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43"/>
  </p:notesMasterIdLst>
  <p:handoutMasterIdLst>
    <p:handoutMasterId r:id="rId44"/>
  </p:handoutMasterIdLst>
  <p:sldIdLst>
    <p:sldId id="306" r:id="rId5"/>
    <p:sldId id="308" r:id="rId6"/>
    <p:sldId id="316" r:id="rId7"/>
    <p:sldId id="314" r:id="rId8"/>
    <p:sldId id="317" r:id="rId9"/>
    <p:sldId id="318" r:id="rId10"/>
    <p:sldId id="319" r:id="rId11"/>
    <p:sldId id="320" r:id="rId12"/>
    <p:sldId id="321" r:id="rId13"/>
    <p:sldId id="322" r:id="rId14"/>
    <p:sldId id="325" r:id="rId15"/>
    <p:sldId id="323" r:id="rId16"/>
    <p:sldId id="326" r:id="rId17"/>
    <p:sldId id="309" r:id="rId18"/>
    <p:sldId id="311" r:id="rId19"/>
    <p:sldId id="330" r:id="rId20"/>
    <p:sldId id="334" r:id="rId21"/>
    <p:sldId id="335" r:id="rId22"/>
    <p:sldId id="336" r:id="rId23"/>
    <p:sldId id="331" r:id="rId24"/>
    <p:sldId id="332" r:id="rId25"/>
    <p:sldId id="333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27" r:id="rId35"/>
    <p:sldId id="350" r:id="rId36"/>
    <p:sldId id="328" r:id="rId37"/>
    <p:sldId id="315" r:id="rId38"/>
    <p:sldId id="345" r:id="rId39"/>
    <p:sldId id="346" r:id="rId40"/>
    <p:sldId id="348" r:id="rId41"/>
    <p:sldId id="349" r:id="rId42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4967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7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5878293-F3A4-4283-B929-138544CD84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A92944D-E8F3-4C07-BC07-7564C0842A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0BCF0-68F0-4F08-A0DE-34A7B09CDD8A}" type="datetime1">
              <a:rPr lang="es-ES" smtClean="0"/>
              <a:t>23/05/2022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9FA6F7-68B2-424B-B268-E53E978B01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944A6FC-7A09-4A3B-A8DC-039754AE85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51E68-59A0-4C4A-9786-65729D3BFFE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38126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8D6EB-2321-4D52-AF70-FA1A2FACF03F}" type="datetime1">
              <a:rPr lang="es-ES" smtClean="0"/>
              <a:pPr/>
              <a:t>23/05/2022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939589-3E79-4C82-AA4A-FE78234FAA59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4873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8762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9014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1008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7936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955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55701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134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9462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0002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6215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7618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4439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40872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2324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342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3033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4995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874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8871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5223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068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l">
              <a:defRPr sz="6000" b="1" i="0" cap="all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áfico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4" name="Gráfico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Gráfico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áfico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4" name="Gráfico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6" name="Gráfico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5" name="Marcador de posición de texto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7" name="Marcador de contenido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rtlCol="0" anchor="b"/>
          <a:lstStyle>
            <a:lvl1pPr algn="l">
              <a:defRPr sz="5400" b="0" i="0" cap="none" baseline="0"/>
            </a:lvl1pPr>
          </a:lstStyle>
          <a:p>
            <a:pPr rtl="0"/>
            <a:r>
              <a:rPr lang="es-ES" noProof="0"/>
              <a:t>Título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1654" y="1801368"/>
            <a:ext cx="4434840" cy="475488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0" name="Marcador de posición de imagen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1" name="Marcador de posición de imagen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posición de imagen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2" name="Marcador de posición de imagen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1" name="Marcador de posición de imagen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0" name="Marcador de posición de imagen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rtlCol="0"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3/9/20XX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8" name="Gráfico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0" name="Gráfico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2" name="Gráfico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651517"/>
            <a:ext cx="0" cy="32004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 2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rtlCol="0"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41848" y="4700016"/>
            <a:ext cx="5093208" cy="1197864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652622"/>
            <a:ext cx="0" cy="32004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áfico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1" name="Gráfico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3" name="Gráfico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el título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posición de imagen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rtlCol="0"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3/9/20XX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659332"/>
            <a:ext cx="0" cy="32004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1" name="Gráfico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Gráfico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7" name="Gráfico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rtlCol="0" anchor="b"/>
          <a:lstStyle>
            <a:lvl1pPr>
              <a:defRPr sz="5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áfico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9" name="Gráfico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cabezado de sección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rtlCol="0"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4" name="Gráfico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5" name="Gráfico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6" name="Gráfico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7" name="Gráfico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Gráfico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3" name="Gráfico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5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noProof="0" smtClean="0"/>
              <a:t>‹Nº›</a:t>
            </a:fld>
            <a:endParaRPr lang="es-ES" noProof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y contenido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 rtlCol="0"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9" name="Gráfico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1" name="Gráfico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áfico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2" name="Gráfico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14" name="Gráfico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8DA9DAA-006C-4F4B-980E-E3DF019B24E2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sz="5400" spc="400" dirty="0">
                <a:solidFill>
                  <a:schemeClr val="bg1"/>
                </a:solidFill>
              </a:rPr>
              <a:t>Neoplasias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sz="2000" dirty="0">
                <a:solidFill>
                  <a:schemeClr val="bg1"/>
                </a:solidFill>
              </a:rPr>
              <a:t>Dra. Perla </a:t>
            </a:r>
            <a:r>
              <a:rPr lang="es-ES" sz="2000" dirty="0" err="1">
                <a:solidFill>
                  <a:schemeClr val="bg1"/>
                </a:solidFill>
              </a:rPr>
              <a:t>Matias</a:t>
            </a:r>
            <a:endParaRPr lang="es-ES" sz="2000" dirty="0">
              <a:solidFill>
                <a:schemeClr val="bg1"/>
              </a:solidFill>
            </a:endParaRPr>
          </a:p>
          <a:p>
            <a:pPr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622701"/>
            <a:ext cx="5291328" cy="652802"/>
          </a:xfrm>
        </p:spPr>
        <p:txBody>
          <a:bodyPr rtlCol="0">
            <a:noAutofit/>
          </a:bodyPr>
          <a:lstStyle/>
          <a:p>
            <a:pPr rtl="0"/>
            <a:r>
              <a:rPr lang="es-ES" sz="4000" dirty="0"/>
              <a:t>Componentes de un tumor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504661"/>
            <a:ext cx="6190488" cy="3667539"/>
          </a:xfrm>
        </p:spPr>
        <p:txBody>
          <a:bodyPr rtlCol="0"/>
          <a:lstStyle/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b="1" dirty="0"/>
              <a:t>Un tumor tiene dos componentes básicos:</a:t>
            </a:r>
          </a:p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Parénquima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Las células neoplásicas propiamente dichas (parénquima tumoral)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Estroma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Tejido conjuntivo de sostén vascularizado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10</a:t>
            </a:fld>
            <a:endParaRPr lang="es-ES"/>
          </a:p>
        </p:txBody>
      </p:sp>
      <p:pic>
        <p:nvPicPr>
          <p:cNvPr id="10242" name="Picture 2" descr="Tumor - Wikipedia, la enciclopedia libre">
            <a:extLst>
              <a:ext uri="{FF2B5EF4-FFF2-40B4-BE49-F238E27FC236}">
                <a16:creationId xmlns:a16="http://schemas.microsoft.com/office/drawing/2014/main" id="{638CA45B-2585-420F-8641-7B7665F23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8" t="9499"/>
          <a:stretch/>
        </p:blipFill>
        <p:spPr bwMode="auto">
          <a:xfrm>
            <a:off x="7040880" y="1622701"/>
            <a:ext cx="3778526" cy="440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281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622701"/>
            <a:ext cx="5291328" cy="652802"/>
          </a:xfrm>
        </p:spPr>
        <p:txBody>
          <a:bodyPr rtlCol="0">
            <a:noAutofit/>
          </a:bodyPr>
          <a:lstStyle/>
          <a:p>
            <a:pPr rtl="0"/>
            <a:r>
              <a:rPr lang="es-ES" sz="4000" dirty="0"/>
              <a:t>Componentes de un tumor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504661"/>
            <a:ext cx="6190488" cy="3667539"/>
          </a:xfrm>
        </p:spPr>
        <p:txBody>
          <a:bodyPr rtlCol="0"/>
          <a:lstStyle/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El estroma puede ser abundante o escaso y fibroso o laxo.</a:t>
            </a:r>
          </a:p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Estas combinaciones se relacionan con la consistencia del tumor en su aspecto macroscópico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11</a:t>
            </a:fld>
            <a:endParaRPr lang="es-E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81C1E0F-3A75-458C-9779-810F811E2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919" y="1828546"/>
            <a:ext cx="3433142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525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Desmoplasia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0BFDE6-B49B-44E2-B299-08CAFCC67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El termino </a:t>
            </a:r>
            <a:r>
              <a:rPr lang="es-ES" dirty="0" err="1"/>
              <a:t>desmoplasia</a:t>
            </a:r>
            <a:r>
              <a:rPr lang="es-ES" dirty="0"/>
              <a:t> se utiliza para tumores con abundantes estroma fibroso a la histología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 Y se traduce en la macro como masas duras y difíciles de cortar, que se denominan escirrosas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35ACC7-B257-4CAE-8BCE-707D44661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12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27395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Desmoplasia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0BFDE6-B49B-44E2-B299-08CAFCC67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El termino </a:t>
            </a:r>
            <a:r>
              <a:rPr lang="es-ES" dirty="0" err="1"/>
              <a:t>desmoplasia</a:t>
            </a:r>
            <a:r>
              <a:rPr lang="es-ES" dirty="0"/>
              <a:t> se utiliza para tumores con abundantes estroma fibroso a la histología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 Y se traduce en la macro como masas duras y difíciles de cortar, que se denominan escirrosas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35ACC7-B257-4CAE-8BCE-707D44661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13</a:t>
            </a:fld>
            <a:endParaRPr lang="es-ES" noProof="0"/>
          </a:p>
        </p:txBody>
      </p:sp>
      <p:pic>
        <p:nvPicPr>
          <p:cNvPr id="12290" name="Picture 2" descr="Desmoplasia - Wikipedia, la enciclopedia libre">
            <a:extLst>
              <a:ext uri="{FF2B5EF4-FFF2-40B4-BE49-F238E27FC236}">
                <a16:creationId xmlns:a16="http://schemas.microsoft.com/office/drawing/2014/main" id="{AEEEB46E-9FA3-4F35-B075-1D5329F5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60" y="1924812"/>
            <a:ext cx="4726157" cy="315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500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86B1969D-2884-494E-9034-43F9A33BF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35" y="980661"/>
            <a:ext cx="776753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9FB28F-C9D7-439B-B863-44B4E851A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es-ES" sz="4000" dirty="0"/>
              <a:t>Clasificación de los tumores </a:t>
            </a: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50061247-EA4F-4DFA-AFCE-648487762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/>
              <a:t>El tumor benigno:</a:t>
            </a:r>
          </a:p>
          <a:p>
            <a:pPr marL="800100" lvl="1" indent="-342900" algn="l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/>
              <a:t>Generalmente tiene pronostico bueno </a:t>
            </a:r>
          </a:p>
          <a:p>
            <a:pPr marL="800100" lvl="1" indent="-342900" algn="l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/>
              <a:t>Inusualmente produce la muerte </a:t>
            </a:r>
          </a:p>
          <a:p>
            <a:pPr marL="800100" lvl="1" indent="-342900" algn="l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/>
              <a:t>El tumor maligno:</a:t>
            </a:r>
          </a:p>
          <a:p>
            <a:pPr marL="800100" lvl="1" indent="-342900" algn="l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/>
              <a:t>Es agresivo y mortal generalmente </a:t>
            </a:r>
          </a:p>
        </p:txBody>
      </p:sp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249ACE4E-0038-4BA2-8883-8C3F73B7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9A686A52-7630-4675-B383-8C2AD252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15</a:t>
            </a:fld>
            <a:endParaRPr lang="es-ES"/>
          </a:p>
        </p:txBody>
      </p:sp>
      <p:pic>
        <p:nvPicPr>
          <p:cNvPr id="14338" name="Picture 2" descr="Qué es un tumor benigno? - Curiosoando">
            <a:extLst>
              <a:ext uri="{FF2B5EF4-FFF2-40B4-BE49-F238E27FC236}">
                <a16:creationId xmlns:a16="http://schemas.microsoft.com/office/drawing/2014/main" id="{23B8430A-0BAF-4CE3-9B8B-2876A2B4F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90" y="1732871"/>
            <a:ext cx="6260954" cy="354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772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Clasificación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0BFDE6-B49B-44E2-B299-08CAFCC67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Se utilizan criterios clínicos y patológicos que evalúan entre otras: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El comportamiento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Su forma de crecimiento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Sus características macroscópicas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Su aspecto histológico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35ACC7-B257-4CAE-8BCE-707D44661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dirty="0"/>
              <a:t>Neoplasias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16</a:t>
            </a:fld>
            <a:endParaRPr lang="es-ES" noProof="0"/>
          </a:p>
        </p:txBody>
      </p:sp>
      <p:pic>
        <p:nvPicPr>
          <p:cNvPr id="18434" name="Picture 2" descr="Tumoraciones benignas y malignas de piel – COLEGIO DOMINICANO DE CIRUJANOS">
            <a:extLst>
              <a:ext uri="{FF2B5EF4-FFF2-40B4-BE49-F238E27FC236}">
                <a16:creationId xmlns:a16="http://schemas.microsoft.com/office/drawing/2014/main" id="{696CC176-7C98-40B0-BC9D-91DE06F41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97" y="2514600"/>
            <a:ext cx="4260334" cy="285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127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9FB28F-C9D7-439B-B863-44B4E851A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es-ES" sz="3200" dirty="0"/>
              <a:t>Macroscópicamente</a:t>
            </a: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50061247-EA4F-4DFA-AFCE-648487762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b="1" dirty="0"/>
              <a:t>Tumores malignos </a:t>
            </a:r>
          </a:p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/>
              <a:t>Se evalúan elementos : </a:t>
            </a:r>
          </a:p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endParaRPr lang="es-ES" dirty="0"/>
          </a:p>
          <a:p>
            <a:pPr marL="914400" lvl="1" indent="-457200" algn="l">
              <a:buClr>
                <a:schemeClr val="tx2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s-ES" dirty="0"/>
              <a:t>La presencia de capsula </a:t>
            </a:r>
          </a:p>
          <a:p>
            <a:pPr marL="914400" lvl="1" indent="-457200" algn="l">
              <a:buClr>
                <a:schemeClr val="tx2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s-ES" dirty="0"/>
              <a:t>Compresión o invasión del tejido vecino </a:t>
            </a:r>
          </a:p>
          <a:p>
            <a:pPr marL="914400" lvl="1" indent="-457200" algn="l">
              <a:buClr>
                <a:schemeClr val="tx2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s-ES" dirty="0"/>
              <a:t>Presencia de necrosis </a:t>
            </a:r>
          </a:p>
          <a:p>
            <a:pPr marL="914400" lvl="1" indent="-457200" algn="l">
              <a:buClr>
                <a:schemeClr val="tx2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s-ES" dirty="0"/>
              <a:t>Diseminación o no por vasos sanguíneos </a:t>
            </a:r>
          </a:p>
          <a:p>
            <a:pPr marL="914400" lvl="1" indent="-457200" algn="l">
              <a:buClr>
                <a:schemeClr val="tx2">
                  <a:lumMod val="50000"/>
                  <a:lumOff val="50000"/>
                </a:schemeClr>
              </a:buClr>
              <a:buFont typeface="+mj-lt"/>
              <a:buAutoNum type="arabicPeriod"/>
            </a:pPr>
            <a:r>
              <a:rPr lang="es-ES" dirty="0"/>
              <a:t>Siembras a distancia</a:t>
            </a:r>
          </a:p>
        </p:txBody>
      </p:sp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249ACE4E-0038-4BA2-8883-8C3F73B7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9A686A52-7630-4675-B383-8C2AD252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17</a:t>
            </a:fld>
            <a:endParaRPr lang="es-ES"/>
          </a:p>
        </p:txBody>
      </p:sp>
      <p:pic>
        <p:nvPicPr>
          <p:cNvPr id="19458" name="Picture 2" descr="sección transversal del tumor maligno mixto de células germinales de... |  Download Scientific Diagram">
            <a:extLst>
              <a:ext uri="{FF2B5EF4-FFF2-40B4-BE49-F238E27FC236}">
                <a16:creationId xmlns:a16="http://schemas.microsoft.com/office/drawing/2014/main" id="{4FBCA28C-C747-4F86-87D9-2B6FAA7B4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06" y="1984308"/>
            <a:ext cx="3339340" cy="33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794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9FB28F-C9D7-439B-B863-44B4E851A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es-ES" sz="3200" dirty="0"/>
              <a:t>Histológicamente</a:t>
            </a: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50061247-EA4F-4DFA-AFCE-648487762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/>
              <a:t>Se usan términos como diferenciación y anaplasia </a:t>
            </a:r>
          </a:p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/>
              <a:t>Para calificar el grado de similitud que tienen las células parenquimatosas tumorales con las células originales del tejido donde creció el tumor </a:t>
            </a:r>
          </a:p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/>
              <a:t>Entre mas similares: mejor diferenciadas</a:t>
            </a:r>
          </a:p>
        </p:txBody>
      </p:sp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249ACE4E-0038-4BA2-8883-8C3F73B7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9A686A52-7630-4675-B383-8C2AD252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18</a:t>
            </a:fld>
            <a:endParaRPr lang="es-E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66546F50-A2AA-4D9E-AB81-C189A8D0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28" y="1454276"/>
            <a:ext cx="5265931" cy="39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636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9FB28F-C9D7-439B-B863-44B4E851A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es-ES" sz="3200" dirty="0"/>
              <a:t>Histológicamente</a:t>
            </a: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50061247-EA4F-4DFA-AFCE-648487762C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/>
              <a:t>Los tumores benignos tienden a tener </a:t>
            </a:r>
          </a:p>
          <a:p>
            <a:pPr marL="800100" lvl="1" indent="-342900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i="1" dirty="0"/>
              <a:t>Buena diferenciación </a:t>
            </a:r>
          </a:p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dirty="0"/>
              <a:t>Los tumores malignos tiende a ser </a:t>
            </a:r>
          </a:p>
          <a:p>
            <a:pPr marL="800100" lvl="1" indent="-342900">
              <a:buClr>
                <a:schemeClr val="tx2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</a:pPr>
            <a:r>
              <a:rPr lang="es-ES" i="1" dirty="0"/>
              <a:t>Pobremente diferenciados</a:t>
            </a:r>
          </a:p>
        </p:txBody>
      </p:sp>
      <p:sp>
        <p:nvSpPr>
          <p:cNvPr id="23" name="Marcador de pie de página 22">
            <a:extLst>
              <a:ext uri="{FF2B5EF4-FFF2-40B4-BE49-F238E27FC236}">
                <a16:creationId xmlns:a16="http://schemas.microsoft.com/office/drawing/2014/main" id="{249ACE4E-0038-4BA2-8883-8C3F73B7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24" name="Marcador de número de diapositiva 23">
            <a:extLst>
              <a:ext uri="{FF2B5EF4-FFF2-40B4-BE49-F238E27FC236}">
                <a16:creationId xmlns:a16="http://schemas.microsoft.com/office/drawing/2014/main" id="{9A686A52-7630-4675-B383-8C2AD252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19</a:t>
            </a:fld>
            <a:endParaRPr lang="es-E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66546F50-A2AA-4D9E-AB81-C189A8D0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28" y="1454276"/>
            <a:ext cx="5265931" cy="39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506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sz="5400" dirty="0"/>
              <a:t>Definición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es-ES" dirty="0"/>
              <a:t>Según Rupert Willis :</a:t>
            </a:r>
          </a:p>
          <a:p>
            <a:pPr rtl="0"/>
            <a:r>
              <a:rPr lang="es-ES" dirty="0"/>
              <a:t>“Una masa anormal de tejido, con un crecimiento que sobrepasa al de los tejidos normales y no coordinado con el de estos, que conserva el mismo carácter excesivo una vez concluido el estimulo que provoco el cambio” 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2</a:t>
            </a:fld>
            <a:endParaRPr lang="es-ES"/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CA9E0112-4B3F-4A40-8BC0-84D7DAC3A1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886" r="218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Anaplasia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0BFDE6-B49B-44E2-B299-08CAFCC67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El término anaplasia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Es sinónimo de ausencia de diferenciación y por lo tanto es característica de los: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Tumores Malignos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ENTENDER LOS TERMINOS: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Pleomorfismo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Relación núcleo-citoplasma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 err="1"/>
              <a:t>Hipercromatismo</a:t>
            </a:r>
            <a:endParaRPr lang="es-ES" dirty="0"/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 Mitosis atípicas 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35ACC7-B257-4CAE-8BCE-707D44661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20</a:t>
            </a:fld>
            <a:endParaRPr lang="es-ES" noProof="0"/>
          </a:p>
        </p:txBody>
      </p:sp>
      <p:pic>
        <p:nvPicPr>
          <p:cNvPr id="1026" name="Picture 2" descr="A. Atrofia, Anaplasia | Histovetblog">
            <a:extLst>
              <a:ext uri="{FF2B5EF4-FFF2-40B4-BE49-F238E27FC236}">
                <a16:creationId xmlns:a16="http://schemas.microsoft.com/office/drawing/2014/main" id="{ECB3C594-4E5E-CDAD-476D-C6435C87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160" y="2176271"/>
            <a:ext cx="4462273" cy="334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976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98" y="397129"/>
            <a:ext cx="10313902" cy="1179576"/>
          </a:xfrm>
        </p:spPr>
        <p:txBody>
          <a:bodyPr>
            <a:noAutofit/>
          </a:bodyPr>
          <a:lstStyle/>
          <a:p>
            <a:r>
              <a:rPr lang="es-ES" sz="3600" dirty="0"/>
              <a:t>Criterios de Malignidad y benignidad</a:t>
            </a:r>
          </a:p>
        </p:txBody>
      </p:sp>
      <p:graphicFrame>
        <p:nvGraphicFramePr>
          <p:cNvPr id="2" name="Tabla 7">
            <a:extLst>
              <a:ext uri="{FF2B5EF4-FFF2-40B4-BE49-F238E27FC236}">
                <a16:creationId xmlns:a16="http://schemas.microsoft.com/office/drawing/2014/main" id="{4DF9898C-1DAA-CEF1-F4B6-E1357FDE78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638364"/>
              </p:ext>
            </p:extLst>
          </p:nvPr>
        </p:nvGraphicFramePr>
        <p:xfrm>
          <a:off x="850898" y="1801369"/>
          <a:ext cx="9644823" cy="436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4941">
                  <a:extLst>
                    <a:ext uri="{9D8B030D-6E8A-4147-A177-3AD203B41FA5}">
                      <a16:colId xmlns:a16="http://schemas.microsoft.com/office/drawing/2014/main" val="1667038742"/>
                    </a:ext>
                  </a:extLst>
                </a:gridCol>
                <a:gridCol w="3214941">
                  <a:extLst>
                    <a:ext uri="{9D8B030D-6E8A-4147-A177-3AD203B41FA5}">
                      <a16:colId xmlns:a16="http://schemas.microsoft.com/office/drawing/2014/main" val="3602030599"/>
                    </a:ext>
                  </a:extLst>
                </a:gridCol>
                <a:gridCol w="3214941">
                  <a:extLst>
                    <a:ext uri="{9D8B030D-6E8A-4147-A177-3AD203B41FA5}">
                      <a16:colId xmlns:a16="http://schemas.microsoft.com/office/drawing/2014/main" val="3516354634"/>
                    </a:ext>
                  </a:extLst>
                </a:gridCol>
              </a:tblGrid>
              <a:tr h="484660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Benigno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Maligno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943074"/>
                  </a:ext>
                </a:extLst>
              </a:tr>
              <a:tr h="484660">
                <a:tc>
                  <a:txBody>
                    <a:bodyPr/>
                    <a:lstStyle/>
                    <a:p>
                      <a:r>
                        <a:rPr lang="es-MX" dirty="0"/>
                        <a:t>Cápsula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+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-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179733"/>
                  </a:ext>
                </a:extLst>
              </a:tr>
              <a:tr h="484660">
                <a:tc>
                  <a:txBody>
                    <a:bodyPr/>
                    <a:lstStyle/>
                    <a:p>
                      <a:r>
                        <a:rPr lang="es-MX" dirty="0"/>
                        <a:t>Similitud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+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-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598125"/>
                  </a:ext>
                </a:extLst>
              </a:tr>
              <a:tr h="484660">
                <a:tc>
                  <a:txBody>
                    <a:bodyPr/>
                    <a:lstStyle/>
                    <a:p>
                      <a:r>
                        <a:rPr lang="es-MX" dirty="0"/>
                        <a:t>Conservación del función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+-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-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3277761"/>
                  </a:ext>
                </a:extLst>
              </a:tr>
              <a:tr h="484660">
                <a:tc>
                  <a:txBody>
                    <a:bodyPr/>
                    <a:lstStyle/>
                    <a:p>
                      <a:r>
                        <a:rPr lang="es-MX" dirty="0"/>
                        <a:t>Necrosis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+-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+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939270"/>
                  </a:ext>
                </a:extLst>
              </a:tr>
              <a:tr h="484660">
                <a:tc>
                  <a:txBody>
                    <a:bodyPr/>
                    <a:lstStyle/>
                    <a:p>
                      <a:r>
                        <a:rPr lang="es-MX" dirty="0"/>
                        <a:t>Metástasis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-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+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134449"/>
                  </a:ext>
                </a:extLst>
              </a:tr>
              <a:tr h="484660">
                <a:tc>
                  <a:txBody>
                    <a:bodyPr/>
                    <a:lstStyle/>
                    <a:p>
                      <a:r>
                        <a:rPr lang="es-MX" dirty="0"/>
                        <a:t>Invasión a vasos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-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++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4140776"/>
                  </a:ext>
                </a:extLst>
              </a:tr>
              <a:tr h="484660">
                <a:tc>
                  <a:txBody>
                    <a:bodyPr/>
                    <a:lstStyle/>
                    <a:p>
                      <a:r>
                        <a:rPr lang="es-MX" dirty="0"/>
                        <a:t>Diferenciación celular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-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++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18707"/>
                  </a:ext>
                </a:extLst>
              </a:tr>
              <a:tr h="484660">
                <a:tc>
                  <a:txBody>
                    <a:bodyPr/>
                    <a:lstStyle/>
                    <a:p>
                      <a:r>
                        <a:rPr lang="es-MX" dirty="0"/>
                        <a:t>Anaplasia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-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+++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924586"/>
                  </a:ext>
                </a:extLst>
              </a:tr>
            </a:tbl>
          </a:graphicData>
        </a:graphic>
      </p:graphicFrame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35ACC7-B257-4CAE-8BCE-707D446612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9087678" cy="365125"/>
          </a:xfrm>
        </p:spPr>
        <p:txBody>
          <a:bodyPr/>
          <a:lstStyle/>
          <a:p>
            <a:pPr rtl="0"/>
            <a:r>
              <a:rPr lang="es-ES" dirty="0"/>
              <a:t>( + )Cuando generalmente lo tienen y ( - ) Cuando generalmente no lo tienen </a:t>
            </a:r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dirty="0"/>
              <a:t>Neoplasias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21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62830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Nomenclatura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0BFDE6-B49B-44E2-B299-08CAFCC67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7206930" cy="3346704"/>
          </a:xfrm>
        </p:spPr>
        <p:txBody>
          <a:bodyPr/>
          <a:lstStyle/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Tenemos que definir si un tumor es benigno o maligno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Debemos aclarar de que naturaleza es: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Que tipo de células lo constituyen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Identificar en que órgano o tejido está localizado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dirty="0"/>
              <a:t>Neoplasias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22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737694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02" y="621792"/>
            <a:ext cx="6190488" cy="1179576"/>
          </a:xfrm>
        </p:spPr>
        <p:txBody>
          <a:bodyPr/>
          <a:lstStyle/>
          <a:p>
            <a:r>
              <a:rPr lang="es-MX" dirty="0"/>
              <a:t>Nomenclatura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0BFDE6-B49B-44E2-B299-08CAFCC67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1" y="2001077"/>
            <a:ext cx="8399625" cy="4720397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400" dirty="0"/>
              <a:t>Para la nomenclatura de los tumores según </a:t>
            </a:r>
            <a:r>
              <a:rPr lang="es-ES" sz="2400" dirty="0" err="1"/>
              <a:t>según</a:t>
            </a:r>
            <a:r>
              <a:rPr lang="es-ES" sz="2400" dirty="0"/>
              <a:t> su origen en términos generales se utiliza ciertos sufijos: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000" b="1" dirty="0"/>
              <a:t>OMA: tumores benignos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000" b="1" dirty="0"/>
              <a:t>Carcinoma o sarcoma: tumores malignos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400" dirty="0"/>
              <a:t>Existen excepciones a esta regla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400" dirty="0"/>
              <a:t>Nomenclatura diferente para el tejido </a:t>
            </a:r>
            <a:r>
              <a:rPr lang="es-ES" sz="2400" dirty="0" err="1"/>
              <a:t>linfohematopoyético</a:t>
            </a:r>
            <a:r>
              <a:rPr lang="es-ES" sz="2400" dirty="0"/>
              <a:t>, las células germinales o las células embrionarias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dirty="0"/>
              <a:t>Neoplasias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23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43601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98" y="804354"/>
            <a:ext cx="6190488" cy="1179576"/>
          </a:xfrm>
        </p:spPr>
        <p:txBody>
          <a:bodyPr/>
          <a:lstStyle/>
          <a:p>
            <a:r>
              <a:rPr lang="es-MX" dirty="0"/>
              <a:t>Nomenclatura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0BFDE6-B49B-44E2-B299-08CAFCC67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494" y="2096626"/>
            <a:ext cx="7206930" cy="4139582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b="1" dirty="0"/>
              <a:t>Los tumores de origen epitelial: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b="1" u="sng" dirty="0"/>
              <a:t>Papilomas</a:t>
            </a:r>
            <a:r>
              <a:rPr lang="es-ES" dirty="0"/>
              <a:t>: – Si crecen </a:t>
            </a:r>
            <a:r>
              <a:rPr lang="es-ES" dirty="0" err="1"/>
              <a:t>exofiticamente</a:t>
            </a:r>
            <a:r>
              <a:rPr lang="es-ES" dirty="0"/>
              <a:t> en los epitelios superficiales (papiloma escamoso de la piel, papiloma transicional de la vejiga, etc.)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b="1" u="sng" dirty="0"/>
              <a:t>Adenomas: </a:t>
            </a:r>
            <a:r>
              <a:rPr lang="es-ES" dirty="0"/>
              <a:t>– Si se originan en glándulas o crecen con patrón glandular (adenoma del tiroides o renal) y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b="1" u="sng" dirty="0"/>
              <a:t>Carcinomas</a:t>
            </a:r>
            <a:r>
              <a:rPr lang="es-ES" dirty="0"/>
              <a:t> – Si son malignos originados en cualquiera de los tejidos anteriormente nombrados (carcinoma de células transicionales de vejiga o adenocarcinoma de colon)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dirty="0"/>
              <a:t>Neoplasias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24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727732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159" y="621792"/>
            <a:ext cx="6190488" cy="1179576"/>
          </a:xfrm>
        </p:spPr>
        <p:txBody>
          <a:bodyPr/>
          <a:lstStyle/>
          <a:p>
            <a:r>
              <a:rPr lang="es-MX" dirty="0"/>
              <a:t>Nomenclatura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0BFDE6-B49B-44E2-B299-08CAFCC67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494" y="1998281"/>
            <a:ext cx="7206930" cy="4495284"/>
          </a:xfrm>
        </p:spPr>
        <p:txBody>
          <a:bodyPr/>
          <a:lstStyle/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Para los tumores originados en los tejidos mesenquimales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Se antepone el nombre del tejido de donde se origino el tumor y se coloca el sufijo OMA si es benigno o el sufijo SARCOMA si es maligno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Por ejemplo si es cartilaginoso seria :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Condroma o condrosarcoma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Si es fibroso – Fibroma o fibrosarcoma 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dirty="0"/>
              <a:t>Neoplasias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25</a:t>
            </a:fld>
            <a:endParaRPr lang="es-ES" noProof="0"/>
          </a:p>
        </p:txBody>
      </p:sp>
      <p:pic>
        <p:nvPicPr>
          <p:cNvPr id="2050" name="Picture 2" descr="Condroma en radio distal. Caso clínico - Revista Electrónica de Portales  Medicos.com">
            <a:extLst>
              <a:ext uri="{FF2B5EF4-FFF2-40B4-BE49-F238E27FC236}">
                <a16:creationId xmlns:a16="http://schemas.microsoft.com/office/drawing/2014/main" id="{ABD0C8EE-97E2-CBB5-80B2-D993BEF75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1600822"/>
            <a:ext cx="3333750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ndrosarcoma de maxila en paciente pediátrico">
            <a:extLst>
              <a:ext uri="{FF2B5EF4-FFF2-40B4-BE49-F238E27FC236}">
                <a16:creationId xmlns:a16="http://schemas.microsoft.com/office/drawing/2014/main" id="{FDCA895D-D9EC-F387-D973-43A777729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4299703"/>
            <a:ext cx="57150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9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98" y="804354"/>
            <a:ext cx="6190488" cy="1179576"/>
          </a:xfrm>
        </p:spPr>
        <p:txBody>
          <a:bodyPr/>
          <a:lstStyle/>
          <a:p>
            <a:r>
              <a:rPr lang="es-MX" dirty="0"/>
              <a:t>Excepciones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0BFDE6-B49B-44E2-B299-08CAFCC67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494" y="2096626"/>
            <a:ext cx="7750402" cy="4139582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800" dirty="0"/>
              <a:t>Tumores malignos del tejido linfoide: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400" dirty="0"/>
              <a:t>Linfoma </a:t>
            </a:r>
          </a:p>
          <a:p>
            <a:pPr lvl="1" indent="0">
              <a:buClr>
                <a:schemeClr val="tx2">
                  <a:lumMod val="50000"/>
                  <a:lumOff val="50000"/>
                </a:schemeClr>
              </a:buClr>
              <a:buNone/>
            </a:pPr>
            <a:endParaRPr lang="es-ES" sz="2400" dirty="0"/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800" dirty="0"/>
              <a:t>Neoplasias del tejido </a:t>
            </a:r>
            <a:r>
              <a:rPr lang="es-ES" sz="2800" dirty="0" err="1"/>
              <a:t>linfohematopoyético</a:t>
            </a:r>
            <a:r>
              <a:rPr lang="es-ES" sz="2800" dirty="0"/>
              <a:t>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400" dirty="0"/>
              <a:t>Leucemias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dirty="0"/>
              <a:t>Neoplasias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26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287823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98" y="804354"/>
            <a:ext cx="6190488" cy="1179576"/>
          </a:xfrm>
        </p:spPr>
        <p:txBody>
          <a:bodyPr/>
          <a:lstStyle/>
          <a:p>
            <a:r>
              <a:rPr lang="es-MX" dirty="0"/>
              <a:t>Nomenclatura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0BFDE6-B49B-44E2-B299-08CAFCC67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494" y="2096626"/>
            <a:ext cx="7206930" cy="4139582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Los tumores malignos de tejidos embrionarios usan el sufijo BLASTOMA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lang="es-ES" dirty="0"/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Los tumores de células germinales tienen nombres como :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 err="1"/>
              <a:t>Seminoma</a:t>
            </a:r>
            <a:r>
              <a:rPr lang="es-ES" dirty="0"/>
              <a:t>, tumor del saco vitelino, coriocarcinoma, entre otros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dirty="0"/>
              <a:t>Neoplasias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27</a:t>
            </a:fld>
            <a:endParaRPr lang="es-ES" noProof="0"/>
          </a:p>
        </p:txBody>
      </p:sp>
      <p:pic>
        <p:nvPicPr>
          <p:cNvPr id="3074" name="Picture 2" descr="CorSalud6(3)2014-blastoma">
            <a:extLst>
              <a:ext uri="{FF2B5EF4-FFF2-40B4-BE49-F238E27FC236}">
                <a16:creationId xmlns:a16="http://schemas.microsoft.com/office/drawing/2014/main" id="{CD52E008-6BBE-CAAC-D0B0-49E2DA85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425" y="1751771"/>
            <a:ext cx="3112375" cy="247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269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98" y="804354"/>
            <a:ext cx="6190488" cy="1179576"/>
          </a:xfrm>
        </p:spPr>
        <p:txBody>
          <a:bodyPr/>
          <a:lstStyle/>
          <a:p>
            <a:r>
              <a:rPr lang="es-MX" dirty="0"/>
              <a:t>Ejercicio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dirty="0"/>
              <a:t>Neoplasias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28</a:t>
            </a:fld>
            <a:endParaRPr lang="es-ES" noProof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2670ADC-F876-7A6D-0972-B10FAFC0F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96" t="32455" r="25326" b="33132"/>
          <a:stretch/>
        </p:blipFill>
        <p:spPr>
          <a:xfrm>
            <a:off x="757495" y="1983930"/>
            <a:ext cx="7206930" cy="27352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2DB7E96-A6EC-CD97-D455-D3EFD4C52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13" t="33035" r="25326" b="46665"/>
          <a:stretch/>
        </p:blipFill>
        <p:spPr>
          <a:xfrm>
            <a:off x="838200" y="4964872"/>
            <a:ext cx="7211629" cy="162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59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98" y="804354"/>
            <a:ext cx="7951702" cy="1179576"/>
          </a:xfrm>
        </p:spPr>
        <p:txBody>
          <a:bodyPr>
            <a:normAutofit/>
          </a:bodyPr>
          <a:lstStyle/>
          <a:p>
            <a:r>
              <a:rPr lang="es-MX" dirty="0"/>
              <a:t>Marcadores tumorales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0BFDE6-B49B-44E2-B299-08CAFCC67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494" y="2096626"/>
            <a:ext cx="7206930" cy="4139582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Los antígenos de superficie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Proteínas citoplasmáticas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Enzimas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 Hormonas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lang="es-ES" dirty="0"/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Pueden ser detectados en plasma o en otros líquidos corporales 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dirty="0"/>
              <a:t>Neoplasias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29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26982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1335024"/>
            <a:ext cx="6647293" cy="1179576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dirty="0"/>
              <a:t>El estado neoplásico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es-ES" dirty="0"/>
              <a:t>El estado neoplásico se da por cambios en el material genético que se transmiten a las nuevas generaciones de las células de la neoplasia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3</a:t>
            </a:fld>
            <a:endParaRPr lang="es-ES"/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CA9E0112-4B3F-4A40-8BC0-84D7DAC3A1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886" r="218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5356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98" y="804354"/>
            <a:ext cx="7951702" cy="1179576"/>
          </a:xfrm>
        </p:spPr>
        <p:txBody>
          <a:bodyPr>
            <a:normAutofit/>
          </a:bodyPr>
          <a:lstStyle/>
          <a:p>
            <a:r>
              <a:rPr lang="es-MX" dirty="0"/>
              <a:t>Marcadores tumorales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0BFDE6-B49B-44E2-B299-08CAFCC67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494" y="2096626"/>
            <a:ext cx="7206930" cy="4139582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Su presencia apoya el diagnostico de cáncer 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lang="es-ES" dirty="0"/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Útil para establecer la respuesta al tratamiento o para indicar la presencia de recidivas durante el control o seguimiento 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dirty="0"/>
              <a:t>Neoplasias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30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46522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2" y="804354"/>
            <a:ext cx="9253728" cy="1179576"/>
          </a:xfrm>
        </p:spPr>
        <p:txBody>
          <a:bodyPr/>
          <a:lstStyle/>
          <a:p>
            <a:r>
              <a:rPr lang="es-MX" dirty="0"/>
              <a:t>Marcadores Tumorales</a:t>
            </a:r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 dirty="0"/>
              <a:t>Neoplasias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31</a:t>
            </a:fld>
            <a:endParaRPr lang="es-ES" noProof="0"/>
          </a:p>
        </p:txBody>
      </p:sp>
      <p:pic>
        <p:nvPicPr>
          <p:cNvPr id="4098" name="Picture 2" descr="Grupo Santa María">
            <a:extLst>
              <a:ext uri="{FF2B5EF4-FFF2-40B4-BE49-F238E27FC236}">
                <a16:creationId xmlns:a16="http://schemas.microsoft.com/office/drawing/2014/main" id="{2A0F59A1-A993-8210-AAFB-332B7FE19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9" y="1833981"/>
            <a:ext cx="7998308" cy="502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567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32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414EA9-7594-21FC-6503-27DC5D9F5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0" t="25882" r="39021" b="17665"/>
          <a:stretch/>
        </p:blipFill>
        <p:spPr>
          <a:xfrm>
            <a:off x="410816" y="986917"/>
            <a:ext cx="9170506" cy="528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35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C06BA0A-BE84-40B0-8559-F63C2A9A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98" y="685800"/>
            <a:ext cx="7805928" cy="1179576"/>
          </a:xfrm>
        </p:spPr>
        <p:txBody>
          <a:bodyPr>
            <a:normAutofit/>
          </a:bodyPr>
          <a:lstStyle/>
          <a:p>
            <a:r>
              <a:rPr lang="es-MX" dirty="0"/>
              <a:t>Neoplasias  Malignas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0BFDE6-B49B-44E2-B299-08CAFCC67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97" y="1929384"/>
            <a:ext cx="8697137" cy="4426966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b="0" i="0" dirty="0">
                <a:solidFill>
                  <a:srgbClr val="000000"/>
                </a:solidFill>
                <a:effectLst/>
                <a:latin typeface="ff0"/>
              </a:rPr>
              <a:t>Se diseminan por una de 3 vías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b="0" i="0" dirty="0">
                <a:solidFill>
                  <a:srgbClr val="000000"/>
                </a:solidFill>
                <a:effectLst/>
                <a:latin typeface="ff0"/>
              </a:rPr>
              <a:t>1.SIEMBRAN CAVIDADES CORPORALES ( Invasión local)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b="0" i="0" dirty="0">
                <a:solidFill>
                  <a:srgbClr val="000000"/>
                </a:solidFill>
                <a:effectLst/>
                <a:latin typeface="ff0"/>
              </a:rPr>
              <a:t>Patrón de crecimiento común. Se producen cuando invaden una cavidad corporal natural.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b="0" i="0" dirty="0">
                <a:solidFill>
                  <a:srgbClr val="000000"/>
                </a:solidFill>
                <a:effectLst/>
                <a:latin typeface="ff0"/>
              </a:rPr>
              <a:t>2.DISEMINACION LINFATICA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b="0" i="0" dirty="0">
                <a:solidFill>
                  <a:srgbClr val="000000"/>
                </a:solidFill>
                <a:effectLst/>
                <a:latin typeface="ff0"/>
              </a:rPr>
              <a:t>a través de vasos </a:t>
            </a:r>
            <a:r>
              <a:rPr lang="es-ES" b="0" i="0" dirty="0" err="1">
                <a:solidFill>
                  <a:srgbClr val="000000"/>
                </a:solidFill>
                <a:effectLst/>
                <a:latin typeface="ff0"/>
              </a:rPr>
              <a:t>linfaticos</a:t>
            </a:r>
            <a:r>
              <a:rPr lang="es-ES" b="0" i="0" dirty="0">
                <a:solidFill>
                  <a:srgbClr val="000000"/>
                </a:solidFill>
                <a:effectLst/>
                <a:latin typeface="ff0"/>
              </a:rPr>
              <a:t>-con compromiso de ganglios linfáticos Típica de los carcinomas</a:t>
            </a:r>
          </a:p>
          <a:p>
            <a:pPr marL="342900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b="0" i="0" dirty="0">
                <a:solidFill>
                  <a:srgbClr val="000000"/>
                </a:solidFill>
                <a:effectLst/>
                <a:latin typeface="ff0"/>
              </a:rPr>
              <a:t>3.DISEMINACION HEMATOGENA: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b="0" i="0" dirty="0" err="1">
                <a:solidFill>
                  <a:srgbClr val="000000"/>
                </a:solidFill>
                <a:effectLst/>
                <a:latin typeface="ff0"/>
              </a:rPr>
              <a:t>Atraves</a:t>
            </a:r>
            <a:r>
              <a:rPr lang="es-ES" b="0" i="0" dirty="0">
                <a:solidFill>
                  <a:srgbClr val="000000"/>
                </a:solidFill>
                <a:effectLst/>
                <a:latin typeface="ff0"/>
              </a:rPr>
              <a:t> de los vasos que drenan la lesión. Frecuentemente tejidos gastrointestinales </a:t>
            </a:r>
            <a:r>
              <a:rPr lang="es-ES" b="0" i="0" dirty="0" err="1">
                <a:solidFill>
                  <a:srgbClr val="000000"/>
                </a:solidFill>
                <a:effectLst/>
                <a:latin typeface="ff0"/>
              </a:rPr>
              <a:t>Tipica</a:t>
            </a:r>
            <a:r>
              <a:rPr lang="es-ES" b="0" i="0" dirty="0">
                <a:solidFill>
                  <a:srgbClr val="000000"/>
                </a:solidFill>
                <a:effectLst/>
                <a:latin typeface="ff0"/>
              </a:rPr>
              <a:t> de los sarcomas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b="0" i="0" dirty="0">
                <a:solidFill>
                  <a:srgbClr val="000000"/>
                </a:solidFill>
                <a:effectLst/>
                <a:latin typeface="ff0"/>
              </a:rPr>
              <a:t>Los </a:t>
            </a:r>
            <a:r>
              <a:rPr lang="es-ES" b="0" i="0" dirty="0" err="1">
                <a:solidFill>
                  <a:srgbClr val="000000"/>
                </a:solidFill>
                <a:effectLst/>
                <a:latin typeface="ff0"/>
              </a:rPr>
              <a:t>organos</a:t>
            </a:r>
            <a:r>
              <a:rPr lang="es-ES" b="0" i="0" dirty="0">
                <a:solidFill>
                  <a:srgbClr val="000000"/>
                </a:solidFill>
                <a:effectLst/>
                <a:latin typeface="ff0"/>
              </a:rPr>
              <a:t> mas afectados por la metástasis son los pulmones y el hígado</a:t>
            </a:r>
            <a:endParaRPr lang="es-ES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835ACC7-B257-4CAE-8BCE-707D44661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 dirty="0"/>
              <a:t>3/9/20XX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94E8C37-4E1E-41EB-BC60-541B7A0D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DE9528-F15B-436B-8D6F-1BA151BEE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s-ES" noProof="0" smtClean="0"/>
              <a:pPr rtl="0"/>
              <a:t>33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19579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34</a:t>
            </a:fld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F37D2B5-6496-1465-0F57-BAAF8FBB2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6" t="23368" r="38912" b="22885"/>
          <a:stretch/>
        </p:blipFill>
        <p:spPr>
          <a:xfrm>
            <a:off x="440635" y="986916"/>
            <a:ext cx="8915399" cy="496938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C21EFDD-FFA8-ECF9-3680-4CE57358A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6" t="23368" r="38912" b="22885"/>
          <a:stretch/>
        </p:blipFill>
        <p:spPr>
          <a:xfrm>
            <a:off x="593035" y="1139316"/>
            <a:ext cx="8915399" cy="496938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7190F6D-E479-19AC-C12A-AC7EFAF7C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6" t="23368" r="38912" b="22885"/>
          <a:stretch/>
        </p:blipFill>
        <p:spPr>
          <a:xfrm>
            <a:off x="745435" y="1291716"/>
            <a:ext cx="8915399" cy="496938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82C5CFD0-096E-E162-7BDF-DD85FA0936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6" t="23368" r="38912" b="22885"/>
          <a:stretch/>
        </p:blipFill>
        <p:spPr>
          <a:xfrm>
            <a:off x="516835" y="1063116"/>
            <a:ext cx="8915399" cy="496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63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35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1314D0B-D7F0-257D-C66C-962BA16E6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4" t="35742" r="39674" b="9518"/>
          <a:stretch/>
        </p:blipFill>
        <p:spPr>
          <a:xfrm>
            <a:off x="745434" y="986917"/>
            <a:ext cx="9189593" cy="521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709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36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B6E122-004C-2EBC-F383-D3EB68742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52" t="23368" r="40543" b="24626"/>
          <a:stretch/>
        </p:blipFill>
        <p:spPr>
          <a:xfrm>
            <a:off x="357808" y="986917"/>
            <a:ext cx="9236766" cy="526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03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37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E1B656-8316-293A-E5A3-F80C790B1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5688" r="40217" b="21919"/>
          <a:stretch/>
        </p:blipFill>
        <p:spPr>
          <a:xfrm>
            <a:off x="356151" y="986917"/>
            <a:ext cx="8867361" cy="49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52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38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8828E9-A198-83A5-BFCC-7A1734E3D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27236" r="40000" b="16505"/>
          <a:stretch/>
        </p:blipFill>
        <p:spPr>
          <a:xfrm>
            <a:off x="559903" y="1113184"/>
            <a:ext cx="8544339" cy="508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88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sz="5400" dirty="0"/>
              <a:t>Definiciones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Neoplasia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Nuevo crecimiento </a:t>
            </a:r>
          </a:p>
          <a:p>
            <a:pPr marL="514350" lvl="1" indent="-28575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endParaRPr lang="es-ES" dirty="0"/>
          </a:p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Oncología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Rama de la medicina que trata del estudio de los tumores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9466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sz="5400" dirty="0"/>
              <a:t>Definiciones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1" y="2825496"/>
            <a:ext cx="6849121" cy="3346704"/>
          </a:xfrm>
        </p:spPr>
        <p:txBody>
          <a:bodyPr rtlCol="0"/>
          <a:lstStyle/>
          <a:p>
            <a:pPr marL="457200" indent="-457200" rtl="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800" b="1" dirty="0"/>
              <a:t>Tumor :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400" dirty="0"/>
              <a:t>Hinchazón o aumento de tamaño propio de los eventos inflamatorios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400" dirty="0"/>
              <a:t>Crecimiento hístico caracterizado por proliferación celular descontrolada y progresiva.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400" dirty="0"/>
              <a:t>Puede ser localizado invasivo, benigno o maligno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5</a:t>
            </a:fld>
            <a:endParaRPr lang="es-ES"/>
          </a:p>
        </p:txBody>
      </p:sp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EBC21A91-4872-4A63-BA5E-367460CD25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500" r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7450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sz="5400" dirty="0"/>
              <a:t>Definiciones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800" b="1" dirty="0"/>
              <a:t>Cáncer :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000" dirty="0"/>
              <a:t>Neoplasia caracterizada por el crecimiento incontrolado de células anaplásicas que tienden a invadir el tejido circundante y metastatizar a puntos distantes del organismo. Gran grupo de enfermedades neoplásicas que se caracterizan por la presencia de células malignas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6</a:t>
            </a:fld>
            <a:endParaRPr lang="es-ES"/>
          </a:p>
        </p:txBody>
      </p:sp>
      <p:pic>
        <p:nvPicPr>
          <p:cNvPr id="4098" name="Picture 2" descr="Nueva plataforma para la investigación del cáncer y Covid">
            <a:extLst>
              <a:ext uri="{FF2B5EF4-FFF2-40B4-BE49-F238E27FC236}">
                <a16:creationId xmlns:a16="http://schemas.microsoft.com/office/drawing/2014/main" id="{E189F9AA-0E4C-497B-8848-DF1C6E1EE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880" y="2641346"/>
            <a:ext cx="57150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496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aplástico - MyPathologyReport.ca">
            <a:extLst>
              <a:ext uri="{FF2B5EF4-FFF2-40B4-BE49-F238E27FC236}">
                <a16:creationId xmlns:a16="http://schemas.microsoft.com/office/drawing/2014/main" id="{591251CF-F029-421F-9E5F-3F3AB884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01" y="2207268"/>
            <a:ext cx="4946977" cy="292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sz="5400" dirty="0"/>
              <a:t>Definiciones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Anaplasia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Cambio en la estructura celular y en su orientación reciproca, caracterizado por la pérdida de diferenciación y la vuelta a una forma mas primitiva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 La anaplasia es característica de la malignidad 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086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sz="5400" dirty="0"/>
              <a:t>Definiciones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Metaplasia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Transformación de las células de tejidos normales maduros a otros como mecanismo de un proceso adaptativo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8</a:t>
            </a:fld>
            <a:endParaRPr lang="es-ES"/>
          </a:p>
        </p:txBody>
      </p:sp>
      <p:pic>
        <p:nvPicPr>
          <p:cNvPr id="2050" name="Picture 2" descr="Metaplasia - MyPathologyReport.ca">
            <a:extLst>
              <a:ext uri="{FF2B5EF4-FFF2-40B4-BE49-F238E27FC236}">
                <a16:creationId xmlns:a16="http://schemas.microsoft.com/office/drawing/2014/main" id="{6A37B55F-5A9C-4178-8507-B7696C827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122" y="4218051"/>
            <a:ext cx="8886825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50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sz="5400" dirty="0"/>
              <a:t>Definiciones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342900" indent="-342900" rtl="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Metástasis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Proceso por el que las células tumorales se diseminan hacia partes mas distantes del organismo </a:t>
            </a:r>
          </a:p>
          <a:p>
            <a:pPr marL="571500" lvl="1" indent="-342900">
              <a:buClr>
                <a:schemeClr val="tx2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dirty="0"/>
              <a:t>Puesto que los tumores malignos no tienen capsulas, las células pueden escapar, convertirse en émbolos y ser transportados por la circulación linfática y/o sanguínea para implantarse en los ganglios y otros órganos distantes del tumor primario </a:t>
            </a:r>
          </a:p>
        </p:txBody>
      </p: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D45C472E-4078-40A0-83A2-652E8356E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Robbins</a:t>
            </a:r>
          </a:p>
        </p:txBody>
      </p:sp>
      <p:sp>
        <p:nvSpPr>
          <p:cNvPr id="10" name="Marcador de pie de página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Neoplasias</a:t>
            </a:r>
          </a:p>
        </p:txBody>
      </p:sp>
      <p:sp>
        <p:nvSpPr>
          <p:cNvPr id="11" name="Marcador de número de diapositiva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s-ES" smtClean="0"/>
              <a:pPr rtl="0"/>
              <a:t>9</a:t>
            </a:fld>
            <a:endParaRPr lang="es-ES"/>
          </a:p>
        </p:txBody>
      </p:sp>
      <p:pic>
        <p:nvPicPr>
          <p:cNvPr id="9218" name="Picture 2" descr="Metástasis - Wikipedia, la enciclopedia libre">
            <a:extLst>
              <a:ext uri="{FF2B5EF4-FFF2-40B4-BE49-F238E27FC236}">
                <a16:creationId xmlns:a16="http://schemas.microsoft.com/office/drawing/2014/main" id="{68A8C4AF-57CB-4DD2-87B5-C94757D35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22" y="1098550"/>
            <a:ext cx="3505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413079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oDeGradiente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83_TF89338750_Win32" id="{E25F22B5-53A1-440F-9B37-5B4A6AFBF982}" vid="{90864C51-0CF7-4B4C-9DB6-59D60EBAC1C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C329F5-30EE-4BF7-AA2A-B837B51416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9919F73-B6C2-4A43-95E2-833EC48925FE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galaxia</Template>
  <TotalTime>3573</TotalTime>
  <Words>1133</Words>
  <Application>Microsoft Office PowerPoint</Application>
  <PresentationFormat>Panorámica</PresentationFormat>
  <Paragraphs>285</Paragraphs>
  <Slides>38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4" baseType="lpstr">
      <vt:lpstr>Arial</vt:lpstr>
      <vt:lpstr>Calibri</vt:lpstr>
      <vt:lpstr>ff0</vt:lpstr>
      <vt:lpstr>Univers</vt:lpstr>
      <vt:lpstr>Wingdings</vt:lpstr>
      <vt:lpstr>UniversoDeGradientes</vt:lpstr>
      <vt:lpstr>Neoplasias</vt:lpstr>
      <vt:lpstr>Definición</vt:lpstr>
      <vt:lpstr>El estado neoplásico</vt:lpstr>
      <vt:lpstr>Definiciones</vt:lpstr>
      <vt:lpstr>Definiciones</vt:lpstr>
      <vt:lpstr>Definiciones</vt:lpstr>
      <vt:lpstr>Definiciones</vt:lpstr>
      <vt:lpstr>Definiciones</vt:lpstr>
      <vt:lpstr>Definiciones</vt:lpstr>
      <vt:lpstr>Componentes de un tumor</vt:lpstr>
      <vt:lpstr>Componentes de un tumor</vt:lpstr>
      <vt:lpstr>Desmoplasia</vt:lpstr>
      <vt:lpstr>Desmoplasia</vt:lpstr>
      <vt:lpstr>Presentación de PowerPoint</vt:lpstr>
      <vt:lpstr>Clasificación de los tumores </vt:lpstr>
      <vt:lpstr>Clasificación</vt:lpstr>
      <vt:lpstr>Macroscópicamente</vt:lpstr>
      <vt:lpstr>Histológicamente</vt:lpstr>
      <vt:lpstr>Histológicamente</vt:lpstr>
      <vt:lpstr>Anaplasia</vt:lpstr>
      <vt:lpstr>Criterios de Malignidad y benignidad</vt:lpstr>
      <vt:lpstr>Nomenclatura</vt:lpstr>
      <vt:lpstr>Nomenclatura</vt:lpstr>
      <vt:lpstr>Nomenclatura</vt:lpstr>
      <vt:lpstr>Nomenclatura</vt:lpstr>
      <vt:lpstr>Excepciones</vt:lpstr>
      <vt:lpstr>Nomenclatura</vt:lpstr>
      <vt:lpstr>Ejercicio</vt:lpstr>
      <vt:lpstr>Marcadores tumorales</vt:lpstr>
      <vt:lpstr>Marcadores tumorales</vt:lpstr>
      <vt:lpstr>Marcadores Tumorales</vt:lpstr>
      <vt:lpstr>Presentación de PowerPoint</vt:lpstr>
      <vt:lpstr>Neoplasias  Malignas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Neoplasias</dc:title>
  <dc:creator>core i5</dc:creator>
  <cp:lastModifiedBy>core i5</cp:lastModifiedBy>
  <cp:revision>4</cp:revision>
  <dcterms:created xsi:type="dcterms:W3CDTF">2022-05-13T21:41:19Z</dcterms:created>
  <dcterms:modified xsi:type="dcterms:W3CDTF">2022-05-23T18:34:34Z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