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</p:sldIdLst>
  <p:sldSz cx="12192000" cy="6858000"/>
  <p:notesSz cx="12192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71952" y="647776"/>
            <a:ext cx="6848094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5252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F2F9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5252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5252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851404" cy="685952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6752" y="647776"/>
            <a:ext cx="10318495" cy="1002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5252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71952" y="1071605"/>
            <a:ext cx="6442075" cy="465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6F2F9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g"/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3.jp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g"/><Relationship Id="rId2" Type="http://schemas.openxmlformats.org/officeDocument/2006/relationships/image" Target="../media/image16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g"/><Relationship Id="rId2" Type="http://schemas.openxmlformats.org/officeDocument/2006/relationships/image" Target="../media/image172.jp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luiscarlosgvz23/patologia-cap-15-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jp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g"/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9905"/>
            <a:chOff x="0" y="0"/>
            <a:chExt cx="1219200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851404" cy="685952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4E3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4323588"/>
            <a:ext cx="1743075" cy="779145"/>
          </a:xfrm>
          <a:custGeom>
            <a:avLst/>
            <a:gdLst/>
            <a:ahLst/>
            <a:cxnLst/>
            <a:rect l="l" t="t" r="r" b="b"/>
            <a:pathLst>
              <a:path w="1743075" h="779145">
                <a:moveTo>
                  <a:pt x="1346200" y="0"/>
                </a:moveTo>
                <a:lnTo>
                  <a:pt x="0" y="0"/>
                </a:lnTo>
                <a:lnTo>
                  <a:pt x="0" y="778763"/>
                </a:lnTo>
                <a:lnTo>
                  <a:pt x="1346200" y="778763"/>
                </a:lnTo>
                <a:lnTo>
                  <a:pt x="1355891" y="777956"/>
                </a:lnTo>
                <a:lnTo>
                  <a:pt x="1363821" y="775827"/>
                </a:lnTo>
                <a:lnTo>
                  <a:pt x="1369988" y="772816"/>
                </a:lnTo>
                <a:lnTo>
                  <a:pt x="1374394" y="769366"/>
                </a:lnTo>
                <a:lnTo>
                  <a:pt x="1374394" y="764667"/>
                </a:lnTo>
                <a:lnTo>
                  <a:pt x="1379093" y="764667"/>
                </a:lnTo>
                <a:lnTo>
                  <a:pt x="1735582" y="408178"/>
                </a:lnTo>
                <a:lnTo>
                  <a:pt x="1740868" y="399587"/>
                </a:lnTo>
                <a:lnTo>
                  <a:pt x="1742630" y="388794"/>
                </a:lnTo>
                <a:lnTo>
                  <a:pt x="1740868" y="377120"/>
                </a:lnTo>
                <a:lnTo>
                  <a:pt x="1735582" y="365887"/>
                </a:lnTo>
                <a:lnTo>
                  <a:pt x="1379093" y="14097"/>
                </a:lnTo>
                <a:lnTo>
                  <a:pt x="1379093" y="9398"/>
                </a:lnTo>
                <a:lnTo>
                  <a:pt x="1374394" y="9398"/>
                </a:lnTo>
                <a:lnTo>
                  <a:pt x="1369988" y="5947"/>
                </a:lnTo>
                <a:lnTo>
                  <a:pt x="1363821" y="2936"/>
                </a:lnTo>
                <a:lnTo>
                  <a:pt x="1355891" y="807"/>
                </a:lnTo>
                <a:lnTo>
                  <a:pt x="1346200" y="0"/>
                </a:lnTo>
                <a:close/>
              </a:path>
            </a:pathLst>
          </a:custGeom>
          <a:solidFill>
            <a:srgbClr val="E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10661" y="2622880"/>
            <a:ext cx="32569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385" dirty="0">
                <a:solidFill>
                  <a:srgbClr val="252525"/>
                </a:solidFill>
                <a:latin typeface="Tahoma"/>
                <a:cs typeface="Tahoma"/>
              </a:rPr>
              <a:t>PULMÓN</a:t>
            </a:r>
            <a:endParaRPr sz="60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45129" y="4950993"/>
            <a:ext cx="3456940" cy="2987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6619" marR="943610" algn="ctr">
              <a:lnSpc>
                <a:spcPct val="131900"/>
              </a:lnSpc>
              <a:spcBef>
                <a:spcPts val="100"/>
              </a:spcBef>
            </a:pPr>
            <a:r>
              <a:rPr lang="es-MX" sz="1600" b="1" spc="-170" dirty="0">
                <a:latin typeface="Tahoma"/>
                <a:cs typeface="Tahoma"/>
              </a:rPr>
              <a:t>Dra. Perla </a:t>
            </a:r>
            <a:r>
              <a:rPr lang="es-MX" sz="1600" b="1" spc="-170" dirty="0" err="1">
                <a:latin typeface="Tahoma"/>
                <a:cs typeface="Tahoma"/>
              </a:rPr>
              <a:t>Matias</a:t>
            </a:r>
            <a:endParaRPr sz="1600" dirty="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3991" y="2209800"/>
            <a:ext cx="4640580" cy="36057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23641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55" dirty="0"/>
              <a:t>PATOGENIA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81655" y="1988820"/>
            <a:ext cx="2357755" cy="1816735"/>
            <a:chOff x="2581655" y="1988820"/>
            <a:chExt cx="2357755" cy="1816735"/>
          </a:xfrm>
        </p:grpSpPr>
        <p:sp>
          <p:nvSpPr>
            <p:cNvPr id="4" name="object 4"/>
            <p:cNvSpPr/>
            <p:nvPr/>
          </p:nvSpPr>
          <p:spPr>
            <a:xfrm>
              <a:off x="2589275" y="1996440"/>
              <a:ext cx="2342515" cy="1801495"/>
            </a:xfrm>
            <a:custGeom>
              <a:avLst/>
              <a:gdLst/>
              <a:ahLst/>
              <a:cxnLst/>
              <a:rect l="l" t="t" r="r" b="b"/>
              <a:pathLst>
                <a:path w="2342515" h="1801495">
                  <a:moveTo>
                    <a:pt x="2162302" y="0"/>
                  </a:moveTo>
                  <a:lnTo>
                    <a:pt x="180086" y="0"/>
                  </a:lnTo>
                  <a:lnTo>
                    <a:pt x="132218" y="6434"/>
                  </a:lnTo>
                  <a:lnTo>
                    <a:pt x="89201" y="24590"/>
                  </a:lnTo>
                  <a:lnTo>
                    <a:pt x="52752" y="52752"/>
                  </a:lnTo>
                  <a:lnTo>
                    <a:pt x="24590" y="89201"/>
                  </a:lnTo>
                  <a:lnTo>
                    <a:pt x="6434" y="132218"/>
                  </a:lnTo>
                  <a:lnTo>
                    <a:pt x="0" y="180086"/>
                  </a:lnTo>
                  <a:lnTo>
                    <a:pt x="0" y="1621282"/>
                  </a:lnTo>
                  <a:lnTo>
                    <a:pt x="6434" y="1669149"/>
                  </a:lnTo>
                  <a:lnTo>
                    <a:pt x="24590" y="1712166"/>
                  </a:lnTo>
                  <a:lnTo>
                    <a:pt x="52752" y="1748615"/>
                  </a:lnTo>
                  <a:lnTo>
                    <a:pt x="89201" y="1776777"/>
                  </a:lnTo>
                  <a:lnTo>
                    <a:pt x="132218" y="1794933"/>
                  </a:lnTo>
                  <a:lnTo>
                    <a:pt x="180086" y="1801368"/>
                  </a:lnTo>
                  <a:lnTo>
                    <a:pt x="2162302" y="1801368"/>
                  </a:lnTo>
                  <a:lnTo>
                    <a:pt x="2210169" y="1794933"/>
                  </a:lnTo>
                  <a:lnTo>
                    <a:pt x="2253186" y="1776777"/>
                  </a:lnTo>
                  <a:lnTo>
                    <a:pt x="2289635" y="1748615"/>
                  </a:lnTo>
                  <a:lnTo>
                    <a:pt x="2317797" y="1712166"/>
                  </a:lnTo>
                  <a:lnTo>
                    <a:pt x="2335953" y="1669149"/>
                  </a:lnTo>
                  <a:lnTo>
                    <a:pt x="2342388" y="1621282"/>
                  </a:lnTo>
                  <a:lnTo>
                    <a:pt x="2342388" y="180086"/>
                  </a:lnTo>
                  <a:lnTo>
                    <a:pt x="2335953" y="132218"/>
                  </a:lnTo>
                  <a:lnTo>
                    <a:pt x="2317797" y="89201"/>
                  </a:lnTo>
                  <a:lnTo>
                    <a:pt x="2289635" y="52752"/>
                  </a:lnTo>
                  <a:lnTo>
                    <a:pt x="2253186" y="24590"/>
                  </a:lnTo>
                  <a:lnTo>
                    <a:pt x="2210169" y="6434"/>
                  </a:lnTo>
                  <a:lnTo>
                    <a:pt x="2162302" y="0"/>
                  </a:lnTo>
                  <a:close/>
                </a:path>
              </a:pathLst>
            </a:custGeom>
            <a:solidFill>
              <a:srgbClr val="E2626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89275" y="1996440"/>
              <a:ext cx="2342515" cy="1801495"/>
            </a:xfrm>
            <a:custGeom>
              <a:avLst/>
              <a:gdLst/>
              <a:ahLst/>
              <a:cxnLst/>
              <a:rect l="l" t="t" r="r" b="b"/>
              <a:pathLst>
                <a:path w="2342515" h="1801495">
                  <a:moveTo>
                    <a:pt x="0" y="180086"/>
                  </a:moveTo>
                  <a:lnTo>
                    <a:pt x="6434" y="132218"/>
                  </a:lnTo>
                  <a:lnTo>
                    <a:pt x="24590" y="89201"/>
                  </a:lnTo>
                  <a:lnTo>
                    <a:pt x="52752" y="52752"/>
                  </a:lnTo>
                  <a:lnTo>
                    <a:pt x="89201" y="24590"/>
                  </a:lnTo>
                  <a:lnTo>
                    <a:pt x="132218" y="6434"/>
                  </a:lnTo>
                  <a:lnTo>
                    <a:pt x="180086" y="0"/>
                  </a:lnTo>
                  <a:lnTo>
                    <a:pt x="2162302" y="0"/>
                  </a:lnTo>
                  <a:lnTo>
                    <a:pt x="2210169" y="6434"/>
                  </a:lnTo>
                  <a:lnTo>
                    <a:pt x="2253186" y="24590"/>
                  </a:lnTo>
                  <a:lnTo>
                    <a:pt x="2289635" y="52752"/>
                  </a:lnTo>
                  <a:lnTo>
                    <a:pt x="2317797" y="89201"/>
                  </a:lnTo>
                  <a:lnTo>
                    <a:pt x="2335953" y="132218"/>
                  </a:lnTo>
                  <a:lnTo>
                    <a:pt x="2342388" y="180086"/>
                  </a:lnTo>
                  <a:lnTo>
                    <a:pt x="2342388" y="1621282"/>
                  </a:lnTo>
                  <a:lnTo>
                    <a:pt x="2335953" y="1669149"/>
                  </a:lnTo>
                  <a:lnTo>
                    <a:pt x="2317797" y="1712166"/>
                  </a:lnTo>
                  <a:lnTo>
                    <a:pt x="2289635" y="1748615"/>
                  </a:lnTo>
                  <a:lnTo>
                    <a:pt x="2253186" y="1776777"/>
                  </a:lnTo>
                  <a:lnTo>
                    <a:pt x="2210169" y="1794933"/>
                  </a:lnTo>
                  <a:lnTo>
                    <a:pt x="2162302" y="1801368"/>
                  </a:lnTo>
                  <a:lnTo>
                    <a:pt x="180086" y="1801368"/>
                  </a:lnTo>
                  <a:lnTo>
                    <a:pt x="132218" y="1794933"/>
                  </a:lnTo>
                  <a:lnTo>
                    <a:pt x="89201" y="1776777"/>
                  </a:lnTo>
                  <a:lnTo>
                    <a:pt x="52752" y="1748615"/>
                  </a:lnTo>
                  <a:lnTo>
                    <a:pt x="24590" y="1712166"/>
                  </a:lnTo>
                  <a:lnTo>
                    <a:pt x="6434" y="1669149"/>
                  </a:lnTo>
                  <a:lnTo>
                    <a:pt x="0" y="1621282"/>
                  </a:lnTo>
                  <a:lnTo>
                    <a:pt x="0" y="180086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53614" y="2354707"/>
            <a:ext cx="2016760" cy="105600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5080" indent="-2540" algn="ctr">
              <a:lnSpc>
                <a:spcPct val="91900"/>
              </a:lnSpc>
              <a:spcBef>
                <a:spcPts val="275"/>
              </a:spcBef>
            </a:pP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1800" spc="114" dirty="0">
                <a:solidFill>
                  <a:srgbClr val="FFFFFF"/>
                </a:solidFill>
                <a:latin typeface="Tahoma"/>
                <a:cs typeface="Tahoma"/>
              </a:rPr>
              <a:t>endotelio </a:t>
            </a:r>
            <a:r>
              <a:rPr sz="1800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800" spc="125" dirty="0">
                <a:solidFill>
                  <a:srgbClr val="FFFFFF"/>
                </a:solidFill>
                <a:latin typeface="Tahoma"/>
                <a:cs typeface="Tahoma"/>
              </a:rPr>
              <a:t>cr</a:t>
            </a:r>
            <a:r>
              <a:rPr sz="1800" spc="16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800" spc="27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sc</a:t>
            </a:r>
            <a:r>
              <a:rPr sz="1800" spc="11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spc="27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-1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y/o 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epitelio </a:t>
            </a:r>
            <a:r>
              <a:rPr sz="1800" spc="110" dirty="0">
                <a:solidFill>
                  <a:srgbClr val="FFFFFF"/>
                </a:solidFill>
                <a:latin typeface="Tahoma"/>
                <a:cs typeface="Tahoma"/>
              </a:rPr>
              <a:t>alveolar </a:t>
            </a:r>
            <a:r>
              <a:rPr sz="18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están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alteradas.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66359" y="2607564"/>
            <a:ext cx="497205" cy="581025"/>
          </a:xfrm>
          <a:custGeom>
            <a:avLst/>
            <a:gdLst/>
            <a:ahLst/>
            <a:cxnLst/>
            <a:rect l="l" t="t" r="r" b="b"/>
            <a:pathLst>
              <a:path w="497204" h="581025">
                <a:moveTo>
                  <a:pt x="248412" y="0"/>
                </a:moveTo>
                <a:lnTo>
                  <a:pt x="248412" y="116077"/>
                </a:lnTo>
                <a:lnTo>
                  <a:pt x="0" y="116077"/>
                </a:lnTo>
                <a:lnTo>
                  <a:pt x="0" y="464565"/>
                </a:lnTo>
                <a:lnTo>
                  <a:pt x="248412" y="464565"/>
                </a:lnTo>
                <a:lnTo>
                  <a:pt x="248412" y="580644"/>
                </a:lnTo>
                <a:lnTo>
                  <a:pt x="496824" y="290322"/>
                </a:lnTo>
                <a:lnTo>
                  <a:pt x="248412" y="0"/>
                </a:lnTo>
                <a:close/>
              </a:path>
            </a:pathLst>
          </a:custGeom>
          <a:solidFill>
            <a:srgbClr val="D9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861303" y="1988820"/>
            <a:ext cx="2357755" cy="1816735"/>
            <a:chOff x="5861303" y="1988820"/>
            <a:chExt cx="2357755" cy="1816735"/>
          </a:xfrm>
        </p:grpSpPr>
        <p:sp>
          <p:nvSpPr>
            <p:cNvPr id="9" name="object 9"/>
            <p:cNvSpPr/>
            <p:nvPr/>
          </p:nvSpPr>
          <p:spPr>
            <a:xfrm>
              <a:off x="5868923" y="1996440"/>
              <a:ext cx="2342515" cy="1801495"/>
            </a:xfrm>
            <a:custGeom>
              <a:avLst/>
              <a:gdLst/>
              <a:ahLst/>
              <a:cxnLst/>
              <a:rect l="l" t="t" r="r" b="b"/>
              <a:pathLst>
                <a:path w="2342515" h="1801495">
                  <a:moveTo>
                    <a:pt x="2162302" y="0"/>
                  </a:moveTo>
                  <a:lnTo>
                    <a:pt x="180086" y="0"/>
                  </a:lnTo>
                  <a:lnTo>
                    <a:pt x="132218" y="6434"/>
                  </a:lnTo>
                  <a:lnTo>
                    <a:pt x="89201" y="24590"/>
                  </a:lnTo>
                  <a:lnTo>
                    <a:pt x="52752" y="52752"/>
                  </a:lnTo>
                  <a:lnTo>
                    <a:pt x="24590" y="89201"/>
                  </a:lnTo>
                  <a:lnTo>
                    <a:pt x="6434" y="132218"/>
                  </a:lnTo>
                  <a:lnTo>
                    <a:pt x="0" y="180086"/>
                  </a:lnTo>
                  <a:lnTo>
                    <a:pt x="0" y="1621282"/>
                  </a:lnTo>
                  <a:lnTo>
                    <a:pt x="6434" y="1669149"/>
                  </a:lnTo>
                  <a:lnTo>
                    <a:pt x="24590" y="1712166"/>
                  </a:lnTo>
                  <a:lnTo>
                    <a:pt x="52752" y="1748615"/>
                  </a:lnTo>
                  <a:lnTo>
                    <a:pt x="89201" y="1776777"/>
                  </a:lnTo>
                  <a:lnTo>
                    <a:pt x="132218" y="1794933"/>
                  </a:lnTo>
                  <a:lnTo>
                    <a:pt x="180086" y="1801368"/>
                  </a:lnTo>
                  <a:lnTo>
                    <a:pt x="2162302" y="1801368"/>
                  </a:lnTo>
                  <a:lnTo>
                    <a:pt x="2210169" y="1794933"/>
                  </a:lnTo>
                  <a:lnTo>
                    <a:pt x="2253186" y="1776777"/>
                  </a:lnTo>
                  <a:lnTo>
                    <a:pt x="2289635" y="1748615"/>
                  </a:lnTo>
                  <a:lnTo>
                    <a:pt x="2317797" y="1712166"/>
                  </a:lnTo>
                  <a:lnTo>
                    <a:pt x="2335953" y="1669149"/>
                  </a:lnTo>
                  <a:lnTo>
                    <a:pt x="2342387" y="1621282"/>
                  </a:lnTo>
                  <a:lnTo>
                    <a:pt x="2342387" y="180086"/>
                  </a:lnTo>
                  <a:lnTo>
                    <a:pt x="2335953" y="132218"/>
                  </a:lnTo>
                  <a:lnTo>
                    <a:pt x="2317797" y="89201"/>
                  </a:lnTo>
                  <a:lnTo>
                    <a:pt x="2289635" y="52752"/>
                  </a:lnTo>
                  <a:lnTo>
                    <a:pt x="2253186" y="24590"/>
                  </a:lnTo>
                  <a:lnTo>
                    <a:pt x="2210169" y="6434"/>
                  </a:lnTo>
                  <a:lnTo>
                    <a:pt x="2162302" y="0"/>
                  </a:lnTo>
                  <a:close/>
                </a:path>
              </a:pathLst>
            </a:custGeom>
            <a:solidFill>
              <a:srgbClr val="E26262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68923" y="1996440"/>
              <a:ext cx="2342515" cy="1801495"/>
            </a:xfrm>
            <a:custGeom>
              <a:avLst/>
              <a:gdLst/>
              <a:ahLst/>
              <a:cxnLst/>
              <a:rect l="l" t="t" r="r" b="b"/>
              <a:pathLst>
                <a:path w="2342515" h="1801495">
                  <a:moveTo>
                    <a:pt x="0" y="180086"/>
                  </a:moveTo>
                  <a:lnTo>
                    <a:pt x="6434" y="132218"/>
                  </a:lnTo>
                  <a:lnTo>
                    <a:pt x="24590" y="89201"/>
                  </a:lnTo>
                  <a:lnTo>
                    <a:pt x="52752" y="52752"/>
                  </a:lnTo>
                  <a:lnTo>
                    <a:pt x="89201" y="24590"/>
                  </a:lnTo>
                  <a:lnTo>
                    <a:pt x="132218" y="6434"/>
                  </a:lnTo>
                  <a:lnTo>
                    <a:pt x="180086" y="0"/>
                  </a:lnTo>
                  <a:lnTo>
                    <a:pt x="2162302" y="0"/>
                  </a:lnTo>
                  <a:lnTo>
                    <a:pt x="2210169" y="6434"/>
                  </a:lnTo>
                  <a:lnTo>
                    <a:pt x="2253186" y="24590"/>
                  </a:lnTo>
                  <a:lnTo>
                    <a:pt x="2289635" y="52752"/>
                  </a:lnTo>
                  <a:lnTo>
                    <a:pt x="2317797" y="89201"/>
                  </a:lnTo>
                  <a:lnTo>
                    <a:pt x="2335953" y="132218"/>
                  </a:lnTo>
                  <a:lnTo>
                    <a:pt x="2342387" y="180086"/>
                  </a:lnTo>
                  <a:lnTo>
                    <a:pt x="2342387" y="1621282"/>
                  </a:lnTo>
                  <a:lnTo>
                    <a:pt x="2335953" y="1669149"/>
                  </a:lnTo>
                  <a:lnTo>
                    <a:pt x="2317797" y="1712166"/>
                  </a:lnTo>
                  <a:lnTo>
                    <a:pt x="2289635" y="1748615"/>
                  </a:lnTo>
                  <a:lnTo>
                    <a:pt x="2253186" y="1776777"/>
                  </a:lnTo>
                  <a:lnTo>
                    <a:pt x="2210169" y="1794933"/>
                  </a:lnTo>
                  <a:lnTo>
                    <a:pt x="2162302" y="1801368"/>
                  </a:lnTo>
                  <a:lnTo>
                    <a:pt x="180086" y="1801368"/>
                  </a:lnTo>
                  <a:lnTo>
                    <a:pt x="132218" y="1794933"/>
                  </a:lnTo>
                  <a:lnTo>
                    <a:pt x="89201" y="1776777"/>
                  </a:lnTo>
                  <a:lnTo>
                    <a:pt x="52752" y="1748615"/>
                  </a:lnTo>
                  <a:lnTo>
                    <a:pt x="24590" y="1712166"/>
                  </a:lnTo>
                  <a:lnTo>
                    <a:pt x="6434" y="1669149"/>
                  </a:lnTo>
                  <a:lnTo>
                    <a:pt x="0" y="1621282"/>
                  </a:lnTo>
                  <a:lnTo>
                    <a:pt x="0" y="180086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084823" y="2102358"/>
            <a:ext cx="1912620" cy="156083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-1905" algn="ctr">
              <a:lnSpc>
                <a:spcPct val="91900"/>
              </a:lnSpc>
              <a:spcBef>
                <a:spcPts val="275"/>
              </a:spcBef>
            </a:pPr>
            <a:r>
              <a:rPr sz="1800" spc="145" dirty="0">
                <a:solidFill>
                  <a:srgbClr val="FFFFFF"/>
                </a:solidFill>
                <a:latin typeface="Tahoma"/>
                <a:cs typeface="Tahoma"/>
              </a:rPr>
              <a:t>Aumento </a:t>
            </a:r>
            <a:r>
              <a:rPr sz="1800" spc="22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12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800" spc="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Tahoma"/>
                <a:cs typeface="Tahoma"/>
              </a:rPr>
              <a:t>permeabilidad </a:t>
            </a:r>
            <a:r>
              <a:rPr sz="1800" spc="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vascular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2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19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0" spc="22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800" spc="27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800" spc="2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spc="140" dirty="0">
                <a:solidFill>
                  <a:srgbClr val="FFFFFF"/>
                </a:solidFill>
                <a:latin typeface="Tahoma"/>
                <a:cs typeface="Tahoma"/>
              </a:rPr>
              <a:t>o  </a:t>
            </a:r>
            <a:r>
              <a:rPr sz="1800" spc="22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12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800" spc="165" dirty="0">
                <a:solidFill>
                  <a:srgbClr val="FFFFFF"/>
                </a:solidFill>
                <a:latin typeface="Tahoma"/>
                <a:cs typeface="Tahoma"/>
              </a:rPr>
              <a:t>pared </a:t>
            </a:r>
            <a:r>
              <a:rPr sz="1800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alveolar.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44483" y="2607564"/>
            <a:ext cx="497205" cy="581025"/>
          </a:xfrm>
          <a:custGeom>
            <a:avLst/>
            <a:gdLst/>
            <a:ahLst/>
            <a:cxnLst/>
            <a:rect l="l" t="t" r="r" b="b"/>
            <a:pathLst>
              <a:path w="497204" h="581025">
                <a:moveTo>
                  <a:pt x="248412" y="0"/>
                </a:moveTo>
                <a:lnTo>
                  <a:pt x="248412" y="116077"/>
                </a:lnTo>
                <a:lnTo>
                  <a:pt x="0" y="116077"/>
                </a:lnTo>
                <a:lnTo>
                  <a:pt x="0" y="464565"/>
                </a:lnTo>
                <a:lnTo>
                  <a:pt x="248412" y="464565"/>
                </a:lnTo>
                <a:lnTo>
                  <a:pt x="248412" y="580644"/>
                </a:lnTo>
                <a:lnTo>
                  <a:pt x="496824" y="290322"/>
                </a:lnTo>
                <a:lnTo>
                  <a:pt x="248412" y="0"/>
                </a:lnTo>
                <a:close/>
              </a:path>
            </a:pathLst>
          </a:custGeom>
          <a:solidFill>
            <a:srgbClr val="F1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9139428" y="1988820"/>
            <a:ext cx="2357755" cy="1816735"/>
            <a:chOff x="9139428" y="1988820"/>
            <a:chExt cx="2357755" cy="1816735"/>
          </a:xfrm>
        </p:grpSpPr>
        <p:sp>
          <p:nvSpPr>
            <p:cNvPr id="14" name="object 14"/>
            <p:cNvSpPr/>
            <p:nvPr/>
          </p:nvSpPr>
          <p:spPr>
            <a:xfrm>
              <a:off x="9147048" y="1996440"/>
              <a:ext cx="2342515" cy="1801495"/>
            </a:xfrm>
            <a:custGeom>
              <a:avLst/>
              <a:gdLst/>
              <a:ahLst/>
              <a:cxnLst/>
              <a:rect l="l" t="t" r="r" b="b"/>
              <a:pathLst>
                <a:path w="2342515" h="1801495">
                  <a:moveTo>
                    <a:pt x="2162302" y="0"/>
                  </a:moveTo>
                  <a:lnTo>
                    <a:pt x="180085" y="0"/>
                  </a:lnTo>
                  <a:lnTo>
                    <a:pt x="132218" y="6434"/>
                  </a:lnTo>
                  <a:lnTo>
                    <a:pt x="89201" y="24590"/>
                  </a:lnTo>
                  <a:lnTo>
                    <a:pt x="52752" y="52752"/>
                  </a:lnTo>
                  <a:lnTo>
                    <a:pt x="24590" y="89201"/>
                  </a:lnTo>
                  <a:lnTo>
                    <a:pt x="6434" y="132218"/>
                  </a:lnTo>
                  <a:lnTo>
                    <a:pt x="0" y="180086"/>
                  </a:lnTo>
                  <a:lnTo>
                    <a:pt x="0" y="1621282"/>
                  </a:lnTo>
                  <a:lnTo>
                    <a:pt x="6434" y="1669149"/>
                  </a:lnTo>
                  <a:lnTo>
                    <a:pt x="24590" y="1712166"/>
                  </a:lnTo>
                  <a:lnTo>
                    <a:pt x="52752" y="1748615"/>
                  </a:lnTo>
                  <a:lnTo>
                    <a:pt x="89201" y="1776777"/>
                  </a:lnTo>
                  <a:lnTo>
                    <a:pt x="132218" y="1794933"/>
                  </a:lnTo>
                  <a:lnTo>
                    <a:pt x="180085" y="1801368"/>
                  </a:lnTo>
                  <a:lnTo>
                    <a:pt x="2162302" y="1801368"/>
                  </a:lnTo>
                  <a:lnTo>
                    <a:pt x="2210169" y="1794933"/>
                  </a:lnTo>
                  <a:lnTo>
                    <a:pt x="2253186" y="1776777"/>
                  </a:lnTo>
                  <a:lnTo>
                    <a:pt x="2289635" y="1748615"/>
                  </a:lnTo>
                  <a:lnTo>
                    <a:pt x="2317797" y="1712166"/>
                  </a:lnTo>
                  <a:lnTo>
                    <a:pt x="2335953" y="1669149"/>
                  </a:lnTo>
                  <a:lnTo>
                    <a:pt x="2342387" y="1621282"/>
                  </a:lnTo>
                  <a:lnTo>
                    <a:pt x="2342387" y="180086"/>
                  </a:lnTo>
                  <a:lnTo>
                    <a:pt x="2335953" y="132218"/>
                  </a:lnTo>
                  <a:lnTo>
                    <a:pt x="2317797" y="89201"/>
                  </a:lnTo>
                  <a:lnTo>
                    <a:pt x="2289635" y="52752"/>
                  </a:lnTo>
                  <a:lnTo>
                    <a:pt x="2253186" y="24590"/>
                  </a:lnTo>
                  <a:lnTo>
                    <a:pt x="2210169" y="6434"/>
                  </a:lnTo>
                  <a:lnTo>
                    <a:pt x="2162302" y="0"/>
                  </a:lnTo>
                  <a:close/>
                </a:path>
              </a:pathLst>
            </a:custGeom>
            <a:solidFill>
              <a:srgbClr val="E2626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47048" y="1996440"/>
              <a:ext cx="2342515" cy="1801495"/>
            </a:xfrm>
            <a:custGeom>
              <a:avLst/>
              <a:gdLst/>
              <a:ahLst/>
              <a:cxnLst/>
              <a:rect l="l" t="t" r="r" b="b"/>
              <a:pathLst>
                <a:path w="2342515" h="1801495">
                  <a:moveTo>
                    <a:pt x="0" y="180086"/>
                  </a:moveTo>
                  <a:lnTo>
                    <a:pt x="6434" y="132218"/>
                  </a:lnTo>
                  <a:lnTo>
                    <a:pt x="24590" y="89201"/>
                  </a:lnTo>
                  <a:lnTo>
                    <a:pt x="52752" y="52752"/>
                  </a:lnTo>
                  <a:lnTo>
                    <a:pt x="89201" y="24590"/>
                  </a:lnTo>
                  <a:lnTo>
                    <a:pt x="132218" y="6434"/>
                  </a:lnTo>
                  <a:lnTo>
                    <a:pt x="180085" y="0"/>
                  </a:lnTo>
                  <a:lnTo>
                    <a:pt x="2162302" y="0"/>
                  </a:lnTo>
                  <a:lnTo>
                    <a:pt x="2210169" y="6434"/>
                  </a:lnTo>
                  <a:lnTo>
                    <a:pt x="2253186" y="24590"/>
                  </a:lnTo>
                  <a:lnTo>
                    <a:pt x="2289635" y="52752"/>
                  </a:lnTo>
                  <a:lnTo>
                    <a:pt x="2317797" y="89201"/>
                  </a:lnTo>
                  <a:lnTo>
                    <a:pt x="2335953" y="132218"/>
                  </a:lnTo>
                  <a:lnTo>
                    <a:pt x="2342387" y="180086"/>
                  </a:lnTo>
                  <a:lnTo>
                    <a:pt x="2342387" y="1621282"/>
                  </a:lnTo>
                  <a:lnTo>
                    <a:pt x="2335953" y="1669149"/>
                  </a:lnTo>
                  <a:lnTo>
                    <a:pt x="2317797" y="1712166"/>
                  </a:lnTo>
                  <a:lnTo>
                    <a:pt x="2289635" y="1748615"/>
                  </a:lnTo>
                  <a:lnTo>
                    <a:pt x="2253186" y="1776777"/>
                  </a:lnTo>
                  <a:lnTo>
                    <a:pt x="2210169" y="1794933"/>
                  </a:lnTo>
                  <a:lnTo>
                    <a:pt x="2162302" y="1801368"/>
                  </a:lnTo>
                  <a:lnTo>
                    <a:pt x="180085" y="1801368"/>
                  </a:lnTo>
                  <a:lnTo>
                    <a:pt x="132218" y="1794933"/>
                  </a:lnTo>
                  <a:lnTo>
                    <a:pt x="89201" y="1776777"/>
                  </a:lnTo>
                  <a:lnTo>
                    <a:pt x="52752" y="1748615"/>
                  </a:lnTo>
                  <a:lnTo>
                    <a:pt x="24590" y="1712166"/>
                  </a:lnTo>
                  <a:lnTo>
                    <a:pt x="6434" y="1669149"/>
                  </a:lnTo>
                  <a:lnTo>
                    <a:pt x="0" y="1621282"/>
                  </a:lnTo>
                  <a:lnTo>
                    <a:pt x="0" y="180086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449561" y="2354707"/>
            <a:ext cx="1742439" cy="105600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5080" indent="-635" algn="ctr">
              <a:lnSpc>
                <a:spcPct val="91900"/>
              </a:lnSpc>
              <a:spcBef>
                <a:spcPts val="275"/>
              </a:spcBef>
            </a:pPr>
            <a:r>
              <a:rPr sz="1800" spc="120" dirty="0">
                <a:solidFill>
                  <a:srgbClr val="FFFFFF"/>
                </a:solidFill>
                <a:latin typeface="Tahoma"/>
                <a:cs typeface="Tahoma"/>
              </a:rPr>
              <a:t>Formación </a:t>
            </a:r>
            <a:r>
              <a:rPr sz="1800" spc="22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800" spc="125" dirty="0">
                <a:solidFill>
                  <a:srgbClr val="FFFFFF"/>
                </a:solidFill>
                <a:latin typeface="Tahoma"/>
                <a:cs typeface="Tahoma"/>
              </a:rPr>
              <a:t>cr</a:t>
            </a:r>
            <a:r>
              <a:rPr sz="1800" spc="16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spc="140" dirty="0">
                <a:solidFill>
                  <a:srgbClr val="FFFFFF"/>
                </a:solidFill>
                <a:latin typeface="Tahoma"/>
                <a:cs typeface="Tahoma"/>
              </a:rPr>
              <a:t>romb</a:t>
            </a:r>
            <a:r>
              <a:rPr sz="1800" spc="1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y  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trastornos </a:t>
            </a:r>
            <a:r>
              <a:rPr sz="18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isquémicos.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45689" y="4483684"/>
            <a:ext cx="711200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latin typeface="Tahoma"/>
                <a:cs typeface="Tahoma"/>
              </a:rPr>
              <a:t>Desequilibrio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150" dirty="0">
                <a:latin typeface="Tahoma"/>
                <a:cs typeface="Tahoma"/>
              </a:rPr>
              <a:t>en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los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130" dirty="0">
                <a:latin typeface="Tahoma"/>
                <a:cs typeface="Tahoma"/>
              </a:rPr>
              <a:t>mediadores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inflamatorios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285" dirty="0">
                <a:latin typeface="Tahoma"/>
                <a:cs typeface="Tahoma"/>
              </a:rPr>
              <a:t>a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favor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130" dirty="0">
                <a:latin typeface="Tahoma"/>
                <a:cs typeface="Tahoma"/>
              </a:rPr>
              <a:t>del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135" dirty="0">
                <a:latin typeface="Tahoma"/>
                <a:cs typeface="Tahoma"/>
              </a:rPr>
              <a:t>estado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75" dirty="0">
                <a:latin typeface="Tahoma"/>
                <a:cs typeface="Tahoma"/>
              </a:rPr>
              <a:t>proinflamatorio.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120" dirty="0">
                <a:latin typeface="Tahoma"/>
                <a:cs typeface="Tahoma"/>
              </a:rPr>
              <a:t>NF</a:t>
            </a:r>
            <a:r>
              <a:rPr sz="1800" b="1" spc="-25" dirty="0">
                <a:latin typeface="Tahoma"/>
                <a:cs typeface="Tahoma"/>
              </a:rPr>
              <a:t>-</a:t>
            </a:r>
            <a:r>
              <a:rPr sz="1800" b="1" spc="-175" dirty="0">
                <a:latin typeface="Tahoma"/>
                <a:cs typeface="Tahoma"/>
              </a:rPr>
              <a:t>K</a:t>
            </a:r>
            <a:r>
              <a:rPr sz="1800" b="1" spc="-165" dirty="0">
                <a:latin typeface="Tahoma"/>
                <a:cs typeface="Tahoma"/>
              </a:rPr>
              <a:t>B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spc="195" dirty="0">
                <a:latin typeface="Tahoma"/>
                <a:cs typeface="Tahoma"/>
              </a:rPr>
              <a:t>puede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se</a:t>
            </a:r>
            <a:r>
              <a:rPr sz="1800" dirty="0">
                <a:latin typeface="Tahoma"/>
                <a:cs typeface="Tahoma"/>
              </a:rPr>
              <a:t>r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el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responsa</a:t>
            </a:r>
            <a:r>
              <a:rPr sz="1800" spc="120" dirty="0">
                <a:latin typeface="Tahoma"/>
                <a:cs typeface="Tahoma"/>
              </a:rPr>
              <a:t>b</a:t>
            </a:r>
            <a:r>
              <a:rPr sz="1800" spc="55" dirty="0">
                <a:latin typeface="Tahoma"/>
                <a:cs typeface="Tahoma"/>
              </a:rPr>
              <a:t>l</a:t>
            </a:r>
            <a:r>
              <a:rPr sz="1800" spc="220" dirty="0">
                <a:latin typeface="Tahoma"/>
                <a:cs typeface="Tahoma"/>
              </a:rPr>
              <a:t>e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235" dirty="0">
                <a:latin typeface="Tahoma"/>
                <a:cs typeface="Tahoma"/>
              </a:rPr>
              <a:t>d</a:t>
            </a:r>
            <a:r>
              <a:rPr sz="1800" spc="220" dirty="0">
                <a:latin typeface="Tahoma"/>
                <a:cs typeface="Tahoma"/>
              </a:rPr>
              <a:t>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es</a:t>
            </a:r>
            <a:r>
              <a:rPr sz="1800" spc="20" dirty="0">
                <a:latin typeface="Tahoma"/>
                <a:cs typeface="Tahoma"/>
              </a:rPr>
              <a:t>t</a:t>
            </a:r>
            <a:r>
              <a:rPr sz="1800" spc="220" dirty="0">
                <a:latin typeface="Tahoma"/>
                <a:cs typeface="Tahoma"/>
              </a:rPr>
              <a:t>e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235" dirty="0">
                <a:latin typeface="Tahoma"/>
                <a:cs typeface="Tahoma"/>
              </a:rPr>
              <a:t>d</a:t>
            </a:r>
            <a:r>
              <a:rPr sz="1800" spc="110" dirty="0">
                <a:latin typeface="Tahoma"/>
                <a:cs typeface="Tahoma"/>
              </a:rPr>
              <a:t>es</a:t>
            </a:r>
            <a:r>
              <a:rPr sz="1800" spc="105" dirty="0">
                <a:latin typeface="Tahoma"/>
                <a:cs typeface="Tahoma"/>
              </a:rPr>
              <a:t>equ</a:t>
            </a:r>
            <a:r>
              <a:rPr sz="1800" spc="65" dirty="0">
                <a:latin typeface="Tahoma"/>
                <a:cs typeface="Tahoma"/>
              </a:rPr>
              <a:t>i</a:t>
            </a:r>
            <a:r>
              <a:rPr sz="1800" spc="-45" dirty="0">
                <a:latin typeface="Tahoma"/>
                <a:cs typeface="Tahoma"/>
              </a:rPr>
              <a:t>l</a:t>
            </a:r>
            <a:r>
              <a:rPr sz="1800" spc="-35" dirty="0">
                <a:latin typeface="Tahoma"/>
                <a:cs typeface="Tahoma"/>
              </a:rPr>
              <a:t>i</a:t>
            </a:r>
            <a:r>
              <a:rPr sz="1800" spc="20" dirty="0">
                <a:latin typeface="Tahoma"/>
                <a:cs typeface="Tahoma"/>
              </a:rPr>
              <a:t>br</a:t>
            </a:r>
            <a:r>
              <a:rPr sz="1800" spc="30" dirty="0">
                <a:latin typeface="Tahoma"/>
                <a:cs typeface="Tahoma"/>
              </a:rPr>
              <a:t>i</a:t>
            </a:r>
            <a:r>
              <a:rPr sz="1800" spc="75" dirty="0">
                <a:latin typeface="Tahoma"/>
                <a:cs typeface="Tahoma"/>
              </a:rPr>
              <a:t>o.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218676" y="6367271"/>
            <a:ext cx="2828925" cy="419100"/>
            <a:chOff x="9218676" y="6367271"/>
            <a:chExt cx="2828925" cy="419100"/>
          </a:xfrm>
        </p:grpSpPr>
        <p:sp>
          <p:nvSpPr>
            <p:cNvPr id="19" name="object 19"/>
            <p:cNvSpPr/>
            <p:nvPr/>
          </p:nvSpPr>
          <p:spPr>
            <a:xfrm>
              <a:off x="9226296" y="6374891"/>
              <a:ext cx="2813685" cy="403860"/>
            </a:xfrm>
            <a:custGeom>
              <a:avLst/>
              <a:gdLst/>
              <a:ahLst/>
              <a:cxnLst/>
              <a:rect l="l" t="t" r="r" b="b"/>
              <a:pathLst>
                <a:path w="2813684" h="403859">
                  <a:moveTo>
                    <a:pt x="2745994" y="0"/>
                  </a:moveTo>
                  <a:lnTo>
                    <a:pt x="67309" y="0"/>
                  </a:lnTo>
                  <a:lnTo>
                    <a:pt x="41094" y="5289"/>
                  </a:lnTo>
                  <a:lnTo>
                    <a:pt x="19700" y="19715"/>
                  </a:lnTo>
                  <a:lnTo>
                    <a:pt x="5284" y="41110"/>
                  </a:lnTo>
                  <a:lnTo>
                    <a:pt x="0" y="67310"/>
                  </a:lnTo>
                  <a:lnTo>
                    <a:pt x="0" y="336550"/>
                  </a:lnTo>
                  <a:lnTo>
                    <a:pt x="5284" y="362749"/>
                  </a:lnTo>
                  <a:lnTo>
                    <a:pt x="19700" y="384144"/>
                  </a:lnTo>
                  <a:lnTo>
                    <a:pt x="41094" y="398569"/>
                  </a:lnTo>
                  <a:lnTo>
                    <a:pt x="67309" y="403858"/>
                  </a:lnTo>
                  <a:lnTo>
                    <a:pt x="2745994" y="403858"/>
                  </a:lnTo>
                  <a:lnTo>
                    <a:pt x="2772209" y="398569"/>
                  </a:lnTo>
                  <a:lnTo>
                    <a:pt x="2793603" y="384144"/>
                  </a:lnTo>
                  <a:lnTo>
                    <a:pt x="2808019" y="362749"/>
                  </a:lnTo>
                  <a:lnTo>
                    <a:pt x="2813304" y="336550"/>
                  </a:lnTo>
                  <a:lnTo>
                    <a:pt x="2813304" y="67310"/>
                  </a:lnTo>
                  <a:lnTo>
                    <a:pt x="2808019" y="41110"/>
                  </a:lnTo>
                  <a:lnTo>
                    <a:pt x="2793603" y="19715"/>
                  </a:lnTo>
                  <a:lnTo>
                    <a:pt x="2772209" y="5289"/>
                  </a:lnTo>
                  <a:lnTo>
                    <a:pt x="2745994" y="0"/>
                  </a:lnTo>
                  <a:close/>
                </a:path>
              </a:pathLst>
            </a:custGeom>
            <a:solidFill>
              <a:srgbClr val="E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26296" y="6374891"/>
              <a:ext cx="2813685" cy="403860"/>
            </a:xfrm>
            <a:custGeom>
              <a:avLst/>
              <a:gdLst/>
              <a:ahLst/>
              <a:cxnLst/>
              <a:rect l="l" t="t" r="r" b="b"/>
              <a:pathLst>
                <a:path w="2813684" h="403859">
                  <a:moveTo>
                    <a:pt x="0" y="67310"/>
                  </a:moveTo>
                  <a:lnTo>
                    <a:pt x="5284" y="41110"/>
                  </a:lnTo>
                  <a:lnTo>
                    <a:pt x="19700" y="19715"/>
                  </a:lnTo>
                  <a:lnTo>
                    <a:pt x="41094" y="5289"/>
                  </a:lnTo>
                  <a:lnTo>
                    <a:pt x="67309" y="0"/>
                  </a:lnTo>
                  <a:lnTo>
                    <a:pt x="2745994" y="0"/>
                  </a:lnTo>
                  <a:lnTo>
                    <a:pt x="2772209" y="5289"/>
                  </a:lnTo>
                  <a:lnTo>
                    <a:pt x="2793603" y="19715"/>
                  </a:lnTo>
                  <a:lnTo>
                    <a:pt x="2808019" y="41110"/>
                  </a:lnTo>
                  <a:lnTo>
                    <a:pt x="2813304" y="67310"/>
                  </a:lnTo>
                  <a:lnTo>
                    <a:pt x="2813304" y="336550"/>
                  </a:lnTo>
                  <a:lnTo>
                    <a:pt x="2808019" y="362749"/>
                  </a:lnTo>
                  <a:lnTo>
                    <a:pt x="2793603" y="384144"/>
                  </a:lnTo>
                  <a:lnTo>
                    <a:pt x="2772209" y="398569"/>
                  </a:lnTo>
                  <a:lnTo>
                    <a:pt x="2745994" y="403858"/>
                  </a:lnTo>
                  <a:lnTo>
                    <a:pt x="67309" y="403858"/>
                  </a:lnTo>
                  <a:lnTo>
                    <a:pt x="41094" y="398569"/>
                  </a:lnTo>
                  <a:lnTo>
                    <a:pt x="19700" y="384144"/>
                  </a:lnTo>
                  <a:lnTo>
                    <a:pt x="5284" y="362749"/>
                  </a:lnTo>
                  <a:lnTo>
                    <a:pt x="0" y="336550"/>
                  </a:lnTo>
                  <a:lnTo>
                    <a:pt x="0" y="67310"/>
                  </a:lnTo>
                  <a:close/>
                </a:path>
              </a:pathLst>
            </a:custGeom>
            <a:ln w="15239">
              <a:solidFill>
                <a:srgbClr val="A7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2432" y="6534910"/>
            <a:ext cx="4541520" cy="323087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9345930" y="6421810"/>
            <a:ext cx="2573020" cy="306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30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800" spc="-145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ll</a:t>
            </a:r>
            <a:r>
              <a:rPr sz="1800" spc="2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800" spc="135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z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27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800" spc="19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0" spc="22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800" spc="2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ll</a:t>
            </a:r>
            <a:r>
              <a:rPr sz="1800" spc="22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28390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35" dirty="0"/>
              <a:t>MORFOLOGÍA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23872" y="1760220"/>
            <a:ext cx="4887595" cy="1432560"/>
            <a:chOff x="2023872" y="1760220"/>
            <a:chExt cx="4887595" cy="1432560"/>
          </a:xfrm>
        </p:grpSpPr>
        <p:sp>
          <p:nvSpPr>
            <p:cNvPr id="4" name="object 4"/>
            <p:cNvSpPr/>
            <p:nvPr/>
          </p:nvSpPr>
          <p:spPr>
            <a:xfrm>
              <a:off x="2031492" y="1767840"/>
              <a:ext cx="4872355" cy="1417320"/>
            </a:xfrm>
            <a:custGeom>
              <a:avLst/>
              <a:gdLst/>
              <a:ahLst/>
              <a:cxnLst/>
              <a:rect l="l" t="t" r="r" b="b"/>
              <a:pathLst>
                <a:path w="4872355" h="1417320">
                  <a:moveTo>
                    <a:pt x="4636008" y="0"/>
                  </a:moveTo>
                  <a:lnTo>
                    <a:pt x="236219" y="0"/>
                  </a:lnTo>
                  <a:lnTo>
                    <a:pt x="188622" y="4800"/>
                  </a:lnTo>
                  <a:lnTo>
                    <a:pt x="144285" y="18567"/>
                  </a:lnTo>
                  <a:lnTo>
                    <a:pt x="104161" y="40351"/>
                  </a:lnTo>
                  <a:lnTo>
                    <a:pt x="69199" y="69199"/>
                  </a:lnTo>
                  <a:lnTo>
                    <a:pt x="40351" y="104161"/>
                  </a:lnTo>
                  <a:lnTo>
                    <a:pt x="18567" y="144285"/>
                  </a:lnTo>
                  <a:lnTo>
                    <a:pt x="4800" y="188622"/>
                  </a:lnTo>
                  <a:lnTo>
                    <a:pt x="0" y="236220"/>
                  </a:lnTo>
                  <a:lnTo>
                    <a:pt x="0" y="1181100"/>
                  </a:lnTo>
                  <a:lnTo>
                    <a:pt x="4800" y="1228697"/>
                  </a:lnTo>
                  <a:lnTo>
                    <a:pt x="18567" y="1273034"/>
                  </a:lnTo>
                  <a:lnTo>
                    <a:pt x="40351" y="1313158"/>
                  </a:lnTo>
                  <a:lnTo>
                    <a:pt x="69199" y="1348120"/>
                  </a:lnTo>
                  <a:lnTo>
                    <a:pt x="104161" y="1376968"/>
                  </a:lnTo>
                  <a:lnTo>
                    <a:pt x="144285" y="1398752"/>
                  </a:lnTo>
                  <a:lnTo>
                    <a:pt x="188622" y="1412519"/>
                  </a:lnTo>
                  <a:lnTo>
                    <a:pt x="236219" y="1417320"/>
                  </a:lnTo>
                  <a:lnTo>
                    <a:pt x="4636008" y="1417320"/>
                  </a:lnTo>
                  <a:lnTo>
                    <a:pt x="4683605" y="1412519"/>
                  </a:lnTo>
                  <a:lnTo>
                    <a:pt x="4727942" y="1398752"/>
                  </a:lnTo>
                  <a:lnTo>
                    <a:pt x="4768066" y="1376968"/>
                  </a:lnTo>
                  <a:lnTo>
                    <a:pt x="4803028" y="1348120"/>
                  </a:lnTo>
                  <a:lnTo>
                    <a:pt x="4831876" y="1313158"/>
                  </a:lnTo>
                  <a:lnTo>
                    <a:pt x="4853660" y="1273034"/>
                  </a:lnTo>
                  <a:lnTo>
                    <a:pt x="4867427" y="1228697"/>
                  </a:lnTo>
                  <a:lnTo>
                    <a:pt x="4872228" y="1181100"/>
                  </a:lnTo>
                  <a:lnTo>
                    <a:pt x="4872228" y="236220"/>
                  </a:lnTo>
                  <a:lnTo>
                    <a:pt x="4867427" y="188622"/>
                  </a:lnTo>
                  <a:lnTo>
                    <a:pt x="4853660" y="144285"/>
                  </a:lnTo>
                  <a:lnTo>
                    <a:pt x="4831876" y="104161"/>
                  </a:lnTo>
                  <a:lnTo>
                    <a:pt x="4803028" y="69199"/>
                  </a:lnTo>
                  <a:lnTo>
                    <a:pt x="4768066" y="40351"/>
                  </a:lnTo>
                  <a:lnTo>
                    <a:pt x="4727942" y="18567"/>
                  </a:lnTo>
                  <a:lnTo>
                    <a:pt x="4683605" y="4800"/>
                  </a:lnTo>
                  <a:lnTo>
                    <a:pt x="4636008" y="0"/>
                  </a:lnTo>
                  <a:close/>
                </a:path>
              </a:pathLst>
            </a:custGeom>
            <a:solidFill>
              <a:srgbClr val="E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31492" y="1767840"/>
              <a:ext cx="4872355" cy="1417320"/>
            </a:xfrm>
            <a:custGeom>
              <a:avLst/>
              <a:gdLst/>
              <a:ahLst/>
              <a:cxnLst/>
              <a:rect l="l" t="t" r="r" b="b"/>
              <a:pathLst>
                <a:path w="4872355" h="1417320">
                  <a:moveTo>
                    <a:pt x="0" y="236220"/>
                  </a:moveTo>
                  <a:lnTo>
                    <a:pt x="4800" y="188622"/>
                  </a:lnTo>
                  <a:lnTo>
                    <a:pt x="18567" y="144285"/>
                  </a:lnTo>
                  <a:lnTo>
                    <a:pt x="40351" y="104161"/>
                  </a:lnTo>
                  <a:lnTo>
                    <a:pt x="69199" y="69199"/>
                  </a:lnTo>
                  <a:lnTo>
                    <a:pt x="104161" y="40351"/>
                  </a:lnTo>
                  <a:lnTo>
                    <a:pt x="144285" y="18567"/>
                  </a:lnTo>
                  <a:lnTo>
                    <a:pt x="188622" y="4800"/>
                  </a:lnTo>
                  <a:lnTo>
                    <a:pt x="236219" y="0"/>
                  </a:lnTo>
                  <a:lnTo>
                    <a:pt x="4636008" y="0"/>
                  </a:lnTo>
                  <a:lnTo>
                    <a:pt x="4683605" y="4800"/>
                  </a:lnTo>
                  <a:lnTo>
                    <a:pt x="4727942" y="18567"/>
                  </a:lnTo>
                  <a:lnTo>
                    <a:pt x="4768066" y="40351"/>
                  </a:lnTo>
                  <a:lnTo>
                    <a:pt x="4803028" y="69199"/>
                  </a:lnTo>
                  <a:lnTo>
                    <a:pt x="4831876" y="104161"/>
                  </a:lnTo>
                  <a:lnTo>
                    <a:pt x="4853660" y="144285"/>
                  </a:lnTo>
                  <a:lnTo>
                    <a:pt x="4867427" y="188622"/>
                  </a:lnTo>
                  <a:lnTo>
                    <a:pt x="4872228" y="236220"/>
                  </a:lnTo>
                  <a:lnTo>
                    <a:pt x="4872228" y="1181100"/>
                  </a:lnTo>
                  <a:lnTo>
                    <a:pt x="4867427" y="1228697"/>
                  </a:lnTo>
                  <a:lnTo>
                    <a:pt x="4853660" y="1273034"/>
                  </a:lnTo>
                  <a:lnTo>
                    <a:pt x="4831876" y="1313158"/>
                  </a:lnTo>
                  <a:lnTo>
                    <a:pt x="4803028" y="1348120"/>
                  </a:lnTo>
                  <a:lnTo>
                    <a:pt x="4768066" y="1376968"/>
                  </a:lnTo>
                  <a:lnTo>
                    <a:pt x="4727942" y="1398752"/>
                  </a:lnTo>
                  <a:lnTo>
                    <a:pt x="4683605" y="1412519"/>
                  </a:lnTo>
                  <a:lnTo>
                    <a:pt x="4636008" y="1417320"/>
                  </a:lnTo>
                  <a:lnTo>
                    <a:pt x="236219" y="1417320"/>
                  </a:lnTo>
                  <a:lnTo>
                    <a:pt x="188622" y="1412519"/>
                  </a:lnTo>
                  <a:lnTo>
                    <a:pt x="144285" y="1398752"/>
                  </a:lnTo>
                  <a:lnTo>
                    <a:pt x="104161" y="1376968"/>
                  </a:lnTo>
                  <a:lnTo>
                    <a:pt x="69199" y="1348120"/>
                  </a:lnTo>
                  <a:lnTo>
                    <a:pt x="40351" y="1313158"/>
                  </a:lnTo>
                  <a:lnTo>
                    <a:pt x="18567" y="1273034"/>
                  </a:lnTo>
                  <a:lnTo>
                    <a:pt x="4800" y="1228697"/>
                  </a:lnTo>
                  <a:lnTo>
                    <a:pt x="0" y="1181100"/>
                  </a:lnTo>
                  <a:lnTo>
                    <a:pt x="0" y="23622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65095" y="2153538"/>
            <a:ext cx="4048125" cy="611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05"/>
              </a:spcBef>
            </a:pPr>
            <a:r>
              <a:rPr sz="2000" spc="175" dirty="0">
                <a:solidFill>
                  <a:srgbClr val="FFFFFF"/>
                </a:solidFill>
                <a:latin typeface="Tahoma"/>
                <a:cs typeface="Tahoma"/>
              </a:rPr>
              <a:t>Pueden</a:t>
            </a:r>
            <a:r>
              <a:rPr sz="20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ser</a:t>
            </a:r>
            <a:r>
              <a:rPr sz="20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Tahoma"/>
                <a:cs typeface="Tahoma"/>
              </a:rPr>
              <a:t>pequeños</a:t>
            </a:r>
            <a:r>
              <a:rPr sz="20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3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Tahoma"/>
                <a:cs typeface="Tahoma"/>
              </a:rPr>
              <a:t>grandes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305"/>
              </a:lnSpc>
            </a:pPr>
            <a:r>
              <a:rPr sz="2000" spc="190" dirty="0">
                <a:solidFill>
                  <a:srgbClr val="FFFFFF"/>
                </a:solidFill>
                <a:latin typeface="Tahoma"/>
                <a:cs typeface="Tahoma"/>
              </a:rPr>
              <a:t>cavidades</a:t>
            </a:r>
            <a:r>
              <a:rPr sz="20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254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0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5-6</a:t>
            </a:r>
            <a:r>
              <a:rPr sz="20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75" dirty="0">
                <a:solidFill>
                  <a:srgbClr val="FFFFFF"/>
                </a:solidFill>
                <a:latin typeface="Tahoma"/>
                <a:cs typeface="Tahoma"/>
              </a:rPr>
              <a:t>cm.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23872" y="3235451"/>
            <a:ext cx="4887595" cy="2906395"/>
            <a:chOff x="2023872" y="3235451"/>
            <a:chExt cx="4887595" cy="2906395"/>
          </a:xfrm>
        </p:grpSpPr>
        <p:sp>
          <p:nvSpPr>
            <p:cNvPr id="8" name="object 8"/>
            <p:cNvSpPr/>
            <p:nvPr/>
          </p:nvSpPr>
          <p:spPr>
            <a:xfrm>
              <a:off x="2031492" y="3243071"/>
              <a:ext cx="4872355" cy="1417320"/>
            </a:xfrm>
            <a:custGeom>
              <a:avLst/>
              <a:gdLst/>
              <a:ahLst/>
              <a:cxnLst/>
              <a:rect l="l" t="t" r="r" b="b"/>
              <a:pathLst>
                <a:path w="4872355" h="1417320">
                  <a:moveTo>
                    <a:pt x="4636008" y="0"/>
                  </a:moveTo>
                  <a:lnTo>
                    <a:pt x="236219" y="0"/>
                  </a:lnTo>
                  <a:lnTo>
                    <a:pt x="188622" y="4800"/>
                  </a:lnTo>
                  <a:lnTo>
                    <a:pt x="144285" y="18567"/>
                  </a:lnTo>
                  <a:lnTo>
                    <a:pt x="104161" y="40351"/>
                  </a:lnTo>
                  <a:lnTo>
                    <a:pt x="69199" y="69199"/>
                  </a:lnTo>
                  <a:lnTo>
                    <a:pt x="40351" y="104161"/>
                  </a:lnTo>
                  <a:lnTo>
                    <a:pt x="18567" y="144285"/>
                  </a:lnTo>
                  <a:lnTo>
                    <a:pt x="4800" y="188622"/>
                  </a:lnTo>
                  <a:lnTo>
                    <a:pt x="0" y="236219"/>
                  </a:lnTo>
                  <a:lnTo>
                    <a:pt x="0" y="1181100"/>
                  </a:lnTo>
                  <a:lnTo>
                    <a:pt x="4800" y="1228697"/>
                  </a:lnTo>
                  <a:lnTo>
                    <a:pt x="18567" y="1273034"/>
                  </a:lnTo>
                  <a:lnTo>
                    <a:pt x="40351" y="1313158"/>
                  </a:lnTo>
                  <a:lnTo>
                    <a:pt x="69199" y="1348120"/>
                  </a:lnTo>
                  <a:lnTo>
                    <a:pt x="104161" y="1376968"/>
                  </a:lnTo>
                  <a:lnTo>
                    <a:pt x="144285" y="1398752"/>
                  </a:lnTo>
                  <a:lnTo>
                    <a:pt x="188622" y="1412519"/>
                  </a:lnTo>
                  <a:lnTo>
                    <a:pt x="236219" y="1417320"/>
                  </a:lnTo>
                  <a:lnTo>
                    <a:pt x="4636008" y="1417320"/>
                  </a:lnTo>
                  <a:lnTo>
                    <a:pt x="4683605" y="1412519"/>
                  </a:lnTo>
                  <a:lnTo>
                    <a:pt x="4727942" y="1398752"/>
                  </a:lnTo>
                  <a:lnTo>
                    <a:pt x="4768066" y="1376968"/>
                  </a:lnTo>
                  <a:lnTo>
                    <a:pt x="4803028" y="1348120"/>
                  </a:lnTo>
                  <a:lnTo>
                    <a:pt x="4831876" y="1313158"/>
                  </a:lnTo>
                  <a:lnTo>
                    <a:pt x="4853660" y="1273034"/>
                  </a:lnTo>
                  <a:lnTo>
                    <a:pt x="4867427" y="1228697"/>
                  </a:lnTo>
                  <a:lnTo>
                    <a:pt x="4872228" y="1181100"/>
                  </a:lnTo>
                  <a:lnTo>
                    <a:pt x="4872228" y="236219"/>
                  </a:lnTo>
                  <a:lnTo>
                    <a:pt x="4867427" y="188622"/>
                  </a:lnTo>
                  <a:lnTo>
                    <a:pt x="4853660" y="144285"/>
                  </a:lnTo>
                  <a:lnTo>
                    <a:pt x="4831876" y="104161"/>
                  </a:lnTo>
                  <a:lnTo>
                    <a:pt x="4803028" y="69199"/>
                  </a:lnTo>
                  <a:lnTo>
                    <a:pt x="4768066" y="40351"/>
                  </a:lnTo>
                  <a:lnTo>
                    <a:pt x="4727942" y="18567"/>
                  </a:lnTo>
                  <a:lnTo>
                    <a:pt x="4683605" y="4800"/>
                  </a:lnTo>
                  <a:lnTo>
                    <a:pt x="4636008" y="0"/>
                  </a:lnTo>
                  <a:close/>
                </a:path>
              </a:pathLst>
            </a:custGeom>
            <a:solidFill>
              <a:srgbClr val="E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31492" y="3243071"/>
              <a:ext cx="4872355" cy="1417320"/>
            </a:xfrm>
            <a:custGeom>
              <a:avLst/>
              <a:gdLst/>
              <a:ahLst/>
              <a:cxnLst/>
              <a:rect l="l" t="t" r="r" b="b"/>
              <a:pathLst>
                <a:path w="4872355" h="1417320">
                  <a:moveTo>
                    <a:pt x="0" y="236219"/>
                  </a:moveTo>
                  <a:lnTo>
                    <a:pt x="4800" y="188622"/>
                  </a:lnTo>
                  <a:lnTo>
                    <a:pt x="18567" y="144285"/>
                  </a:lnTo>
                  <a:lnTo>
                    <a:pt x="40351" y="104161"/>
                  </a:lnTo>
                  <a:lnTo>
                    <a:pt x="69199" y="69199"/>
                  </a:lnTo>
                  <a:lnTo>
                    <a:pt x="104161" y="40351"/>
                  </a:lnTo>
                  <a:lnTo>
                    <a:pt x="144285" y="18567"/>
                  </a:lnTo>
                  <a:lnTo>
                    <a:pt x="188622" y="4800"/>
                  </a:lnTo>
                  <a:lnTo>
                    <a:pt x="236219" y="0"/>
                  </a:lnTo>
                  <a:lnTo>
                    <a:pt x="4636008" y="0"/>
                  </a:lnTo>
                  <a:lnTo>
                    <a:pt x="4683605" y="4800"/>
                  </a:lnTo>
                  <a:lnTo>
                    <a:pt x="4727942" y="18567"/>
                  </a:lnTo>
                  <a:lnTo>
                    <a:pt x="4768066" y="40351"/>
                  </a:lnTo>
                  <a:lnTo>
                    <a:pt x="4803028" y="69199"/>
                  </a:lnTo>
                  <a:lnTo>
                    <a:pt x="4831876" y="104161"/>
                  </a:lnTo>
                  <a:lnTo>
                    <a:pt x="4853660" y="144285"/>
                  </a:lnTo>
                  <a:lnTo>
                    <a:pt x="4867427" y="188622"/>
                  </a:lnTo>
                  <a:lnTo>
                    <a:pt x="4872228" y="236219"/>
                  </a:lnTo>
                  <a:lnTo>
                    <a:pt x="4872228" y="1181100"/>
                  </a:lnTo>
                  <a:lnTo>
                    <a:pt x="4867427" y="1228697"/>
                  </a:lnTo>
                  <a:lnTo>
                    <a:pt x="4853660" y="1273034"/>
                  </a:lnTo>
                  <a:lnTo>
                    <a:pt x="4831876" y="1313158"/>
                  </a:lnTo>
                  <a:lnTo>
                    <a:pt x="4803028" y="1348120"/>
                  </a:lnTo>
                  <a:lnTo>
                    <a:pt x="4768066" y="1376968"/>
                  </a:lnTo>
                  <a:lnTo>
                    <a:pt x="4727942" y="1398752"/>
                  </a:lnTo>
                  <a:lnTo>
                    <a:pt x="4683605" y="1412519"/>
                  </a:lnTo>
                  <a:lnTo>
                    <a:pt x="4636008" y="1417320"/>
                  </a:lnTo>
                  <a:lnTo>
                    <a:pt x="236219" y="1417320"/>
                  </a:lnTo>
                  <a:lnTo>
                    <a:pt x="188622" y="1412519"/>
                  </a:lnTo>
                  <a:lnTo>
                    <a:pt x="144285" y="1398752"/>
                  </a:lnTo>
                  <a:lnTo>
                    <a:pt x="104161" y="1376968"/>
                  </a:lnTo>
                  <a:lnTo>
                    <a:pt x="69199" y="1348120"/>
                  </a:lnTo>
                  <a:lnTo>
                    <a:pt x="40351" y="1313158"/>
                  </a:lnTo>
                  <a:lnTo>
                    <a:pt x="18567" y="1273034"/>
                  </a:lnTo>
                  <a:lnTo>
                    <a:pt x="4800" y="1228697"/>
                  </a:lnTo>
                  <a:lnTo>
                    <a:pt x="0" y="1181100"/>
                  </a:lnTo>
                  <a:lnTo>
                    <a:pt x="0" y="236219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31492" y="4718303"/>
              <a:ext cx="4872355" cy="1416050"/>
            </a:xfrm>
            <a:custGeom>
              <a:avLst/>
              <a:gdLst/>
              <a:ahLst/>
              <a:cxnLst/>
              <a:rect l="l" t="t" r="r" b="b"/>
              <a:pathLst>
                <a:path w="4872355" h="1416050">
                  <a:moveTo>
                    <a:pt x="4636261" y="0"/>
                  </a:moveTo>
                  <a:lnTo>
                    <a:pt x="235965" y="0"/>
                  </a:lnTo>
                  <a:lnTo>
                    <a:pt x="188415" y="4794"/>
                  </a:lnTo>
                  <a:lnTo>
                    <a:pt x="144125" y="18545"/>
                  </a:lnTo>
                  <a:lnTo>
                    <a:pt x="104043" y="40304"/>
                  </a:lnTo>
                  <a:lnTo>
                    <a:pt x="69119" y="69119"/>
                  </a:lnTo>
                  <a:lnTo>
                    <a:pt x="40304" y="104043"/>
                  </a:lnTo>
                  <a:lnTo>
                    <a:pt x="18545" y="144125"/>
                  </a:lnTo>
                  <a:lnTo>
                    <a:pt x="4794" y="188415"/>
                  </a:lnTo>
                  <a:lnTo>
                    <a:pt x="0" y="235966"/>
                  </a:lnTo>
                  <a:lnTo>
                    <a:pt x="0" y="1179830"/>
                  </a:lnTo>
                  <a:lnTo>
                    <a:pt x="4794" y="1227383"/>
                  </a:lnTo>
                  <a:lnTo>
                    <a:pt x="18545" y="1271676"/>
                  </a:lnTo>
                  <a:lnTo>
                    <a:pt x="40304" y="1311758"/>
                  </a:lnTo>
                  <a:lnTo>
                    <a:pt x="69119" y="1346681"/>
                  </a:lnTo>
                  <a:lnTo>
                    <a:pt x="104043" y="1375495"/>
                  </a:lnTo>
                  <a:lnTo>
                    <a:pt x="144125" y="1397251"/>
                  </a:lnTo>
                  <a:lnTo>
                    <a:pt x="188415" y="1411001"/>
                  </a:lnTo>
                  <a:lnTo>
                    <a:pt x="235965" y="1415796"/>
                  </a:lnTo>
                  <a:lnTo>
                    <a:pt x="4636261" y="1415796"/>
                  </a:lnTo>
                  <a:lnTo>
                    <a:pt x="4683812" y="1411001"/>
                  </a:lnTo>
                  <a:lnTo>
                    <a:pt x="4728102" y="1397251"/>
                  </a:lnTo>
                  <a:lnTo>
                    <a:pt x="4768184" y="1375495"/>
                  </a:lnTo>
                  <a:lnTo>
                    <a:pt x="4803108" y="1346681"/>
                  </a:lnTo>
                  <a:lnTo>
                    <a:pt x="4831923" y="1311758"/>
                  </a:lnTo>
                  <a:lnTo>
                    <a:pt x="4853682" y="1271676"/>
                  </a:lnTo>
                  <a:lnTo>
                    <a:pt x="4867433" y="1227383"/>
                  </a:lnTo>
                  <a:lnTo>
                    <a:pt x="4872228" y="1179830"/>
                  </a:lnTo>
                  <a:lnTo>
                    <a:pt x="4872228" y="235966"/>
                  </a:lnTo>
                  <a:lnTo>
                    <a:pt x="4867433" y="188415"/>
                  </a:lnTo>
                  <a:lnTo>
                    <a:pt x="4853682" y="144125"/>
                  </a:lnTo>
                  <a:lnTo>
                    <a:pt x="4831923" y="104043"/>
                  </a:lnTo>
                  <a:lnTo>
                    <a:pt x="4803108" y="69119"/>
                  </a:lnTo>
                  <a:lnTo>
                    <a:pt x="4768184" y="40304"/>
                  </a:lnTo>
                  <a:lnTo>
                    <a:pt x="4728102" y="18545"/>
                  </a:lnTo>
                  <a:lnTo>
                    <a:pt x="4683812" y="4794"/>
                  </a:lnTo>
                  <a:lnTo>
                    <a:pt x="4636261" y="0"/>
                  </a:lnTo>
                  <a:close/>
                </a:path>
              </a:pathLst>
            </a:custGeom>
            <a:solidFill>
              <a:srgbClr val="E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31492" y="4718303"/>
              <a:ext cx="4872355" cy="1416050"/>
            </a:xfrm>
            <a:custGeom>
              <a:avLst/>
              <a:gdLst/>
              <a:ahLst/>
              <a:cxnLst/>
              <a:rect l="l" t="t" r="r" b="b"/>
              <a:pathLst>
                <a:path w="4872355" h="1416050">
                  <a:moveTo>
                    <a:pt x="0" y="235966"/>
                  </a:moveTo>
                  <a:lnTo>
                    <a:pt x="4794" y="188415"/>
                  </a:lnTo>
                  <a:lnTo>
                    <a:pt x="18545" y="144125"/>
                  </a:lnTo>
                  <a:lnTo>
                    <a:pt x="40304" y="104043"/>
                  </a:lnTo>
                  <a:lnTo>
                    <a:pt x="69119" y="69119"/>
                  </a:lnTo>
                  <a:lnTo>
                    <a:pt x="104043" y="40304"/>
                  </a:lnTo>
                  <a:lnTo>
                    <a:pt x="144125" y="18545"/>
                  </a:lnTo>
                  <a:lnTo>
                    <a:pt x="188415" y="4794"/>
                  </a:lnTo>
                  <a:lnTo>
                    <a:pt x="235965" y="0"/>
                  </a:lnTo>
                  <a:lnTo>
                    <a:pt x="4636261" y="0"/>
                  </a:lnTo>
                  <a:lnTo>
                    <a:pt x="4683812" y="4794"/>
                  </a:lnTo>
                  <a:lnTo>
                    <a:pt x="4728102" y="18545"/>
                  </a:lnTo>
                  <a:lnTo>
                    <a:pt x="4768184" y="40304"/>
                  </a:lnTo>
                  <a:lnTo>
                    <a:pt x="4803108" y="69119"/>
                  </a:lnTo>
                  <a:lnTo>
                    <a:pt x="4831923" y="104043"/>
                  </a:lnTo>
                  <a:lnTo>
                    <a:pt x="4853682" y="144125"/>
                  </a:lnTo>
                  <a:lnTo>
                    <a:pt x="4867433" y="188415"/>
                  </a:lnTo>
                  <a:lnTo>
                    <a:pt x="4872228" y="235966"/>
                  </a:lnTo>
                  <a:lnTo>
                    <a:pt x="4872228" y="1179830"/>
                  </a:lnTo>
                  <a:lnTo>
                    <a:pt x="4867433" y="1227383"/>
                  </a:lnTo>
                  <a:lnTo>
                    <a:pt x="4853682" y="1271676"/>
                  </a:lnTo>
                  <a:lnTo>
                    <a:pt x="4831923" y="1311758"/>
                  </a:lnTo>
                  <a:lnTo>
                    <a:pt x="4803108" y="1346681"/>
                  </a:lnTo>
                  <a:lnTo>
                    <a:pt x="4768184" y="1375495"/>
                  </a:lnTo>
                  <a:lnTo>
                    <a:pt x="4728102" y="1397251"/>
                  </a:lnTo>
                  <a:lnTo>
                    <a:pt x="4683812" y="1411001"/>
                  </a:lnTo>
                  <a:lnTo>
                    <a:pt x="4636261" y="1415796"/>
                  </a:lnTo>
                  <a:lnTo>
                    <a:pt x="235965" y="1415796"/>
                  </a:lnTo>
                  <a:lnTo>
                    <a:pt x="188415" y="1411001"/>
                  </a:lnTo>
                  <a:lnTo>
                    <a:pt x="144125" y="1397251"/>
                  </a:lnTo>
                  <a:lnTo>
                    <a:pt x="104043" y="1375495"/>
                  </a:lnTo>
                  <a:lnTo>
                    <a:pt x="69119" y="1346681"/>
                  </a:lnTo>
                  <a:lnTo>
                    <a:pt x="40304" y="1311758"/>
                  </a:lnTo>
                  <a:lnTo>
                    <a:pt x="18545" y="1271676"/>
                  </a:lnTo>
                  <a:lnTo>
                    <a:pt x="4794" y="1227383"/>
                  </a:lnTo>
                  <a:lnTo>
                    <a:pt x="0" y="1179830"/>
                  </a:lnTo>
                  <a:lnTo>
                    <a:pt x="0" y="235966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65095" y="3768978"/>
            <a:ext cx="4059554" cy="2226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35" dirty="0">
                <a:solidFill>
                  <a:srgbClr val="FFFFFF"/>
                </a:solidFill>
                <a:latin typeface="Tahoma"/>
                <a:cs typeface="Tahoma"/>
              </a:rPr>
              <a:t>Cualquier</a:t>
            </a:r>
            <a:r>
              <a:rPr sz="20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40" dirty="0">
                <a:solidFill>
                  <a:srgbClr val="FFFFFF"/>
                </a:solidFill>
                <a:latin typeface="Tahoma"/>
                <a:cs typeface="Tahoma"/>
              </a:rPr>
              <a:t>parte</a:t>
            </a:r>
            <a:r>
              <a:rPr sz="20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Tahoma"/>
                <a:cs typeface="Tahoma"/>
              </a:rPr>
              <a:t>pulmón.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650">
              <a:latin typeface="Tahoma"/>
              <a:cs typeface="Tahoma"/>
            </a:endParaRPr>
          </a:p>
          <a:p>
            <a:pPr marL="12700" marR="5080">
              <a:lnSpc>
                <a:spcPct val="92000"/>
              </a:lnSpc>
            </a:pPr>
            <a:r>
              <a:rPr sz="2000" spc="120" dirty="0">
                <a:solidFill>
                  <a:srgbClr val="FFFFFF"/>
                </a:solidFill>
                <a:latin typeface="Tahoma"/>
                <a:cs typeface="Tahoma"/>
              </a:rPr>
              <a:t>Infección</a:t>
            </a:r>
            <a:r>
              <a:rPr sz="20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Tahoma"/>
                <a:cs typeface="Tahoma"/>
              </a:rPr>
              <a:t>interrumpida:</a:t>
            </a:r>
            <a:r>
              <a:rPr sz="20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35" dirty="0">
                <a:solidFill>
                  <a:srgbClr val="FFFFFF"/>
                </a:solidFill>
                <a:latin typeface="Tahoma"/>
                <a:cs typeface="Tahoma"/>
              </a:rPr>
              <a:t>espacios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Tahoma"/>
                <a:cs typeface="Tahoma"/>
              </a:rPr>
              <a:t>grandes, </a:t>
            </a: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fétidos, </a:t>
            </a:r>
            <a:r>
              <a:rPr sz="2000" spc="65" dirty="0">
                <a:solidFill>
                  <a:srgbClr val="FFFFFF"/>
                </a:solidFill>
                <a:latin typeface="Tahoma"/>
                <a:cs typeface="Tahoma"/>
              </a:rPr>
              <a:t>multiloculares, </a:t>
            </a:r>
            <a:r>
              <a:rPr sz="20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Tahoma"/>
                <a:cs typeface="Tahoma"/>
              </a:rPr>
              <a:t>negros </a:t>
            </a:r>
            <a:r>
              <a:rPr sz="2000" spc="120" dirty="0">
                <a:solidFill>
                  <a:srgbClr val="FFFFFF"/>
                </a:solidFill>
                <a:latin typeface="Tahoma"/>
                <a:cs typeface="Tahoma"/>
              </a:rPr>
              <a:t>verdoso </a:t>
            </a:r>
            <a:r>
              <a:rPr sz="2000" spc="150" dirty="0">
                <a:solidFill>
                  <a:srgbClr val="FFFFFF"/>
                </a:solidFill>
                <a:latin typeface="Tahoma"/>
                <a:cs typeface="Tahoma"/>
              </a:rPr>
              <a:t>(gangrena </a:t>
            </a:r>
            <a:r>
              <a:rPr sz="2000" spc="254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200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Tahoma"/>
                <a:cs typeface="Tahoma"/>
              </a:rPr>
              <a:t>pulmón)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8040" y="2473451"/>
            <a:ext cx="4824984" cy="319278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1952" y="647776"/>
            <a:ext cx="42989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70" dirty="0">
                <a:solidFill>
                  <a:srgbClr val="252525"/>
                </a:solidFill>
                <a:latin typeface="Tahoma"/>
                <a:cs typeface="Tahoma"/>
              </a:rPr>
              <a:t>NEUMONÍA</a:t>
            </a:r>
            <a:r>
              <a:rPr sz="3200" spc="-20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3200" spc="290" dirty="0">
                <a:solidFill>
                  <a:srgbClr val="252525"/>
                </a:solidFill>
                <a:latin typeface="Tahoma"/>
                <a:cs typeface="Tahoma"/>
              </a:rPr>
              <a:t>CRÓNICA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82976" y="1293367"/>
            <a:ext cx="8234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Lesión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localizada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un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paciente</a:t>
            </a:r>
            <a:r>
              <a:rPr sz="18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inmunocompetente,</a:t>
            </a:r>
            <a:r>
              <a:rPr sz="18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4" dirty="0">
                <a:solidFill>
                  <a:srgbClr val="404040"/>
                </a:solidFill>
                <a:latin typeface="Tahoma"/>
                <a:cs typeface="Tahoma"/>
              </a:rPr>
              <a:t>con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afectación </a:t>
            </a:r>
            <a:r>
              <a:rPr sz="1800" spc="-5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regional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ganglionar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ahoma"/>
                <a:cs typeface="Tahoma"/>
              </a:rPr>
              <a:t>sin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ella.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2572" y="1905000"/>
            <a:ext cx="8075676" cy="42504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96544"/>
            <a:ext cx="32816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HISTOPLASMOSIS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397251" y="1679448"/>
            <a:ext cx="2257425" cy="1359535"/>
            <a:chOff x="2397251" y="1679448"/>
            <a:chExt cx="2257425" cy="1359535"/>
          </a:xfrm>
        </p:grpSpPr>
        <p:sp>
          <p:nvSpPr>
            <p:cNvPr id="4" name="object 4"/>
            <p:cNvSpPr/>
            <p:nvPr/>
          </p:nvSpPr>
          <p:spPr>
            <a:xfrm>
              <a:off x="2404871" y="1687068"/>
              <a:ext cx="2242185" cy="1344295"/>
            </a:xfrm>
            <a:custGeom>
              <a:avLst/>
              <a:gdLst/>
              <a:ahLst/>
              <a:cxnLst/>
              <a:rect l="l" t="t" r="r" b="b"/>
              <a:pathLst>
                <a:path w="2242185" h="1344295">
                  <a:moveTo>
                    <a:pt x="2107438" y="0"/>
                  </a:moveTo>
                  <a:lnTo>
                    <a:pt x="134365" y="0"/>
                  </a:lnTo>
                  <a:lnTo>
                    <a:pt x="91911" y="6853"/>
                  </a:lnTo>
                  <a:lnTo>
                    <a:pt x="55028" y="25936"/>
                  </a:lnTo>
                  <a:lnTo>
                    <a:pt x="25936" y="55028"/>
                  </a:lnTo>
                  <a:lnTo>
                    <a:pt x="6853" y="91911"/>
                  </a:lnTo>
                  <a:lnTo>
                    <a:pt x="0" y="134366"/>
                  </a:lnTo>
                  <a:lnTo>
                    <a:pt x="0" y="1209802"/>
                  </a:lnTo>
                  <a:lnTo>
                    <a:pt x="6853" y="1252256"/>
                  </a:lnTo>
                  <a:lnTo>
                    <a:pt x="25936" y="1289139"/>
                  </a:lnTo>
                  <a:lnTo>
                    <a:pt x="55028" y="1318231"/>
                  </a:lnTo>
                  <a:lnTo>
                    <a:pt x="91911" y="1337314"/>
                  </a:lnTo>
                  <a:lnTo>
                    <a:pt x="134365" y="1344168"/>
                  </a:lnTo>
                  <a:lnTo>
                    <a:pt x="2107438" y="1344168"/>
                  </a:lnTo>
                  <a:lnTo>
                    <a:pt x="2149892" y="1337314"/>
                  </a:lnTo>
                  <a:lnTo>
                    <a:pt x="2186775" y="1318231"/>
                  </a:lnTo>
                  <a:lnTo>
                    <a:pt x="2215867" y="1289139"/>
                  </a:lnTo>
                  <a:lnTo>
                    <a:pt x="2234950" y="1252256"/>
                  </a:lnTo>
                  <a:lnTo>
                    <a:pt x="2241804" y="1209802"/>
                  </a:lnTo>
                  <a:lnTo>
                    <a:pt x="2241804" y="134366"/>
                  </a:lnTo>
                  <a:lnTo>
                    <a:pt x="2234950" y="91911"/>
                  </a:lnTo>
                  <a:lnTo>
                    <a:pt x="2215867" y="55028"/>
                  </a:lnTo>
                  <a:lnTo>
                    <a:pt x="2186775" y="25936"/>
                  </a:lnTo>
                  <a:lnTo>
                    <a:pt x="2149892" y="6853"/>
                  </a:lnTo>
                  <a:lnTo>
                    <a:pt x="21074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04871" y="1687068"/>
              <a:ext cx="2242185" cy="1344295"/>
            </a:xfrm>
            <a:custGeom>
              <a:avLst/>
              <a:gdLst/>
              <a:ahLst/>
              <a:cxnLst/>
              <a:rect l="l" t="t" r="r" b="b"/>
              <a:pathLst>
                <a:path w="2242185" h="1344295">
                  <a:moveTo>
                    <a:pt x="0" y="134366"/>
                  </a:moveTo>
                  <a:lnTo>
                    <a:pt x="6853" y="91911"/>
                  </a:lnTo>
                  <a:lnTo>
                    <a:pt x="25936" y="55028"/>
                  </a:lnTo>
                  <a:lnTo>
                    <a:pt x="55028" y="25936"/>
                  </a:lnTo>
                  <a:lnTo>
                    <a:pt x="91911" y="6853"/>
                  </a:lnTo>
                  <a:lnTo>
                    <a:pt x="134365" y="0"/>
                  </a:lnTo>
                  <a:lnTo>
                    <a:pt x="2107438" y="0"/>
                  </a:lnTo>
                  <a:lnTo>
                    <a:pt x="2149892" y="6853"/>
                  </a:lnTo>
                  <a:lnTo>
                    <a:pt x="2186775" y="25936"/>
                  </a:lnTo>
                  <a:lnTo>
                    <a:pt x="2215867" y="55028"/>
                  </a:lnTo>
                  <a:lnTo>
                    <a:pt x="2234950" y="91911"/>
                  </a:lnTo>
                  <a:lnTo>
                    <a:pt x="2241804" y="134366"/>
                  </a:lnTo>
                  <a:lnTo>
                    <a:pt x="2241804" y="1209802"/>
                  </a:lnTo>
                  <a:lnTo>
                    <a:pt x="2234950" y="1252256"/>
                  </a:lnTo>
                  <a:lnTo>
                    <a:pt x="2215867" y="1289139"/>
                  </a:lnTo>
                  <a:lnTo>
                    <a:pt x="2186775" y="1318231"/>
                  </a:lnTo>
                  <a:lnTo>
                    <a:pt x="2149892" y="1337314"/>
                  </a:lnTo>
                  <a:lnTo>
                    <a:pt x="2107438" y="1344168"/>
                  </a:lnTo>
                  <a:lnTo>
                    <a:pt x="134365" y="1344168"/>
                  </a:lnTo>
                  <a:lnTo>
                    <a:pt x="91911" y="1337314"/>
                  </a:lnTo>
                  <a:lnTo>
                    <a:pt x="55028" y="1318231"/>
                  </a:lnTo>
                  <a:lnTo>
                    <a:pt x="25936" y="1289139"/>
                  </a:lnTo>
                  <a:lnTo>
                    <a:pt x="6853" y="1252256"/>
                  </a:lnTo>
                  <a:lnTo>
                    <a:pt x="0" y="1209802"/>
                  </a:lnTo>
                  <a:lnTo>
                    <a:pt x="0" y="134366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30601" y="1786889"/>
            <a:ext cx="1990089" cy="111379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ctr">
              <a:lnSpc>
                <a:spcPct val="92000"/>
              </a:lnSpc>
              <a:spcBef>
                <a:spcPts val="275"/>
              </a:spcBef>
            </a:pPr>
            <a:r>
              <a:rPr sz="1900" spc="100" dirty="0">
                <a:latin typeface="Tahoma"/>
                <a:cs typeface="Tahoma"/>
              </a:rPr>
              <a:t>Inhalación</a:t>
            </a:r>
            <a:r>
              <a:rPr sz="1900" spc="-120" dirty="0">
                <a:latin typeface="Tahoma"/>
                <a:cs typeface="Tahoma"/>
              </a:rPr>
              <a:t> </a:t>
            </a:r>
            <a:r>
              <a:rPr sz="1900" spc="140" dirty="0">
                <a:latin typeface="Tahoma"/>
                <a:cs typeface="Tahoma"/>
              </a:rPr>
              <a:t>polvo </a:t>
            </a:r>
            <a:r>
              <a:rPr sz="1900" spc="-580" dirty="0">
                <a:latin typeface="Tahoma"/>
                <a:cs typeface="Tahoma"/>
              </a:rPr>
              <a:t> </a:t>
            </a:r>
            <a:r>
              <a:rPr sz="1900" spc="215" dirty="0">
                <a:latin typeface="Tahoma"/>
                <a:cs typeface="Tahoma"/>
              </a:rPr>
              <a:t>con </a:t>
            </a:r>
            <a:r>
              <a:rPr sz="1900" spc="160" dirty="0">
                <a:latin typeface="Tahoma"/>
                <a:cs typeface="Tahoma"/>
              </a:rPr>
              <a:t>pequeñas </a:t>
            </a:r>
            <a:r>
              <a:rPr sz="1900" spc="165" dirty="0">
                <a:latin typeface="Tahoma"/>
                <a:cs typeface="Tahoma"/>
              </a:rPr>
              <a:t> </a:t>
            </a:r>
            <a:r>
              <a:rPr sz="1900" spc="90" dirty="0">
                <a:latin typeface="Tahoma"/>
                <a:cs typeface="Tahoma"/>
              </a:rPr>
              <a:t>esporas </a:t>
            </a:r>
            <a:r>
              <a:rPr sz="1900" spc="135" dirty="0">
                <a:latin typeface="Tahoma"/>
                <a:cs typeface="Tahoma"/>
              </a:rPr>
              <a:t>del </a:t>
            </a:r>
            <a:r>
              <a:rPr sz="1900" spc="140" dirty="0">
                <a:latin typeface="Tahoma"/>
                <a:cs typeface="Tahoma"/>
              </a:rPr>
              <a:t> </a:t>
            </a:r>
            <a:r>
              <a:rPr sz="1900" spc="125" dirty="0">
                <a:latin typeface="Tahoma"/>
                <a:cs typeface="Tahoma"/>
              </a:rPr>
              <a:t>hongo.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70703" y="2081783"/>
            <a:ext cx="475615" cy="554990"/>
          </a:xfrm>
          <a:custGeom>
            <a:avLst/>
            <a:gdLst/>
            <a:ahLst/>
            <a:cxnLst/>
            <a:rect l="l" t="t" r="r" b="b"/>
            <a:pathLst>
              <a:path w="475614" h="554989">
                <a:moveTo>
                  <a:pt x="237744" y="0"/>
                </a:moveTo>
                <a:lnTo>
                  <a:pt x="237744" y="110998"/>
                </a:lnTo>
                <a:lnTo>
                  <a:pt x="0" y="110998"/>
                </a:lnTo>
                <a:lnTo>
                  <a:pt x="0" y="443738"/>
                </a:lnTo>
                <a:lnTo>
                  <a:pt x="237744" y="443738"/>
                </a:lnTo>
                <a:lnTo>
                  <a:pt x="237744" y="554736"/>
                </a:lnTo>
                <a:lnTo>
                  <a:pt x="475488" y="277367"/>
                </a:lnTo>
                <a:lnTo>
                  <a:pt x="237744" y="0"/>
                </a:lnTo>
                <a:close/>
              </a:path>
            </a:pathLst>
          </a:custGeom>
          <a:solidFill>
            <a:srgbClr val="EE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535167" y="1679448"/>
            <a:ext cx="2257425" cy="1359535"/>
            <a:chOff x="5535167" y="1679448"/>
            <a:chExt cx="2257425" cy="1359535"/>
          </a:xfrm>
        </p:grpSpPr>
        <p:sp>
          <p:nvSpPr>
            <p:cNvPr id="9" name="object 9"/>
            <p:cNvSpPr/>
            <p:nvPr/>
          </p:nvSpPr>
          <p:spPr>
            <a:xfrm>
              <a:off x="5542787" y="1687068"/>
              <a:ext cx="2242185" cy="1344295"/>
            </a:xfrm>
            <a:custGeom>
              <a:avLst/>
              <a:gdLst/>
              <a:ahLst/>
              <a:cxnLst/>
              <a:rect l="l" t="t" r="r" b="b"/>
              <a:pathLst>
                <a:path w="2242184" h="1344295">
                  <a:moveTo>
                    <a:pt x="2107438" y="0"/>
                  </a:moveTo>
                  <a:lnTo>
                    <a:pt x="134365" y="0"/>
                  </a:lnTo>
                  <a:lnTo>
                    <a:pt x="91911" y="6853"/>
                  </a:lnTo>
                  <a:lnTo>
                    <a:pt x="55028" y="25936"/>
                  </a:lnTo>
                  <a:lnTo>
                    <a:pt x="25936" y="55028"/>
                  </a:lnTo>
                  <a:lnTo>
                    <a:pt x="6853" y="91911"/>
                  </a:lnTo>
                  <a:lnTo>
                    <a:pt x="0" y="134366"/>
                  </a:lnTo>
                  <a:lnTo>
                    <a:pt x="0" y="1209802"/>
                  </a:lnTo>
                  <a:lnTo>
                    <a:pt x="6853" y="1252256"/>
                  </a:lnTo>
                  <a:lnTo>
                    <a:pt x="25936" y="1289139"/>
                  </a:lnTo>
                  <a:lnTo>
                    <a:pt x="55028" y="1318231"/>
                  </a:lnTo>
                  <a:lnTo>
                    <a:pt x="91911" y="1337314"/>
                  </a:lnTo>
                  <a:lnTo>
                    <a:pt x="134365" y="1344168"/>
                  </a:lnTo>
                  <a:lnTo>
                    <a:pt x="2107438" y="1344168"/>
                  </a:lnTo>
                  <a:lnTo>
                    <a:pt x="2149892" y="1337314"/>
                  </a:lnTo>
                  <a:lnTo>
                    <a:pt x="2186775" y="1318231"/>
                  </a:lnTo>
                  <a:lnTo>
                    <a:pt x="2215867" y="1289139"/>
                  </a:lnTo>
                  <a:lnTo>
                    <a:pt x="2234950" y="1252256"/>
                  </a:lnTo>
                  <a:lnTo>
                    <a:pt x="2241804" y="1209802"/>
                  </a:lnTo>
                  <a:lnTo>
                    <a:pt x="2241804" y="134366"/>
                  </a:lnTo>
                  <a:lnTo>
                    <a:pt x="2234950" y="91911"/>
                  </a:lnTo>
                  <a:lnTo>
                    <a:pt x="2215867" y="55028"/>
                  </a:lnTo>
                  <a:lnTo>
                    <a:pt x="2186775" y="25936"/>
                  </a:lnTo>
                  <a:lnTo>
                    <a:pt x="2149892" y="6853"/>
                  </a:lnTo>
                  <a:lnTo>
                    <a:pt x="21074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42787" y="1687068"/>
              <a:ext cx="2242185" cy="1344295"/>
            </a:xfrm>
            <a:custGeom>
              <a:avLst/>
              <a:gdLst/>
              <a:ahLst/>
              <a:cxnLst/>
              <a:rect l="l" t="t" r="r" b="b"/>
              <a:pathLst>
                <a:path w="2242184" h="1344295">
                  <a:moveTo>
                    <a:pt x="0" y="134366"/>
                  </a:moveTo>
                  <a:lnTo>
                    <a:pt x="6853" y="91911"/>
                  </a:lnTo>
                  <a:lnTo>
                    <a:pt x="25936" y="55028"/>
                  </a:lnTo>
                  <a:lnTo>
                    <a:pt x="55028" y="25936"/>
                  </a:lnTo>
                  <a:lnTo>
                    <a:pt x="91911" y="6853"/>
                  </a:lnTo>
                  <a:lnTo>
                    <a:pt x="134365" y="0"/>
                  </a:lnTo>
                  <a:lnTo>
                    <a:pt x="2107438" y="0"/>
                  </a:lnTo>
                  <a:lnTo>
                    <a:pt x="2149892" y="6853"/>
                  </a:lnTo>
                  <a:lnTo>
                    <a:pt x="2186775" y="25936"/>
                  </a:lnTo>
                  <a:lnTo>
                    <a:pt x="2215867" y="55028"/>
                  </a:lnTo>
                  <a:lnTo>
                    <a:pt x="2234950" y="91911"/>
                  </a:lnTo>
                  <a:lnTo>
                    <a:pt x="2241804" y="134366"/>
                  </a:lnTo>
                  <a:lnTo>
                    <a:pt x="2241804" y="1209802"/>
                  </a:lnTo>
                  <a:lnTo>
                    <a:pt x="2234950" y="1252256"/>
                  </a:lnTo>
                  <a:lnTo>
                    <a:pt x="2215867" y="1289139"/>
                  </a:lnTo>
                  <a:lnTo>
                    <a:pt x="2186775" y="1318231"/>
                  </a:lnTo>
                  <a:lnTo>
                    <a:pt x="2149892" y="1337314"/>
                  </a:lnTo>
                  <a:lnTo>
                    <a:pt x="2107438" y="1344168"/>
                  </a:lnTo>
                  <a:lnTo>
                    <a:pt x="134365" y="1344168"/>
                  </a:lnTo>
                  <a:lnTo>
                    <a:pt x="91911" y="1337314"/>
                  </a:lnTo>
                  <a:lnTo>
                    <a:pt x="55028" y="1318231"/>
                  </a:lnTo>
                  <a:lnTo>
                    <a:pt x="25936" y="1289139"/>
                  </a:lnTo>
                  <a:lnTo>
                    <a:pt x="6853" y="1252256"/>
                  </a:lnTo>
                  <a:lnTo>
                    <a:pt x="0" y="1209802"/>
                  </a:lnTo>
                  <a:lnTo>
                    <a:pt x="0" y="134366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803138" y="1919986"/>
            <a:ext cx="1720214" cy="8464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indent="1905" algn="ctr">
              <a:lnSpc>
                <a:spcPct val="91800"/>
              </a:lnSpc>
              <a:spcBef>
                <a:spcPts val="280"/>
              </a:spcBef>
            </a:pPr>
            <a:r>
              <a:rPr sz="1900" spc="130" dirty="0">
                <a:latin typeface="Tahoma"/>
                <a:cs typeface="Tahoma"/>
              </a:rPr>
              <a:t>Paracito </a:t>
            </a:r>
            <a:r>
              <a:rPr sz="1900" spc="135" dirty="0">
                <a:latin typeface="Tahoma"/>
                <a:cs typeface="Tahoma"/>
              </a:rPr>
              <a:t> </a:t>
            </a:r>
            <a:r>
              <a:rPr sz="1900" spc="75" dirty="0">
                <a:latin typeface="Tahoma"/>
                <a:cs typeface="Tahoma"/>
              </a:rPr>
              <a:t>intracelular</a:t>
            </a:r>
            <a:r>
              <a:rPr sz="1900" spc="-114" dirty="0">
                <a:latin typeface="Tahoma"/>
                <a:cs typeface="Tahoma"/>
              </a:rPr>
              <a:t> </a:t>
            </a:r>
            <a:r>
              <a:rPr sz="1900" spc="235" dirty="0">
                <a:latin typeface="Tahoma"/>
                <a:cs typeface="Tahoma"/>
              </a:rPr>
              <a:t>de </a:t>
            </a:r>
            <a:r>
              <a:rPr sz="1900" spc="-580" dirty="0">
                <a:latin typeface="Tahoma"/>
                <a:cs typeface="Tahoma"/>
              </a:rPr>
              <a:t> </a:t>
            </a:r>
            <a:r>
              <a:rPr sz="1900" spc="130" dirty="0">
                <a:latin typeface="Tahoma"/>
                <a:cs typeface="Tahoma"/>
              </a:rPr>
              <a:t>macrófagos.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4347" y="2723386"/>
            <a:ext cx="5597650" cy="404469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2235" y="3314700"/>
            <a:ext cx="2901695" cy="286207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28390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35" dirty="0"/>
              <a:t>MORFOLOGIA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3348" y="2034539"/>
            <a:ext cx="3317748" cy="368655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019800" y="1257300"/>
            <a:ext cx="2987040" cy="1278890"/>
            <a:chOff x="6019800" y="1257300"/>
            <a:chExt cx="2987040" cy="1278890"/>
          </a:xfrm>
        </p:grpSpPr>
        <p:sp>
          <p:nvSpPr>
            <p:cNvPr id="5" name="object 5"/>
            <p:cNvSpPr/>
            <p:nvPr/>
          </p:nvSpPr>
          <p:spPr>
            <a:xfrm>
              <a:off x="6027420" y="1264920"/>
              <a:ext cx="2971800" cy="1263650"/>
            </a:xfrm>
            <a:custGeom>
              <a:avLst/>
              <a:gdLst/>
              <a:ahLst/>
              <a:cxnLst/>
              <a:rect l="l" t="t" r="r" b="b"/>
              <a:pathLst>
                <a:path w="2971800" h="1263650">
                  <a:moveTo>
                    <a:pt x="2845434" y="0"/>
                  </a:moveTo>
                  <a:lnTo>
                    <a:pt x="126364" y="0"/>
                  </a:lnTo>
                  <a:lnTo>
                    <a:pt x="77152" y="9921"/>
                  </a:lnTo>
                  <a:lnTo>
                    <a:pt x="36988" y="36988"/>
                  </a:lnTo>
                  <a:lnTo>
                    <a:pt x="9921" y="77152"/>
                  </a:lnTo>
                  <a:lnTo>
                    <a:pt x="0" y="126364"/>
                  </a:lnTo>
                  <a:lnTo>
                    <a:pt x="0" y="1137030"/>
                  </a:lnTo>
                  <a:lnTo>
                    <a:pt x="9921" y="1186243"/>
                  </a:lnTo>
                  <a:lnTo>
                    <a:pt x="36988" y="1226407"/>
                  </a:lnTo>
                  <a:lnTo>
                    <a:pt x="77152" y="1253474"/>
                  </a:lnTo>
                  <a:lnTo>
                    <a:pt x="126364" y="1263395"/>
                  </a:lnTo>
                  <a:lnTo>
                    <a:pt x="2845434" y="1263395"/>
                  </a:lnTo>
                  <a:lnTo>
                    <a:pt x="2894647" y="1253474"/>
                  </a:lnTo>
                  <a:lnTo>
                    <a:pt x="2934811" y="1226407"/>
                  </a:lnTo>
                  <a:lnTo>
                    <a:pt x="2961878" y="1186243"/>
                  </a:lnTo>
                  <a:lnTo>
                    <a:pt x="2971800" y="1137030"/>
                  </a:lnTo>
                  <a:lnTo>
                    <a:pt x="2971800" y="126364"/>
                  </a:lnTo>
                  <a:lnTo>
                    <a:pt x="2961878" y="77152"/>
                  </a:lnTo>
                  <a:lnTo>
                    <a:pt x="2934811" y="36988"/>
                  </a:lnTo>
                  <a:lnTo>
                    <a:pt x="2894647" y="9921"/>
                  </a:lnTo>
                  <a:lnTo>
                    <a:pt x="2845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27420" y="1264920"/>
              <a:ext cx="2971800" cy="1263650"/>
            </a:xfrm>
            <a:custGeom>
              <a:avLst/>
              <a:gdLst/>
              <a:ahLst/>
              <a:cxnLst/>
              <a:rect l="l" t="t" r="r" b="b"/>
              <a:pathLst>
                <a:path w="2971800" h="1263650">
                  <a:moveTo>
                    <a:pt x="0" y="126364"/>
                  </a:moveTo>
                  <a:lnTo>
                    <a:pt x="9921" y="77152"/>
                  </a:lnTo>
                  <a:lnTo>
                    <a:pt x="36988" y="36988"/>
                  </a:lnTo>
                  <a:lnTo>
                    <a:pt x="77152" y="9921"/>
                  </a:lnTo>
                  <a:lnTo>
                    <a:pt x="126364" y="0"/>
                  </a:lnTo>
                  <a:lnTo>
                    <a:pt x="2845434" y="0"/>
                  </a:lnTo>
                  <a:lnTo>
                    <a:pt x="2894647" y="9921"/>
                  </a:lnTo>
                  <a:lnTo>
                    <a:pt x="2934811" y="36988"/>
                  </a:lnTo>
                  <a:lnTo>
                    <a:pt x="2961878" y="77152"/>
                  </a:lnTo>
                  <a:lnTo>
                    <a:pt x="2971800" y="126364"/>
                  </a:lnTo>
                  <a:lnTo>
                    <a:pt x="2971800" y="1137030"/>
                  </a:lnTo>
                  <a:lnTo>
                    <a:pt x="2961878" y="1186243"/>
                  </a:lnTo>
                  <a:lnTo>
                    <a:pt x="2934811" y="1226407"/>
                  </a:lnTo>
                  <a:lnTo>
                    <a:pt x="2894647" y="1253474"/>
                  </a:lnTo>
                  <a:lnTo>
                    <a:pt x="2845434" y="1263395"/>
                  </a:lnTo>
                  <a:lnTo>
                    <a:pt x="126364" y="1263395"/>
                  </a:lnTo>
                  <a:lnTo>
                    <a:pt x="77152" y="1253474"/>
                  </a:lnTo>
                  <a:lnTo>
                    <a:pt x="36988" y="1226407"/>
                  </a:lnTo>
                  <a:lnTo>
                    <a:pt x="9921" y="1186243"/>
                  </a:lnTo>
                  <a:lnTo>
                    <a:pt x="0" y="1137030"/>
                  </a:lnTo>
                  <a:lnTo>
                    <a:pt x="0" y="126364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711442" y="1606041"/>
            <a:ext cx="1606550" cy="5511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95580" marR="5080" indent="-183515">
              <a:lnSpc>
                <a:spcPts val="1980"/>
              </a:lnSpc>
              <a:spcBef>
                <a:spcPts val="315"/>
              </a:spcBef>
            </a:pPr>
            <a:r>
              <a:rPr sz="1800" spc="150" dirty="0">
                <a:latin typeface="Tahoma"/>
                <a:cs typeface="Tahoma"/>
              </a:rPr>
              <a:t>Gran</a:t>
            </a:r>
            <a:r>
              <a:rPr sz="1800" spc="25" dirty="0">
                <a:latin typeface="Tahoma"/>
                <a:cs typeface="Tahoma"/>
              </a:rPr>
              <a:t>u</a:t>
            </a:r>
            <a:r>
              <a:rPr sz="1800" spc="15" dirty="0">
                <a:latin typeface="Tahoma"/>
                <a:cs typeface="Tahoma"/>
              </a:rPr>
              <a:t>l</a:t>
            </a:r>
            <a:r>
              <a:rPr sz="1800" spc="220" dirty="0">
                <a:latin typeface="Tahoma"/>
                <a:cs typeface="Tahoma"/>
              </a:rPr>
              <a:t>oma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140" dirty="0">
                <a:latin typeface="Tahoma"/>
                <a:cs typeface="Tahoma"/>
              </a:rPr>
              <a:t>C.  </a:t>
            </a:r>
            <a:r>
              <a:rPr sz="1800" spc="95" dirty="0">
                <a:latin typeface="Tahoma"/>
                <a:cs typeface="Tahoma"/>
              </a:rPr>
              <a:t>epiteloides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28331" y="2607564"/>
            <a:ext cx="570230" cy="474345"/>
          </a:xfrm>
          <a:custGeom>
            <a:avLst/>
            <a:gdLst/>
            <a:ahLst/>
            <a:cxnLst/>
            <a:rect l="l" t="t" r="r" b="b"/>
            <a:pathLst>
              <a:path w="570229" h="474344">
                <a:moveTo>
                  <a:pt x="455929" y="0"/>
                </a:moveTo>
                <a:lnTo>
                  <a:pt x="114046" y="0"/>
                </a:lnTo>
                <a:lnTo>
                  <a:pt x="114046" y="236982"/>
                </a:lnTo>
                <a:lnTo>
                  <a:pt x="0" y="236982"/>
                </a:lnTo>
                <a:lnTo>
                  <a:pt x="284988" y="473963"/>
                </a:lnTo>
                <a:lnTo>
                  <a:pt x="569976" y="236982"/>
                </a:lnTo>
                <a:lnTo>
                  <a:pt x="455929" y="236982"/>
                </a:lnTo>
                <a:lnTo>
                  <a:pt x="455929" y="0"/>
                </a:lnTo>
                <a:close/>
              </a:path>
            </a:pathLst>
          </a:custGeom>
          <a:solidFill>
            <a:srgbClr val="EE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019800" y="3153155"/>
            <a:ext cx="2987040" cy="1278890"/>
            <a:chOff x="6019800" y="3153155"/>
            <a:chExt cx="2987040" cy="1278890"/>
          </a:xfrm>
        </p:grpSpPr>
        <p:sp>
          <p:nvSpPr>
            <p:cNvPr id="10" name="object 10"/>
            <p:cNvSpPr/>
            <p:nvPr/>
          </p:nvSpPr>
          <p:spPr>
            <a:xfrm>
              <a:off x="6027420" y="3160775"/>
              <a:ext cx="2971800" cy="1263650"/>
            </a:xfrm>
            <a:custGeom>
              <a:avLst/>
              <a:gdLst/>
              <a:ahLst/>
              <a:cxnLst/>
              <a:rect l="l" t="t" r="r" b="b"/>
              <a:pathLst>
                <a:path w="2971800" h="1263650">
                  <a:moveTo>
                    <a:pt x="2845434" y="0"/>
                  </a:moveTo>
                  <a:lnTo>
                    <a:pt x="126364" y="0"/>
                  </a:lnTo>
                  <a:lnTo>
                    <a:pt x="77152" y="9921"/>
                  </a:lnTo>
                  <a:lnTo>
                    <a:pt x="36988" y="36988"/>
                  </a:lnTo>
                  <a:lnTo>
                    <a:pt x="9921" y="77152"/>
                  </a:lnTo>
                  <a:lnTo>
                    <a:pt x="0" y="126364"/>
                  </a:lnTo>
                  <a:lnTo>
                    <a:pt x="0" y="1137031"/>
                  </a:lnTo>
                  <a:lnTo>
                    <a:pt x="9921" y="1186243"/>
                  </a:lnTo>
                  <a:lnTo>
                    <a:pt x="36988" y="1226407"/>
                  </a:lnTo>
                  <a:lnTo>
                    <a:pt x="77152" y="1253474"/>
                  </a:lnTo>
                  <a:lnTo>
                    <a:pt x="126364" y="1263396"/>
                  </a:lnTo>
                  <a:lnTo>
                    <a:pt x="2845434" y="1263396"/>
                  </a:lnTo>
                  <a:lnTo>
                    <a:pt x="2894647" y="1253474"/>
                  </a:lnTo>
                  <a:lnTo>
                    <a:pt x="2934811" y="1226407"/>
                  </a:lnTo>
                  <a:lnTo>
                    <a:pt x="2961878" y="1186243"/>
                  </a:lnTo>
                  <a:lnTo>
                    <a:pt x="2971800" y="1137031"/>
                  </a:lnTo>
                  <a:lnTo>
                    <a:pt x="2971800" y="126364"/>
                  </a:lnTo>
                  <a:lnTo>
                    <a:pt x="2961878" y="77152"/>
                  </a:lnTo>
                  <a:lnTo>
                    <a:pt x="2934811" y="36988"/>
                  </a:lnTo>
                  <a:lnTo>
                    <a:pt x="2894647" y="9921"/>
                  </a:lnTo>
                  <a:lnTo>
                    <a:pt x="2845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27420" y="3160775"/>
              <a:ext cx="2971800" cy="1263650"/>
            </a:xfrm>
            <a:custGeom>
              <a:avLst/>
              <a:gdLst/>
              <a:ahLst/>
              <a:cxnLst/>
              <a:rect l="l" t="t" r="r" b="b"/>
              <a:pathLst>
                <a:path w="2971800" h="1263650">
                  <a:moveTo>
                    <a:pt x="0" y="126364"/>
                  </a:moveTo>
                  <a:lnTo>
                    <a:pt x="9921" y="77152"/>
                  </a:lnTo>
                  <a:lnTo>
                    <a:pt x="36988" y="36988"/>
                  </a:lnTo>
                  <a:lnTo>
                    <a:pt x="77152" y="9921"/>
                  </a:lnTo>
                  <a:lnTo>
                    <a:pt x="126364" y="0"/>
                  </a:lnTo>
                  <a:lnTo>
                    <a:pt x="2845434" y="0"/>
                  </a:lnTo>
                  <a:lnTo>
                    <a:pt x="2894647" y="9921"/>
                  </a:lnTo>
                  <a:lnTo>
                    <a:pt x="2934811" y="36988"/>
                  </a:lnTo>
                  <a:lnTo>
                    <a:pt x="2961878" y="77152"/>
                  </a:lnTo>
                  <a:lnTo>
                    <a:pt x="2971800" y="126364"/>
                  </a:lnTo>
                  <a:lnTo>
                    <a:pt x="2971800" y="1137031"/>
                  </a:lnTo>
                  <a:lnTo>
                    <a:pt x="2961878" y="1186243"/>
                  </a:lnTo>
                  <a:lnTo>
                    <a:pt x="2934811" y="1226407"/>
                  </a:lnTo>
                  <a:lnTo>
                    <a:pt x="2894647" y="1253474"/>
                  </a:lnTo>
                  <a:lnTo>
                    <a:pt x="2845434" y="1263396"/>
                  </a:lnTo>
                  <a:lnTo>
                    <a:pt x="126364" y="1263396"/>
                  </a:lnTo>
                  <a:lnTo>
                    <a:pt x="77152" y="1253474"/>
                  </a:lnTo>
                  <a:lnTo>
                    <a:pt x="36988" y="1226407"/>
                  </a:lnTo>
                  <a:lnTo>
                    <a:pt x="9921" y="1186243"/>
                  </a:lnTo>
                  <a:lnTo>
                    <a:pt x="0" y="1137031"/>
                  </a:lnTo>
                  <a:lnTo>
                    <a:pt x="0" y="126364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549897" y="3628770"/>
            <a:ext cx="19297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latin typeface="Tahoma"/>
                <a:cs typeface="Tahoma"/>
              </a:rPr>
              <a:t>Necrosis</a:t>
            </a:r>
            <a:r>
              <a:rPr sz="1800" spc="-125" dirty="0">
                <a:latin typeface="Tahoma"/>
                <a:cs typeface="Tahoma"/>
              </a:rPr>
              <a:t> </a:t>
            </a:r>
            <a:r>
              <a:rPr sz="1800" spc="155" dirty="0">
                <a:latin typeface="Tahoma"/>
                <a:cs typeface="Tahoma"/>
              </a:rPr>
              <a:t>caseosa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28331" y="4503420"/>
            <a:ext cx="570230" cy="474345"/>
          </a:xfrm>
          <a:custGeom>
            <a:avLst/>
            <a:gdLst/>
            <a:ahLst/>
            <a:cxnLst/>
            <a:rect l="l" t="t" r="r" b="b"/>
            <a:pathLst>
              <a:path w="570229" h="474345">
                <a:moveTo>
                  <a:pt x="455929" y="0"/>
                </a:moveTo>
                <a:lnTo>
                  <a:pt x="114046" y="0"/>
                </a:lnTo>
                <a:lnTo>
                  <a:pt x="114046" y="236981"/>
                </a:lnTo>
                <a:lnTo>
                  <a:pt x="0" y="236981"/>
                </a:lnTo>
                <a:lnTo>
                  <a:pt x="284988" y="473963"/>
                </a:lnTo>
                <a:lnTo>
                  <a:pt x="569976" y="236981"/>
                </a:lnTo>
                <a:lnTo>
                  <a:pt x="455929" y="236981"/>
                </a:lnTo>
                <a:lnTo>
                  <a:pt x="455929" y="0"/>
                </a:lnTo>
                <a:close/>
              </a:path>
            </a:pathLst>
          </a:custGeom>
          <a:solidFill>
            <a:srgbClr val="EE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6019800" y="5049011"/>
            <a:ext cx="2987040" cy="1280160"/>
            <a:chOff x="6019800" y="5049011"/>
            <a:chExt cx="2987040" cy="1280160"/>
          </a:xfrm>
        </p:grpSpPr>
        <p:sp>
          <p:nvSpPr>
            <p:cNvPr id="15" name="object 15"/>
            <p:cNvSpPr/>
            <p:nvPr/>
          </p:nvSpPr>
          <p:spPr>
            <a:xfrm>
              <a:off x="6027420" y="5056631"/>
              <a:ext cx="2971800" cy="1264920"/>
            </a:xfrm>
            <a:custGeom>
              <a:avLst/>
              <a:gdLst/>
              <a:ahLst/>
              <a:cxnLst/>
              <a:rect l="l" t="t" r="r" b="b"/>
              <a:pathLst>
                <a:path w="2971800" h="1264920">
                  <a:moveTo>
                    <a:pt x="2845307" y="0"/>
                  </a:moveTo>
                  <a:lnTo>
                    <a:pt x="126491" y="0"/>
                  </a:lnTo>
                  <a:lnTo>
                    <a:pt x="77259" y="9941"/>
                  </a:lnTo>
                  <a:lnTo>
                    <a:pt x="37052" y="37052"/>
                  </a:lnTo>
                  <a:lnTo>
                    <a:pt x="9941" y="77259"/>
                  </a:lnTo>
                  <a:lnTo>
                    <a:pt x="0" y="126492"/>
                  </a:lnTo>
                  <a:lnTo>
                    <a:pt x="0" y="1138428"/>
                  </a:lnTo>
                  <a:lnTo>
                    <a:pt x="9941" y="1187665"/>
                  </a:lnTo>
                  <a:lnTo>
                    <a:pt x="37052" y="1227872"/>
                  </a:lnTo>
                  <a:lnTo>
                    <a:pt x="77259" y="1254980"/>
                  </a:lnTo>
                  <a:lnTo>
                    <a:pt x="126491" y="1264920"/>
                  </a:lnTo>
                  <a:lnTo>
                    <a:pt x="2845307" y="1264920"/>
                  </a:lnTo>
                  <a:lnTo>
                    <a:pt x="2894540" y="1254980"/>
                  </a:lnTo>
                  <a:lnTo>
                    <a:pt x="2934747" y="1227872"/>
                  </a:lnTo>
                  <a:lnTo>
                    <a:pt x="2961858" y="1187665"/>
                  </a:lnTo>
                  <a:lnTo>
                    <a:pt x="2971800" y="1138428"/>
                  </a:lnTo>
                  <a:lnTo>
                    <a:pt x="2971800" y="126492"/>
                  </a:lnTo>
                  <a:lnTo>
                    <a:pt x="2961858" y="77259"/>
                  </a:lnTo>
                  <a:lnTo>
                    <a:pt x="2934747" y="37052"/>
                  </a:lnTo>
                  <a:lnTo>
                    <a:pt x="2894540" y="9941"/>
                  </a:lnTo>
                  <a:lnTo>
                    <a:pt x="28453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27420" y="5056631"/>
              <a:ext cx="2971800" cy="1264920"/>
            </a:xfrm>
            <a:custGeom>
              <a:avLst/>
              <a:gdLst/>
              <a:ahLst/>
              <a:cxnLst/>
              <a:rect l="l" t="t" r="r" b="b"/>
              <a:pathLst>
                <a:path w="2971800" h="1264920">
                  <a:moveTo>
                    <a:pt x="0" y="126492"/>
                  </a:moveTo>
                  <a:lnTo>
                    <a:pt x="9941" y="77259"/>
                  </a:lnTo>
                  <a:lnTo>
                    <a:pt x="37052" y="37052"/>
                  </a:lnTo>
                  <a:lnTo>
                    <a:pt x="77259" y="9941"/>
                  </a:lnTo>
                  <a:lnTo>
                    <a:pt x="126491" y="0"/>
                  </a:lnTo>
                  <a:lnTo>
                    <a:pt x="2845307" y="0"/>
                  </a:lnTo>
                  <a:lnTo>
                    <a:pt x="2894540" y="9941"/>
                  </a:lnTo>
                  <a:lnTo>
                    <a:pt x="2934747" y="37052"/>
                  </a:lnTo>
                  <a:lnTo>
                    <a:pt x="2961858" y="77259"/>
                  </a:lnTo>
                  <a:lnTo>
                    <a:pt x="2971800" y="126492"/>
                  </a:lnTo>
                  <a:lnTo>
                    <a:pt x="2971800" y="1138428"/>
                  </a:lnTo>
                  <a:lnTo>
                    <a:pt x="2961858" y="1187665"/>
                  </a:lnTo>
                  <a:lnTo>
                    <a:pt x="2934747" y="1227872"/>
                  </a:lnTo>
                  <a:lnTo>
                    <a:pt x="2894540" y="1254980"/>
                  </a:lnTo>
                  <a:lnTo>
                    <a:pt x="2845307" y="1264920"/>
                  </a:lnTo>
                  <a:lnTo>
                    <a:pt x="126491" y="1264920"/>
                  </a:lnTo>
                  <a:lnTo>
                    <a:pt x="77259" y="1254980"/>
                  </a:lnTo>
                  <a:lnTo>
                    <a:pt x="37052" y="1227872"/>
                  </a:lnTo>
                  <a:lnTo>
                    <a:pt x="9941" y="1187665"/>
                  </a:lnTo>
                  <a:lnTo>
                    <a:pt x="0" y="1138428"/>
                  </a:lnTo>
                  <a:lnTo>
                    <a:pt x="0" y="126492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46038" y="5525516"/>
            <a:ext cx="2734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25" dirty="0">
                <a:latin typeface="Tahoma"/>
                <a:cs typeface="Tahoma"/>
              </a:rPr>
              <a:t>Consolidarse/cavidades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44583" y="2549651"/>
            <a:ext cx="2851785" cy="765175"/>
          </a:xfrm>
          <a:prstGeom prst="rect">
            <a:avLst/>
          </a:prstGeom>
          <a:solidFill>
            <a:srgbClr val="A37C73"/>
          </a:solidFill>
        </p:spPr>
        <p:txBody>
          <a:bodyPr vert="horz" wrap="square" lIns="0" tIns="161925" rIns="0" bIns="0" rtlCol="0">
            <a:spAutoFit/>
          </a:bodyPr>
          <a:lstStyle/>
          <a:p>
            <a:pPr marL="426084">
              <a:lnSpc>
                <a:spcPct val="100000"/>
              </a:lnSpc>
              <a:spcBef>
                <a:spcPts val="1275"/>
              </a:spcBef>
            </a:pPr>
            <a:r>
              <a:rPr sz="2600" spc="130" dirty="0">
                <a:solidFill>
                  <a:srgbClr val="FFFFFF"/>
                </a:solidFill>
                <a:latin typeface="Tahoma"/>
                <a:cs typeface="Tahoma"/>
              </a:rPr>
              <a:t>Diagnostico: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44583" y="3314700"/>
            <a:ext cx="2851785" cy="1891664"/>
          </a:xfrm>
          <a:prstGeom prst="rect">
            <a:avLst/>
          </a:prstGeom>
          <a:solidFill>
            <a:srgbClr val="E4DAD7">
              <a:alpha val="90194"/>
            </a:srgbClr>
          </a:solidFill>
        </p:spPr>
        <p:txBody>
          <a:bodyPr vert="horz" wrap="square" lIns="0" tIns="92075" rIns="0" bIns="0" rtlCol="0">
            <a:spAutoFit/>
          </a:bodyPr>
          <a:lstStyle/>
          <a:p>
            <a:pPr marL="376555" indent="-229235" algn="just">
              <a:lnSpc>
                <a:spcPct val="100000"/>
              </a:lnSpc>
              <a:spcBef>
                <a:spcPts val="725"/>
              </a:spcBef>
              <a:buChar char="•"/>
              <a:tabLst>
                <a:tab pos="377190" algn="l"/>
              </a:tabLst>
            </a:pPr>
            <a:r>
              <a:rPr sz="2600" spc="140" dirty="0">
                <a:latin typeface="Tahoma"/>
                <a:cs typeface="Tahoma"/>
              </a:rPr>
              <a:t>Cultivo</a:t>
            </a:r>
            <a:endParaRPr sz="2600">
              <a:latin typeface="Tahoma"/>
              <a:cs typeface="Tahoma"/>
            </a:endParaRPr>
          </a:p>
          <a:p>
            <a:pPr marL="376555" marR="262890" indent="-228600" algn="just">
              <a:lnSpc>
                <a:spcPct val="92000"/>
              </a:lnSpc>
              <a:spcBef>
                <a:spcPts val="475"/>
              </a:spcBef>
              <a:buChar char="•"/>
              <a:tabLst>
                <a:tab pos="377190" algn="l"/>
              </a:tabLst>
            </a:pPr>
            <a:r>
              <a:rPr sz="2600" spc="-365" dirty="0">
                <a:latin typeface="Tahoma"/>
                <a:cs typeface="Tahoma"/>
              </a:rPr>
              <a:t>I</a:t>
            </a:r>
            <a:r>
              <a:rPr sz="2600" spc="135" dirty="0">
                <a:latin typeface="Tahoma"/>
                <a:cs typeface="Tahoma"/>
              </a:rPr>
              <a:t>dentifi</a:t>
            </a:r>
            <a:r>
              <a:rPr sz="2600" spc="150" dirty="0">
                <a:latin typeface="Tahoma"/>
                <a:cs typeface="Tahoma"/>
              </a:rPr>
              <a:t>c</a:t>
            </a:r>
            <a:r>
              <a:rPr sz="2600" spc="330" dirty="0">
                <a:latin typeface="Tahoma"/>
                <a:cs typeface="Tahoma"/>
              </a:rPr>
              <a:t>ac</a:t>
            </a:r>
            <a:r>
              <a:rPr sz="2600" spc="140" dirty="0">
                <a:latin typeface="Tahoma"/>
                <a:cs typeface="Tahoma"/>
              </a:rPr>
              <a:t>i</a:t>
            </a:r>
            <a:r>
              <a:rPr sz="2600" spc="165" dirty="0">
                <a:latin typeface="Tahoma"/>
                <a:cs typeface="Tahoma"/>
              </a:rPr>
              <a:t>ón  </a:t>
            </a:r>
            <a:r>
              <a:rPr sz="2600" spc="195" dirty="0">
                <a:latin typeface="Tahoma"/>
                <a:cs typeface="Tahoma"/>
              </a:rPr>
              <a:t>del</a:t>
            </a:r>
            <a:r>
              <a:rPr sz="2600" spc="-130" dirty="0">
                <a:latin typeface="Tahoma"/>
                <a:cs typeface="Tahoma"/>
              </a:rPr>
              <a:t> </a:t>
            </a:r>
            <a:r>
              <a:rPr sz="2600" spc="229" dirty="0">
                <a:latin typeface="Tahoma"/>
                <a:cs typeface="Tahoma"/>
              </a:rPr>
              <a:t>hongo</a:t>
            </a:r>
            <a:r>
              <a:rPr sz="2600" spc="-140" dirty="0">
                <a:latin typeface="Tahoma"/>
                <a:cs typeface="Tahoma"/>
              </a:rPr>
              <a:t> </a:t>
            </a:r>
            <a:r>
              <a:rPr sz="2600" spc="229" dirty="0">
                <a:latin typeface="Tahoma"/>
                <a:cs typeface="Tahoma"/>
              </a:rPr>
              <a:t>en </a:t>
            </a:r>
            <a:r>
              <a:rPr sz="2600" spc="-800" dirty="0">
                <a:latin typeface="Tahoma"/>
                <a:cs typeface="Tahoma"/>
              </a:rPr>
              <a:t> </a:t>
            </a:r>
            <a:r>
              <a:rPr sz="2600" spc="60" dirty="0">
                <a:latin typeface="Tahoma"/>
                <a:cs typeface="Tahoma"/>
              </a:rPr>
              <a:t>las</a:t>
            </a:r>
            <a:r>
              <a:rPr sz="2600" spc="-120" dirty="0">
                <a:latin typeface="Tahoma"/>
                <a:cs typeface="Tahoma"/>
              </a:rPr>
              <a:t> </a:t>
            </a:r>
            <a:r>
              <a:rPr sz="2600" spc="55" dirty="0">
                <a:latin typeface="Tahoma"/>
                <a:cs typeface="Tahoma"/>
              </a:rPr>
              <a:t>lesiones.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31254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BL</a:t>
            </a:r>
            <a:r>
              <a:rPr spc="140" dirty="0"/>
              <a:t>ASTOMI</a:t>
            </a:r>
            <a:r>
              <a:rPr spc="125" dirty="0"/>
              <a:t>C</a:t>
            </a:r>
            <a:r>
              <a:rPr spc="-85" dirty="0"/>
              <a:t>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97123" y="1556003"/>
            <a:ext cx="3091180" cy="1854835"/>
          </a:xfrm>
          <a:prstGeom prst="rect">
            <a:avLst/>
          </a:prstGeom>
          <a:solidFill>
            <a:srgbClr val="E26262"/>
          </a:solidFill>
          <a:ln w="15240">
            <a:solidFill>
              <a:srgbClr val="FFFFFF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372110" marR="365760" indent="2540" algn="ctr">
              <a:lnSpc>
                <a:spcPct val="92000"/>
              </a:lnSpc>
              <a:spcBef>
                <a:spcPts val="840"/>
              </a:spcBef>
            </a:pPr>
            <a:r>
              <a:rPr sz="2900" spc="155" dirty="0">
                <a:solidFill>
                  <a:srgbClr val="FFFFFF"/>
                </a:solidFill>
                <a:latin typeface="Tahoma"/>
                <a:cs typeface="Tahoma"/>
              </a:rPr>
              <a:t>Regiones </a:t>
            </a:r>
            <a:r>
              <a:rPr sz="2900" spc="160" dirty="0">
                <a:solidFill>
                  <a:srgbClr val="FFFFFF"/>
                </a:solidFill>
                <a:latin typeface="Tahoma"/>
                <a:cs typeface="Tahoma"/>
              </a:rPr>
              <a:t> centrales </a:t>
            </a:r>
            <a:r>
              <a:rPr sz="2900" spc="110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29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00" spc="75" dirty="0">
                <a:solidFill>
                  <a:srgbClr val="FFFFFF"/>
                </a:solidFill>
                <a:latin typeface="Tahoma"/>
                <a:cs typeface="Tahoma"/>
              </a:rPr>
              <a:t>sudor</a:t>
            </a:r>
            <a:r>
              <a:rPr sz="2900" spc="4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900" spc="200" dirty="0">
                <a:solidFill>
                  <a:srgbClr val="FFFFFF"/>
                </a:solidFill>
                <a:latin typeface="Tahoma"/>
                <a:cs typeface="Tahoma"/>
              </a:rPr>
              <a:t>ental</a:t>
            </a:r>
            <a:r>
              <a:rPr sz="2900" spc="229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900" spc="-135" dirty="0">
                <a:solidFill>
                  <a:srgbClr val="FFFFFF"/>
                </a:solidFill>
                <a:latin typeface="Tahoma"/>
                <a:cs typeface="Tahoma"/>
              </a:rPr>
              <a:t>s  </a:t>
            </a:r>
            <a:r>
              <a:rPr sz="2900" spc="37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9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00" spc="-65" dirty="0">
                <a:solidFill>
                  <a:srgbClr val="FFFFFF"/>
                </a:solidFill>
                <a:latin typeface="Tahoma"/>
                <a:cs typeface="Tahoma"/>
              </a:rPr>
              <a:t>E.E.U.U</a:t>
            </a:r>
            <a:endParaRPr sz="29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43455" y="5099303"/>
            <a:ext cx="1874520" cy="1132840"/>
            <a:chOff x="1743455" y="5099303"/>
            <a:chExt cx="1874520" cy="1132840"/>
          </a:xfrm>
        </p:grpSpPr>
        <p:sp>
          <p:nvSpPr>
            <p:cNvPr id="5" name="object 5"/>
            <p:cNvSpPr/>
            <p:nvPr/>
          </p:nvSpPr>
          <p:spPr>
            <a:xfrm>
              <a:off x="1751076" y="5106669"/>
              <a:ext cx="1859280" cy="1117600"/>
            </a:xfrm>
            <a:custGeom>
              <a:avLst/>
              <a:gdLst/>
              <a:ahLst/>
              <a:cxnLst/>
              <a:rect l="l" t="t" r="r" b="b"/>
              <a:pathLst>
                <a:path w="1859279" h="1117600">
                  <a:moveTo>
                    <a:pt x="1859280" y="0"/>
                  </a:moveTo>
                  <a:lnTo>
                    <a:pt x="0" y="0"/>
                  </a:lnTo>
                  <a:lnTo>
                    <a:pt x="0" y="180340"/>
                  </a:lnTo>
                  <a:lnTo>
                    <a:pt x="0" y="1117600"/>
                  </a:lnTo>
                  <a:lnTo>
                    <a:pt x="180086" y="1117600"/>
                  </a:lnTo>
                  <a:lnTo>
                    <a:pt x="180086" y="180340"/>
                  </a:lnTo>
                  <a:lnTo>
                    <a:pt x="1859280" y="180340"/>
                  </a:lnTo>
                  <a:lnTo>
                    <a:pt x="1859280" y="0"/>
                  </a:lnTo>
                  <a:close/>
                </a:path>
              </a:pathLst>
            </a:custGeom>
            <a:solidFill>
              <a:srgbClr val="A46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1075" y="5106923"/>
              <a:ext cx="1859280" cy="1117600"/>
            </a:xfrm>
            <a:custGeom>
              <a:avLst/>
              <a:gdLst/>
              <a:ahLst/>
              <a:cxnLst/>
              <a:rect l="l" t="t" r="r" b="b"/>
              <a:pathLst>
                <a:path w="1859279" h="1117600">
                  <a:moveTo>
                    <a:pt x="1859279" y="0"/>
                  </a:moveTo>
                  <a:lnTo>
                    <a:pt x="1859279" y="179959"/>
                  </a:lnTo>
                  <a:lnTo>
                    <a:pt x="180086" y="179959"/>
                  </a:lnTo>
                  <a:lnTo>
                    <a:pt x="180086" y="1117092"/>
                  </a:lnTo>
                  <a:lnTo>
                    <a:pt x="0" y="1117092"/>
                  </a:lnTo>
                  <a:lnTo>
                    <a:pt x="0" y="0"/>
                  </a:lnTo>
                  <a:lnTo>
                    <a:pt x="1859279" y="0"/>
                  </a:lnTo>
                  <a:close/>
                </a:path>
              </a:pathLst>
            </a:custGeom>
            <a:ln w="15240">
              <a:solidFill>
                <a:srgbClr val="A46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95297" y="5324347"/>
            <a:ext cx="11957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100" dirty="0">
                <a:latin typeface="Tahoma"/>
                <a:cs typeface="Tahoma"/>
              </a:rPr>
              <a:t>Pulm</a:t>
            </a:r>
            <a:r>
              <a:rPr sz="1900" spc="85" dirty="0">
                <a:latin typeface="Tahoma"/>
                <a:cs typeface="Tahoma"/>
              </a:rPr>
              <a:t>o</a:t>
            </a:r>
            <a:r>
              <a:rPr sz="1900" spc="55" dirty="0">
                <a:latin typeface="Tahoma"/>
                <a:cs typeface="Tahoma"/>
              </a:rPr>
              <a:t>nar.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90315" y="4590288"/>
            <a:ext cx="332740" cy="332740"/>
            <a:chOff x="3290315" y="4590288"/>
            <a:chExt cx="332740" cy="332740"/>
          </a:xfrm>
        </p:grpSpPr>
        <p:sp>
          <p:nvSpPr>
            <p:cNvPr id="9" name="object 9"/>
            <p:cNvSpPr/>
            <p:nvPr/>
          </p:nvSpPr>
          <p:spPr>
            <a:xfrm>
              <a:off x="3297935" y="4597908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316991" y="0"/>
                  </a:moveTo>
                  <a:lnTo>
                    <a:pt x="0" y="316992"/>
                  </a:lnTo>
                  <a:lnTo>
                    <a:pt x="316991" y="316992"/>
                  </a:lnTo>
                  <a:lnTo>
                    <a:pt x="316991" y="0"/>
                  </a:lnTo>
                  <a:close/>
                </a:path>
              </a:pathLst>
            </a:custGeom>
            <a:solidFill>
              <a:srgbClr val="B58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97935" y="4597908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316992"/>
                  </a:moveTo>
                  <a:lnTo>
                    <a:pt x="316991" y="0"/>
                  </a:lnTo>
                  <a:lnTo>
                    <a:pt x="316991" y="316992"/>
                  </a:lnTo>
                  <a:lnTo>
                    <a:pt x="0" y="316992"/>
                  </a:lnTo>
                  <a:close/>
                </a:path>
              </a:pathLst>
            </a:custGeom>
            <a:ln w="15240">
              <a:solidFill>
                <a:srgbClr val="B58A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799332" y="4590288"/>
            <a:ext cx="1874520" cy="1132840"/>
            <a:chOff x="3799332" y="4590288"/>
            <a:chExt cx="1874520" cy="1132840"/>
          </a:xfrm>
        </p:grpSpPr>
        <p:sp>
          <p:nvSpPr>
            <p:cNvPr id="12" name="object 12"/>
            <p:cNvSpPr/>
            <p:nvPr/>
          </p:nvSpPr>
          <p:spPr>
            <a:xfrm>
              <a:off x="3806952" y="4597399"/>
              <a:ext cx="1859280" cy="1117600"/>
            </a:xfrm>
            <a:custGeom>
              <a:avLst/>
              <a:gdLst/>
              <a:ahLst/>
              <a:cxnLst/>
              <a:rect l="l" t="t" r="r" b="b"/>
              <a:pathLst>
                <a:path w="1859279" h="1117600">
                  <a:moveTo>
                    <a:pt x="1859280" y="0"/>
                  </a:moveTo>
                  <a:lnTo>
                    <a:pt x="0" y="0"/>
                  </a:lnTo>
                  <a:lnTo>
                    <a:pt x="0" y="180340"/>
                  </a:lnTo>
                  <a:lnTo>
                    <a:pt x="0" y="1117600"/>
                  </a:lnTo>
                  <a:lnTo>
                    <a:pt x="180086" y="1117600"/>
                  </a:lnTo>
                  <a:lnTo>
                    <a:pt x="180086" y="180340"/>
                  </a:lnTo>
                  <a:lnTo>
                    <a:pt x="1859280" y="180340"/>
                  </a:lnTo>
                  <a:lnTo>
                    <a:pt x="1859280" y="0"/>
                  </a:lnTo>
                  <a:close/>
                </a:path>
              </a:pathLst>
            </a:custGeom>
            <a:solidFill>
              <a:srgbClr val="C39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06952" y="4597908"/>
              <a:ext cx="1859280" cy="1117600"/>
            </a:xfrm>
            <a:custGeom>
              <a:avLst/>
              <a:gdLst/>
              <a:ahLst/>
              <a:cxnLst/>
              <a:rect l="l" t="t" r="r" b="b"/>
              <a:pathLst>
                <a:path w="1859279" h="1117600">
                  <a:moveTo>
                    <a:pt x="1859280" y="0"/>
                  </a:moveTo>
                  <a:lnTo>
                    <a:pt x="1859280" y="179959"/>
                  </a:lnTo>
                  <a:lnTo>
                    <a:pt x="180086" y="179959"/>
                  </a:lnTo>
                  <a:lnTo>
                    <a:pt x="180086" y="1117092"/>
                  </a:lnTo>
                  <a:lnTo>
                    <a:pt x="0" y="1117092"/>
                  </a:lnTo>
                  <a:lnTo>
                    <a:pt x="0" y="0"/>
                  </a:lnTo>
                  <a:lnTo>
                    <a:pt x="1859280" y="0"/>
                  </a:lnTo>
                  <a:close/>
                </a:path>
              </a:pathLst>
            </a:custGeom>
            <a:ln w="15240">
              <a:solidFill>
                <a:srgbClr val="C397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17975" y="4815585"/>
            <a:ext cx="14878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105" dirty="0">
                <a:latin typeface="Tahoma"/>
                <a:cs typeface="Tahoma"/>
              </a:rPr>
              <a:t>Diseminada.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344667" y="4082796"/>
            <a:ext cx="332740" cy="332740"/>
            <a:chOff x="5344667" y="4082796"/>
            <a:chExt cx="332740" cy="332740"/>
          </a:xfrm>
        </p:grpSpPr>
        <p:sp>
          <p:nvSpPr>
            <p:cNvPr id="16" name="object 16"/>
            <p:cNvSpPr/>
            <p:nvPr/>
          </p:nvSpPr>
          <p:spPr>
            <a:xfrm>
              <a:off x="5352287" y="4090416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316991" y="0"/>
                  </a:moveTo>
                  <a:lnTo>
                    <a:pt x="0" y="316991"/>
                  </a:lnTo>
                  <a:lnTo>
                    <a:pt x="316991" y="316991"/>
                  </a:lnTo>
                  <a:lnTo>
                    <a:pt x="316991" y="0"/>
                  </a:lnTo>
                  <a:close/>
                </a:path>
              </a:pathLst>
            </a:custGeom>
            <a:solidFill>
              <a:srgbClr val="A09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52287" y="4090416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316991"/>
                  </a:moveTo>
                  <a:lnTo>
                    <a:pt x="316991" y="0"/>
                  </a:lnTo>
                  <a:lnTo>
                    <a:pt x="316991" y="316991"/>
                  </a:lnTo>
                  <a:lnTo>
                    <a:pt x="0" y="316991"/>
                  </a:lnTo>
                  <a:close/>
                </a:path>
              </a:pathLst>
            </a:custGeom>
            <a:ln w="15240">
              <a:solidFill>
                <a:srgbClr val="A094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853684" y="4081271"/>
            <a:ext cx="1874520" cy="1134110"/>
            <a:chOff x="5853684" y="4081271"/>
            <a:chExt cx="1874520" cy="1134110"/>
          </a:xfrm>
        </p:grpSpPr>
        <p:sp>
          <p:nvSpPr>
            <p:cNvPr id="19" name="object 19"/>
            <p:cNvSpPr/>
            <p:nvPr/>
          </p:nvSpPr>
          <p:spPr>
            <a:xfrm>
              <a:off x="5861304" y="4089399"/>
              <a:ext cx="1859280" cy="1117600"/>
            </a:xfrm>
            <a:custGeom>
              <a:avLst/>
              <a:gdLst/>
              <a:ahLst/>
              <a:cxnLst/>
              <a:rect l="l" t="t" r="r" b="b"/>
              <a:pathLst>
                <a:path w="1859279" h="1117600">
                  <a:moveTo>
                    <a:pt x="1859280" y="0"/>
                  </a:moveTo>
                  <a:lnTo>
                    <a:pt x="0" y="0"/>
                  </a:lnTo>
                  <a:lnTo>
                    <a:pt x="0" y="180340"/>
                  </a:lnTo>
                  <a:lnTo>
                    <a:pt x="0" y="1117600"/>
                  </a:lnTo>
                  <a:lnTo>
                    <a:pt x="180340" y="1117600"/>
                  </a:lnTo>
                  <a:lnTo>
                    <a:pt x="180340" y="180340"/>
                  </a:lnTo>
                  <a:lnTo>
                    <a:pt x="1859280" y="180340"/>
                  </a:lnTo>
                  <a:lnTo>
                    <a:pt x="1859280" y="0"/>
                  </a:lnTo>
                  <a:close/>
                </a:path>
              </a:pathLst>
            </a:custGeom>
            <a:solidFill>
              <a:srgbClr val="C17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61304" y="4088891"/>
              <a:ext cx="1859280" cy="1118870"/>
            </a:xfrm>
            <a:custGeom>
              <a:avLst/>
              <a:gdLst/>
              <a:ahLst/>
              <a:cxnLst/>
              <a:rect l="l" t="t" r="r" b="b"/>
              <a:pathLst>
                <a:path w="1859279" h="1118870">
                  <a:moveTo>
                    <a:pt x="1859279" y="0"/>
                  </a:moveTo>
                  <a:lnTo>
                    <a:pt x="1859279" y="180212"/>
                  </a:lnTo>
                  <a:lnTo>
                    <a:pt x="180340" y="180212"/>
                  </a:lnTo>
                  <a:lnTo>
                    <a:pt x="180340" y="1118615"/>
                  </a:lnTo>
                  <a:lnTo>
                    <a:pt x="0" y="1118615"/>
                  </a:lnTo>
                  <a:lnTo>
                    <a:pt x="0" y="0"/>
                  </a:lnTo>
                  <a:lnTo>
                    <a:pt x="1859279" y="0"/>
                  </a:lnTo>
                  <a:close/>
                </a:path>
              </a:pathLst>
            </a:custGeom>
            <a:ln w="15240">
              <a:solidFill>
                <a:srgbClr val="C175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106414" y="4306951"/>
            <a:ext cx="1438275" cy="8470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80"/>
              </a:spcBef>
            </a:pPr>
            <a:r>
              <a:rPr sz="1900" spc="200" dirty="0">
                <a:latin typeface="Tahoma"/>
                <a:cs typeface="Tahoma"/>
              </a:rPr>
              <a:t>Cutánea </a:t>
            </a:r>
            <a:r>
              <a:rPr sz="1900" spc="204" dirty="0">
                <a:latin typeface="Tahoma"/>
                <a:cs typeface="Tahoma"/>
              </a:rPr>
              <a:t> </a:t>
            </a:r>
            <a:r>
              <a:rPr sz="1900" spc="85" dirty="0">
                <a:latin typeface="Tahoma"/>
                <a:cs typeface="Tahoma"/>
              </a:rPr>
              <a:t>primaria </a:t>
            </a:r>
            <a:r>
              <a:rPr sz="1900" spc="90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i</a:t>
            </a:r>
            <a:r>
              <a:rPr sz="1900" spc="45" dirty="0">
                <a:latin typeface="Tahoma"/>
                <a:cs typeface="Tahoma"/>
              </a:rPr>
              <a:t>nfr</a:t>
            </a:r>
            <a:r>
              <a:rPr sz="1900" spc="65" dirty="0">
                <a:latin typeface="Tahoma"/>
                <a:cs typeface="Tahoma"/>
              </a:rPr>
              <a:t>e</a:t>
            </a:r>
            <a:r>
              <a:rPr sz="1900" spc="135" dirty="0">
                <a:latin typeface="Tahoma"/>
                <a:cs typeface="Tahoma"/>
              </a:rPr>
              <a:t>cuente.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013192" y="1350263"/>
            <a:ext cx="3728085" cy="399415"/>
            <a:chOff x="8013192" y="1350263"/>
            <a:chExt cx="3728085" cy="399415"/>
          </a:xfrm>
        </p:grpSpPr>
        <p:sp>
          <p:nvSpPr>
            <p:cNvPr id="23" name="object 23"/>
            <p:cNvSpPr/>
            <p:nvPr/>
          </p:nvSpPr>
          <p:spPr>
            <a:xfrm>
              <a:off x="8020812" y="1357883"/>
              <a:ext cx="3712845" cy="384175"/>
            </a:xfrm>
            <a:custGeom>
              <a:avLst/>
              <a:gdLst/>
              <a:ahLst/>
              <a:cxnLst/>
              <a:rect l="l" t="t" r="r" b="b"/>
              <a:pathLst>
                <a:path w="3712845" h="384175">
                  <a:moveTo>
                    <a:pt x="3648456" y="0"/>
                  </a:moveTo>
                  <a:lnTo>
                    <a:pt x="64008" y="0"/>
                  </a:lnTo>
                  <a:lnTo>
                    <a:pt x="39112" y="5036"/>
                  </a:lnTo>
                  <a:lnTo>
                    <a:pt x="18764" y="18764"/>
                  </a:lnTo>
                  <a:lnTo>
                    <a:pt x="5036" y="39112"/>
                  </a:lnTo>
                  <a:lnTo>
                    <a:pt x="0" y="64007"/>
                  </a:lnTo>
                  <a:lnTo>
                    <a:pt x="0" y="320039"/>
                  </a:lnTo>
                  <a:lnTo>
                    <a:pt x="5036" y="344935"/>
                  </a:lnTo>
                  <a:lnTo>
                    <a:pt x="18764" y="365283"/>
                  </a:lnTo>
                  <a:lnTo>
                    <a:pt x="39112" y="379011"/>
                  </a:lnTo>
                  <a:lnTo>
                    <a:pt x="64008" y="384048"/>
                  </a:lnTo>
                  <a:lnTo>
                    <a:pt x="3648456" y="384048"/>
                  </a:lnTo>
                  <a:lnTo>
                    <a:pt x="3673351" y="379011"/>
                  </a:lnTo>
                  <a:lnTo>
                    <a:pt x="3693699" y="365283"/>
                  </a:lnTo>
                  <a:lnTo>
                    <a:pt x="3707427" y="344935"/>
                  </a:lnTo>
                  <a:lnTo>
                    <a:pt x="3712464" y="320039"/>
                  </a:lnTo>
                  <a:lnTo>
                    <a:pt x="3712464" y="64007"/>
                  </a:lnTo>
                  <a:lnTo>
                    <a:pt x="3707427" y="39112"/>
                  </a:lnTo>
                  <a:lnTo>
                    <a:pt x="3693699" y="18764"/>
                  </a:lnTo>
                  <a:lnTo>
                    <a:pt x="3673351" y="5036"/>
                  </a:lnTo>
                  <a:lnTo>
                    <a:pt x="3648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20812" y="1357883"/>
              <a:ext cx="3712845" cy="384175"/>
            </a:xfrm>
            <a:custGeom>
              <a:avLst/>
              <a:gdLst/>
              <a:ahLst/>
              <a:cxnLst/>
              <a:rect l="l" t="t" r="r" b="b"/>
              <a:pathLst>
                <a:path w="3712845" h="384175">
                  <a:moveTo>
                    <a:pt x="0" y="64007"/>
                  </a:moveTo>
                  <a:lnTo>
                    <a:pt x="5036" y="39112"/>
                  </a:lnTo>
                  <a:lnTo>
                    <a:pt x="18764" y="18764"/>
                  </a:lnTo>
                  <a:lnTo>
                    <a:pt x="39112" y="5036"/>
                  </a:lnTo>
                  <a:lnTo>
                    <a:pt x="64008" y="0"/>
                  </a:lnTo>
                  <a:lnTo>
                    <a:pt x="3648456" y="0"/>
                  </a:lnTo>
                  <a:lnTo>
                    <a:pt x="3673351" y="5036"/>
                  </a:lnTo>
                  <a:lnTo>
                    <a:pt x="3693699" y="18764"/>
                  </a:lnTo>
                  <a:lnTo>
                    <a:pt x="3707427" y="39112"/>
                  </a:lnTo>
                  <a:lnTo>
                    <a:pt x="3712464" y="64007"/>
                  </a:lnTo>
                  <a:lnTo>
                    <a:pt x="3712464" y="320039"/>
                  </a:lnTo>
                  <a:lnTo>
                    <a:pt x="3707427" y="344935"/>
                  </a:lnTo>
                  <a:lnTo>
                    <a:pt x="3693699" y="365283"/>
                  </a:lnTo>
                  <a:lnTo>
                    <a:pt x="3673351" y="379011"/>
                  </a:lnTo>
                  <a:lnTo>
                    <a:pt x="3648456" y="384048"/>
                  </a:lnTo>
                  <a:lnTo>
                    <a:pt x="64008" y="384048"/>
                  </a:lnTo>
                  <a:lnTo>
                    <a:pt x="39112" y="379011"/>
                  </a:lnTo>
                  <a:lnTo>
                    <a:pt x="18764" y="365283"/>
                  </a:lnTo>
                  <a:lnTo>
                    <a:pt x="5036" y="344935"/>
                  </a:lnTo>
                  <a:lnTo>
                    <a:pt x="0" y="320039"/>
                  </a:lnTo>
                  <a:lnTo>
                    <a:pt x="0" y="64007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037814" y="1402206"/>
            <a:ext cx="36785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1600" spc="-275" dirty="0">
                <a:latin typeface="Tahoma"/>
                <a:cs typeface="Tahoma"/>
              </a:rPr>
              <a:t>T</a:t>
            </a:r>
            <a:r>
              <a:rPr sz="1600" spc="40" dirty="0">
                <a:latin typeface="Tahoma"/>
                <a:cs typeface="Tahoma"/>
              </a:rPr>
              <a:t>os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200" dirty="0">
                <a:latin typeface="Tahoma"/>
                <a:cs typeface="Tahoma"/>
              </a:rPr>
              <a:t>p</a:t>
            </a:r>
            <a:r>
              <a:rPr sz="1600" spc="85" dirty="0">
                <a:latin typeface="Tahoma"/>
                <a:cs typeface="Tahoma"/>
              </a:rPr>
              <a:t>rod</a:t>
            </a:r>
            <a:r>
              <a:rPr sz="1600" spc="105" dirty="0">
                <a:latin typeface="Tahoma"/>
                <a:cs typeface="Tahoma"/>
              </a:rPr>
              <a:t>u</a:t>
            </a:r>
            <a:r>
              <a:rPr sz="1600" spc="170" dirty="0">
                <a:latin typeface="Tahoma"/>
                <a:cs typeface="Tahoma"/>
              </a:rPr>
              <a:t>c</a:t>
            </a:r>
            <a:r>
              <a:rPr sz="1600" spc="110" dirty="0">
                <a:latin typeface="Tahoma"/>
                <a:cs typeface="Tahoma"/>
              </a:rPr>
              <a:t>t</a:t>
            </a:r>
            <a:r>
              <a:rPr sz="1600" spc="-50" dirty="0">
                <a:latin typeface="Tahoma"/>
                <a:cs typeface="Tahoma"/>
              </a:rPr>
              <a:t>i</a:t>
            </a:r>
            <a:r>
              <a:rPr sz="1600" spc="110" dirty="0">
                <a:latin typeface="Tahoma"/>
                <a:cs typeface="Tahoma"/>
              </a:rPr>
              <a:t>v</a:t>
            </a:r>
            <a:r>
              <a:rPr sz="1600" spc="95" dirty="0">
                <a:latin typeface="Tahoma"/>
                <a:cs typeface="Tahoma"/>
              </a:rPr>
              <a:t>a.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013192" y="1780032"/>
            <a:ext cx="3728085" cy="399415"/>
            <a:chOff x="8013192" y="1780032"/>
            <a:chExt cx="3728085" cy="399415"/>
          </a:xfrm>
        </p:grpSpPr>
        <p:sp>
          <p:nvSpPr>
            <p:cNvPr id="27" name="object 27"/>
            <p:cNvSpPr/>
            <p:nvPr/>
          </p:nvSpPr>
          <p:spPr>
            <a:xfrm>
              <a:off x="8020812" y="1787652"/>
              <a:ext cx="3712845" cy="384175"/>
            </a:xfrm>
            <a:custGeom>
              <a:avLst/>
              <a:gdLst/>
              <a:ahLst/>
              <a:cxnLst/>
              <a:rect l="l" t="t" r="r" b="b"/>
              <a:pathLst>
                <a:path w="3712845" h="384175">
                  <a:moveTo>
                    <a:pt x="3648456" y="0"/>
                  </a:moveTo>
                  <a:lnTo>
                    <a:pt x="64008" y="0"/>
                  </a:lnTo>
                  <a:lnTo>
                    <a:pt x="39112" y="5036"/>
                  </a:lnTo>
                  <a:lnTo>
                    <a:pt x="18764" y="18764"/>
                  </a:lnTo>
                  <a:lnTo>
                    <a:pt x="5036" y="39112"/>
                  </a:lnTo>
                  <a:lnTo>
                    <a:pt x="0" y="64008"/>
                  </a:lnTo>
                  <a:lnTo>
                    <a:pt x="0" y="320039"/>
                  </a:lnTo>
                  <a:lnTo>
                    <a:pt x="5036" y="344935"/>
                  </a:lnTo>
                  <a:lnTo>
                    <a:pt x="18764" y="365283"/>
                  </a:lnTo>
                  <a:lnTo>
                    <a:pt x="39112" y="379011"/>
                  </a:lnTo>
                  <a:lnTo>
                    <a:pt x="64008" y="384048"/>
                  </a:lnTo>
                  <a:lnTo>
                    <a:pt x="3648456" y="384048"/>
                  </a:lnTo>
                  <a:lnTo>
                    <a:pt x="3673351" y="379011"/>
                  </a:lnTo>
                  <a:lnTo>
                    <a:pt x="3693699" y="365283"/>
                  </a:lnTo>
                  <a:lnTo>
                    <a:pt x="3707427" y="344935"/>
                  </a:lnTo>
                  <a:lnTo>
                    <a:pt x="3712464" y="320039"/>
                  </a:lnTo>
                  <a:lnTo>
                    <a:pt x="3712464" y="64008"/>
                  </a:lnTo>
                  <a:lnTo>
                    <a:pt x="3707427" y="39112"/>
                  </a:lnTo>
                  <a:lnTo>
                    <a:pt x="3693699" y="18764"/>
                  </a:lnTo>
                  <a:lnTo>
                    <a:pt x="3673351" y="5036"/>
                  </a:lnTo>
                  <a:lnTo>
                    <a:pt x="3648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20812" y="1787652"/>
              <a:ext cx="3712845" cy="384175"/>
            </a:xfrm>
            <a:custGeom>
              <a:avLst/>
              <a:gdLst/>
              <a:ahLst/>
              <a:cxnLst/>
              <a:rect l="l" t="t" r="r" b="b"/>
              <a:pathLst>
                <a:path w="3712845" h="384175">
                  <a:moveTo>
                    <a:pt x="0" y="64008"/>
                  </a:moveTo>
                  <a:lnTo>
                    <a:pt x="5036" y="39112"/>
                  </a:lnTo>
                  <a:lnTo>
                    <a:pt x="18764" y="18764"/>
                  </a:lnTo>
                  <a:lnTo>
                    <a:pt x="39112" y="5036"/>
                  </a:lnTo>
                  <a:lnTo>
                    <a:pt x="64008" y="0"/>
                  </a:lnTo>
                  <a:lnTo>
                    <a:pt x="3648456" y="0"/>
                  </a:lnTo>
                  <a:lnTo>
                    <a:pt x="3673351" y="5036"/>
                  </a:lnTo>
                  <a:lnTo>
                    <a:pt x="3693699" y="18764"/>
                  </a:lnTo>
                  <a:lnTo>
                    <a:pt x="3707427" y="39112"/>
                  </a:lnTo>
                  <a:lnTo>
                    <a:pt x="3712464" y="64008"/>
                  </a:lnTo>
                  <a:lnTo>
                    <a:pt x="3712464" y="320039"/>
                  </a:lnTo>
                  <a:lnTo>
                    <a:pt x="3707427" y="344935"/>
                  </a:lnTo>
                  <a:lnTo>
                    <a:pt x="3693699" y="365283"/>
                  </a:lnTo>
                  <a:lnTo>
                    <a:pt x="3673351" y="379011"/>
                  </a:lnTo>
                  <a:lnTo>
                    <a:pt x="3648456" y="384048"/>
                  </a:lnTo>
                  <a:lnTo>
                    <a:pt x="64008" y="384048"/>
                  </a:lnTo>
                  <a:lnTo>
                    <a:pt x="39112" y="379011"/>
                  </a:lnTo>
                  <a:lnTo>
                    <a:pt x="18764" y="365283"/>
                  </a:lnTo>
                  <a:lnTo>
                    <a:pt x="5036" y="344935"/>
                  </a:lnTo>
                  <a:lnTo>
                    <a:pt x="0" y="320039"/>
                  </a:lnTo>
                  <a:lnTo>
                    <a:pt x="0" y="64008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037814" y="1831974"/>
            <a:ext cx="36785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1600" spc="140" dirty="0">
                <a:latin typeface="Tahoma"/>
                <a:cs typeface="Tahoma"/>
              </a:rPr>
              <a:t>Cefalea.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013192" y="2209800"/>
            <a:ext cx="3728085" cy="399415"/>
            <a:chOff x="8013192" y="2209800"/>
            <a:chExt cx="3728085" cy="399415"/>
          </a:xfrm>
        </p:grpSpPr>
        <p:sp>
          <p:nvSpPr>
            <p:cNvPr id="31" name="object 31"/>
            <p:cNvSpPr/>
            <p:nvPr/>
          </p:nvSpPr>
          <p:spPr>
            <a:xfrm>
              <a:off x="8020812" y="2217420"/>
              <a:ext cx="3712845" cy="384175"/>
            </a:xfrm>
            <a:custGeom>
              <a:avLst/>
              <a:gdLst/>
              <a:ahLst/>
              <a:cxnLst/>
              <a:rect l="l" t="t" r="r" b="b"/>
              <a:pathLst>
                <a:path w="3712845" h="384175">
                  <a:moveTo>
                    <a:pt x="3648456" y="0"/>
                  </a:moveTo>
                  <a:lnTo>
                    <a:pt x="64008" y="0"/>
                  </a:lnTo>
                  <a:lnTo>
                    <a:pt x="39112" y="5036"/>
                  </a:lnTo>
                  <a:lnTo>
                    <a:pt x="18764" y="18764"/>
                  </a:lnTo>
                  <a:lnTo>
                    <a:pt x="5036" y="39112"/>
                  </a:lnTo>
                  <a:lnTo>
                    <a:pt x="0" y="64007"/>
                  </a:lnTo>
                  <a:lnTo>
                    <a:pt x="0" y="320039"/>
                  </a:lnTo>
                  <a:lnTo>
                    <a:pt x="5036" y="344935"/>
                  </a:lnTo>
                  <a:lnTo>
                    <a:pt x="18764" y="365283"/>
                  </a:lnTo>
                  <a:lnTo>
                    <a:pt x="39112" y="379011"/>
                  </a:lnTo>
                  <a:lnTo>
                    <a:pt x="64008" y="384047"/>
                  </a:lnTo>
                  <a:lnTo>
                    <a:pt x="3648456" y="384047"/>
                  </a:lnTo>
                  <a:lnTo>
                    <a:pt x="3673351" y="379011"/>
                  </a:lnTo>
                  <a:lnTo>
                    <a:pt x="3693699" y="365283"/>
                  </a:lnTo>
                  <a:lnTo>
                    <a:pt x="3707427" y="344935"/>
                  </a:lnTo>
                  <a:lnTo>
                    <a:pt x="3712464" y="320039"/>
                  </a:lnTo>
                  <a:lnTo>
                    <a:pt x="3712464" y="64007"/>
                  </a:lnTo>
                  <a:lnTo>
                    <a:pt x="3707427" y="39112"/>
                  </a:lnTo>
                  <a:lnTo>
                    <a:pt x="3693699" y="18764"/>
                  </a:lnTo>
                  <a:lnTo>
                    <a:pt x="3673351" y="5036"/>
                  </a:lnTo>
                  <a:lnTo>
                    <a:pt x="3648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020812" y="2217420"/>
              <a:ext cx="3712845" cy="384175"/>
            </a:xfrm>
            <a:custGeom>
              <a:avLst/>
              <a:gdLst/>
              <a:ahLst/>
              <a:cxnLst/>
              <a:rect l="l" t="t" r="r" b="b"/>
              <a:pathLst>
                <a:path w="3712845" h="384175">
                  <a:moveTo>
                    <a:pt x="0" y="64007"/>
                  </a:moveTo>
                  <a:lnTo>
                    <a:pt x="5036" y="39112"/>
                  </a:lnTo>
                  <a:lnTo>
                    <a:pt x="18764" y="18764"/>
                  </a:lnTo>
                  <a:lnTo>
                    <a:pt x="39112" y="5036"/>
                  </a:lnTo>
                  <a:lnTo>
                    <a:pt x="64008" y="0"/>
                  </a:lnTo>
                  <a:lnTo>
                    <a:pt x="3648456" y="0"/>
                  </a:lnTo>
                  <a:lnTo>
                    <a:pt x="3673351" y="5036"/>
                  </a:lnTo>
                  <a:lnTo>
                    <a:pt x="3693699" y="18764"/>
                  </a:lnTo>
                  <a:lnTo>
                    <a:pt x="3707427" y="39112"/>
                  </a:lnTo>
                  <a:lnTo>
                    <a:pt x="3712464" y="64007"/>
                  </a:lnTo>
                  <a:lnTo>
                    <a:pt x="3712464" y="320039"/>
                  </a:lnTo>
                  <a:lnTo>
                    <a:pt x="3707427" y="344935"/>
                  </a:lnTo>
                  <a:lnTo>
                    <a:pt x="3693699" y="365283"/>
                  </a:lnTo>
                  <a:lnTo>
                    <a:pt x="3673351" y="379011"/>
                  </a:lnTo>
                  <a:lnTo>
                    <a:pt x="3648456" y="384047"/>
                  </a:lnTo>
                  <a:lnTo>
                    <a:pt x="64008" y="384047"/>
                  </a:lnTo>
                  <a:lnTo>
                    <a:pt x="39112" y="379011"/>
                  </a:lnTo>
                  <a:lnTo>
                    <a:pt x="18764" y="365283"/>
                  </a:lnTo>
                  <a:lnTo>
                    <a:pt x="5036" y="344935"/>
                  </a:lnTo>
                  <a:lnTo>
                    <a:pt x="0" y="320039"/>
                  </a:lnTo>
                  <a:lnTo>
                    <a:pt x="0" y="64007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037814" y="2261997"/>
            <a:ext cx="36785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1600" spc="60" dirty="0">
                <a:latin typeface="Tahoma"/>
                <a:cs typeface="Tahoma"/>
              </a:rPr>
              <a:t>Dolor</a:t>
            </a:r>
            <a:r>
              <a:rPr sz="1600" spc="-95" dirty="0">
                <a:latin typeface="Tahoma"/>
                <a:cs typeface="Tahoma"/>
              </a:rPr>
              <a:t> </a:t>
            </a:r>
            <a:r>
              <a:rPr sz="1600" spc="110" dirty="0">
                <a:latin typeface="Tahoma"/>
                <a:cs typeface="Tahoma"/>
              </a:rPr>
              <a:t>torácico.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013192" y="2639567"/>
            <a:ext cx="3728085" cy="399415"/>
            <a:chOff x="8013192" y="2639567"/>
            <a:chExt cx="3728085" cy="399415"/>
          </a:xfrm>
        </p:grpSpPr>
        <p:sp>
          <p:nvSpPr>
            <p:cNvPr id="35" name="object 35"/>
            <p:cNvSpPr/>
            <p:nvPr/>
          </p:nvSpPr>
          <p:spPr>
            <a:xfrm>
              <a:off x="8020812" y="2647187"/>
              <a:ext cx="3712845" cy="384175"/>
            </a:xfrm>
            <a:custGeom>
              <a:avLst/>
              <a:gdLst/>
              <a:ahLst/>
              <a:cxnLst/>
              <a:rect l="l" t="t" r="r" b="b"/>
              <a:pathLst>
                <a:path w="3712845" h="384175">
                  <a:moveTo>
                    <a:pt x="3648456" y="0"/>
                  </a:moveTo>
                  <a:lnTo>
                    <a:pt x="64008" y="0"/>
                  </a:lnTo>
                  <a:lnTo>
                    <a:pt x="39112" y="5036"/>
                  </a:lnTo>
                  <a:lnTo>
                    <a:pt x="18764" y="18764"/>
                  </a:lnTo>
                  <a:lnTo>
                    <a:pt x="5036" y="39112"/>
                  </a:lnTo>
                  <a:lnTo>
                    <a:pt x="0" y="64008"/>
                  </a:lnTo>
                  <a:lnTo>
                    <a:pt x="0" y="320039"/>
                  </a:lnTo>
                  <a:lnTo>
                    <a:pt x="5036" y="344935"/>
                  </a:lnTo>
                  <a:lnTo>
                    <a:pt x="18764" y="365283"/>
                  </a:lnTo>
                  <a:lnTo>
                    <a:pt x="39112" y="379011"/>
                  </a:lnTo>
                  <a:lnTo>
                    <a:pt x="64008" y="384048"/>
                  </a:lnTo>
                  <a:lnTo>
                    <a:pt x="3648456" y="384048"/>
                  </a:lnTo>
                  <a:lnTo>
                    <a:pt x="3673351" y="379011"/>
                  </a:lnTo>
                  <a:lnTo>
                    <a:pt x="3693699" y="365283"/>
                  </a:lnTo>
                  <a:lnTo>
                    <a:pt x="3707427" y="344935"/>
                  </a:lnTo>
                  <a:lnTo>
                    <a:pt x="3712464" y="320039"/>
                  </a:lnTo>
                  <a:lnTo>
                    <a:pt x="3712464" y="64008"/>
                  </a:lnTo>
                  <a:lnTo>
                    <a:pt x="3707427" y="39112"/>
                  </a:lnTo>
                  <a:lnTo>
                    <a:pt x="3693699" y="18764"/>
                  </a:lnTo>
                  <a:lnTo>
                    <a:pt x="3673351" y="5036"/>
                  </a:lnTo>
                  <a:lnTo>
                    <a:pt x="3648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020812" y="2647187"/>
              <a:ext cx="3712845" cy="384175"/>
            </a:xfrm>
            <a:custGeom>
              <a:avLst/>
              <a:gdLst/>
              <a:ahLst/>
              <a:cxnLst/>
              <a:rect l="l" t="t" r="r" b="b"/>
              <a:pathLst>
                <a:path w="3712845" h="384175">
                  <a:moveTo>
                    <a:pt x="0" y="64008"/>
                  </a:moveTo>
                  <a:lnTo>
                    <a:pt x="5036" y="39112"/>
                  </a:lnTo>
                  <a:lnTo>
                    <a:pt x="18764" y="18764"/>
                  </a:lnTo>
                  <a:lnTo>
                    <a:pt x="39112" y="5036"/>
                  </a:lnTo>
                  <a:lnTo>
                    <a:pt x="64008" y="0"/>
                  </a:lnTo>
                  <a:lnTo>
                    <a:pt x="3648456" y="0"/>
                  </a:lnTo>
                  <a:lnTo>
                    <a:pt x="3673351" y="5036"/>
                  </a:lnTo>
                  <a:lnTo>
                    <a:pt x="3693699" y="18764"/>
                  </a:lnTo>
                  <a:lnTo>
                    <a:pt x="3707427" y="39112"/>
                  </a:lnTo>
                  <a:lnTo>
                    <a:pt x="3712464" y="64008"/>
                  </a:lnTo>
                  <a:lnTo>
                    <a:pt x="3712464" y="320039"/>
                  </a:lnTo>
                  <a:lnTo>
                    <a:pt x="3707427" y="344935"/>
                  </a:lnTo>
                  <a:lnTo>
                    <a:pt x="3693699" y="365283"/>
                  </a:lnTo>
                  <a:lnTo>
                    <a:pt x="3673351" y="379011"/>
                  </a:lnTo>
                  <a:lnTo>
                    <a:pt x="3648456" y="384048"/>
                  </a:lnTo>
                  <a:lnTo>
                    <a:pt x="64008" y="384048"/>
                  </a:lnTo>
                  <a:lnTo>
                    <a:pt x="39112" y="379011"/>
                  </a:lnTo>
                  <a:lnTo>
                    <a:pt x="18764" y="365283"/>
                  </a:lnTo>
                  <a:lnTo>
                    <a:pt x="5036" y="344935"/>
                  </a:lnTo>
                  <a:lnTo>
                    <a:pt x="0" y="320039"/>
                  </a:lnTo>
                  <a:lnTo>
                    <a:pt x="0" y="64008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037814" y="2691764"/>
            <a:ext cx="36785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1600" spc="114" dirty="0">
                <a:latin typeface="Tahoma"/>
                <a:cs typeface="Tahoma"/>
              </a:rPr>
              <a:t>Adelgazamiento.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013192" y="3069335"/>
            <a:ext cx="3728085" cy="399415"/>
            <a:chOff x="8013192" y="3069335"/>
            <a:chExt cx="3728085" cy="399415"/>
          </a:xfrm>
        </p:grpSpPr>
        <p:sp>
          <p:nvSpPr>
            <p:cNvPr id="39" name="object 39"/>
            <p:cNvSpPr/>
            <p:nvPr/>
          </p:nvSpPr>
          <p:spPr>
            <a:xfrm>
              <a:off x="8020812" y="3076955"/>
              <a:ext cx="3712845" cy="384175"/>
            </a:xfrm>
            <a:custGeom>
              <a:avLst/>
              <a:gdLst/>
              <a:ahLst/>
              <a:cxnLst/>
              <a:rect l="l" t="t" r="r" b="b"/>
              <a:pathLst>
                <a:path w="3712845" h="384175">
                  <a:moveTo>
                    <a:pt x="3648456" y="0"/>
                  </a:moveTo>
                  <a:lnTo>
                    <a:pt x="64008" y="0"/>
                  </a:lnTo>
                  <a:lnTo>
                    <a:pt x="39112" y="5036"/>
                  </a:lnTo>
                  <a:lnTo>
                    <a:pt x="18764" y="18764"/>
                  </a:lnTo>
                  <a:lnTo>
                    <a:pt x="5036" y="39112"/>
                  </a:lnTo>
                  <a:lnTo>
                    <a:pt x="0" y="64008"/>
                  </a:lnTo>
                  <a:lnTo>
                    <a:pt x="0" y="320040"/>
                  </a:lnTo>
                  <a:lnTo>
                    <a:pt x="5036" y="344935"/>
                  </a:lnTo>
                  <a:lnTo>
                    <a:pt x="18764" y="365283"/>
                  </a:lnTo>
                  <a:lnTo>
                    <a:pt x="39112" y="379011"/>
                  </a:lnTo>
                  <a:lnTo>
                    <a:pt x="64008" y="384048"/>
                  </a:lnTo>
                  <a:lnTo>
                    <a:pt x="3648456" y="384048"/>
                  </a:lnTo>
                  <a:lnTo>
                    <a:pt x="3673351" y="379011"/>
                  </a:lnTo>
                  <a:lnTo>
                    <a:pt x="3693699" y="365283"/>
                  </a:lnTo>
                  <a:lnTo>
                    <a:pt x="3707427" y="344935"/>
                  </a:lnTo>
                  <a:lnTo>
                    <a:pt x="3712464" y="320040"/>
                  </a:lnTo>
                  <a:lnTo>
                    <a:pt x="3712464" y="64008"/>
                  </a:lnTo>
                  <a:lnTo>
                    <a:pt x="3707427" y="39112"/>
                  </a:lnTo>
                  <a:lnTo>
                    <a:pt x="3693699" y="18764"/>
                  </a:lnTo>
                  <a:lnTo>
                    <a:pt x="3673351" y="5036"/>
                  </a:lnTo>
                  <a:lnTo>
                    <a:pt x="3648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020812" y="3076955"/>
              <a:ext cx="3712845" cy="384175"/>
            </a:xfrm>
            <a:custGeom>
              <a:avLst/>
              <a:gdLst/>
              <a:ahLst/>
              <a:cxnLst/>
              <a:rect l="l" t="t" r="r" b="b"/>
              <a:pathLst>
                <a:path w="3712845" h="384175">
                  <a:moveTo>
                    <a:pt x="0" y="64008"/>
                  </a:moveTo>
                  <a:lnTo>
                    <a:pt x="5036" y="39112"/>
                  </a:lnTo>
                  <a:lnTo>
                    <a:pt x="18764" y="18764"/>
                  </a:lnTo>
                  <a:lnTo>
                    <a:pt x="39112" y="5036"/>
                  </a:lnTo>
                  <a:lnTo>
                    <a:pt x="64008" y="0"/>
                  </a:lnTo>
                  <a:lnTo>
                    <a:pt x="3648456" y="0"/>
                  </a:lnTo>
                  <a:lnTo>
                    <a:pt x="3673351" y="5036"/>
                  </a:lnTo>
                  <a:lnTo>
                    <a:pt x="3693699" y="18764"/>
                  </a:lnTo>
                  <a:lnTo>
                    <a:pt x="3707427" y="39112"/>
                  </a:lnTo>
                  <a:lnTo>
                    <a:pt x="3712464" y="64008"/>
                  </a:lnTo>
                  <a:lnTo>
                    <a:pt x="3712464" y="320040"/>
                  </a:lnTo>
                  <a:lnTo>
                    <a:pt x="3707427" y="344935"/>
                  </a:lnTo>
                  <a:lnTo>
                    <a:pt x="3693699" y="365283"/>
                  </a:lnTo>
                  <a:lnTo>
                    <a:pt x="3673351" y="379011"/>
                  </a:lnTo>
                  <a:lnTo>
                    <a:pt x="3648456" y="384048"/>
                  </a:lnTo>
                  <a:lnTo>
                    <a:pt x="64008" y="384048"/>
                  </a:lnTo>
                  <a:lnTo>
                    <a:pt x="39112" y="379011"/>
                  </a:lnTo>
                  <a:lnTo>
                    <a:pt x="18764" y="365283"/>
                  </a:lnTo>
                  <a:lnTo>
                    <a:pt x="5036" y="344935"/>
                  </a:lnTo>
                  <a:lnTo>
                    <a:pt x="0" y="320040"/>
                  </a:lnTo>
                  <a:lnTo>
                    <a:pt x="0" y="64008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037814" y="3121913"/>
            <a:ext cx="36785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1600" spc="55" dirty="0">
                <a:latin typeface="Tahoma"/>
                <a:cs typeface="Tahoma"/>
              </a:rPr>
              <a:t>fiebre.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8013192" y="3499103"/>
            <a:ext cx="3728085" cy="829310"/>
            <a:chOff x="8013192" y="3499103"/>
            <a:chExt cx="3728085" cy="829310"/>
          </a:xfrm>
        </p:grpSpPr>
        <p:sp>
          <p:nvSpPr>
            <p:cNvPr id="43" name="object 43"/>
            <p:cNvSpPr/>
            <p:nvPr/>
          </p:nvSpPr>
          <p:spPr>
            <a:xfrm>
              <a:off x="8020812" y="3506723"/>
              <a:ext cx="3712845" cy="384175"/>
            </a:xfrm>
            <a:custGeom>
              <a:avLst/>
              <a:gdLst/>
              <a:ahLst/>
              <a:cxnLst/>
              <a:rect l="l" t="t" r="r" b="b"/>
              <a:pathLst>
                <a:path w="3712845" h="384175">
                  <a:moveTo>
                    <a:pt x="3648456" y="0"/>
                  </a:moveTo>
                  <a:lnTo>
                    <a:pt x="64008" y="0"/>
                  </a:lnTo>
                  <a:lnTo>
                    <a:pt x="39112" y="5036"/>
                  </a:lnTo>
                  <a:lnTo>
                    <a:pt x="18764" y="18764"/>
                  </a:lnTo>
                  <a:lnTo>
                    <a:pt x="5036" y="39112"/>
                  </a:lnTo>
                  <a:lnTo>
                    <a:pt x="0" y="64008"/>
                  </a:lnTo>
                  <a:lnTo>
                    <a:pt x="0" y="320039"/>
                  </a:lnTo>
                  <a:lnTo>
                    <a:pt x="5036" y="344935"/>
                  </a:lnTo>
                  <a:lnTo>
                    <a:pt x="18764" y="365283"/>
                  </a:lnTo>
                  <a:lnTo>
                    <a:pt x="39112" y="379011"/>
                  </a:lnTo>
                  <a:lnTo>
                    <a:pt x="64008" y="384048"/>
                  </a:lnTo>
                  <a:lnTo>
                    <a:pt x="3648456" y="384048"/>
                  </a:lnTo>
                  <a:lnTo>
                    <a:pt x="3673351" y="379011"/>
                  </a:lnTo>
                  <a:lnTo>
                    <a:pt x="3693699" y="365283"/>
                  </a:lnTo>
                  <a:lnTo>
                    <a:pt x="3707427" y="344935"/>
                  </a:lnTo>
                  <a:lnTo>
                    <a:pt x="3712464" y="320039"/>
                  </a:lnTo>
                  <a:lnTo>
                    <a:pt x="3712464" y="64008"/>
                  </a:lnTo>
                  <a:lnTo>
                    <a:pt x="3707427" y="39112"/>
                  </a:lnTo>
                  <a:lnTo>
                    <a:pt x="3693699" y="18764"/>
                  </a:lnTo>
                  <a:lnTo>
                    <a:pt x="3673351" y="5036"/>
                  </a:lnTo>
                  <a:lnTo>
                    <a:pt x="3648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20812" y="3506723"/>
              <a:ext cx="3712845" cy="384175"/>
            </a:xfrm>
            <a:custGeom>
              <a:avLst/>
              <a:gdLst/>
              <a:ahLst/>
              <a:cxnLst/>
              <a:rect l="l" t="t" r="r" b="b"/>
              <a:pathLst>
                <a:path w="3712845" h="384175">
                  <a:moveTo>
                    <a:pt x="0" y="64008"/>
                  </a:moveTo>
                  <a:lnTo>
                    <a:pt x="5036" y="39112"/>
                  </a:lnTo>
                  <a:lnTo>
                    <a:pt x="18764" y="18764"/>
                  </a:lnTo>
                  <a:lnTo>
                    <a:pt x="39112" y="5036"/>
                  </a:lnTo>
                  <a:lnTo>
                    <a:pt x="64008" y="0"/>
                  </a:lnTo>
                  <a:lnTo>
                    <a:pt x="3648456" y="0"/>
                  </a:lnTo>
                  <a:lnTo>
                    <a:pt x="3673351" y="5036"/>
                  </a:lnTo>
                  <a:lnTo>
                    <a:pt x="3693699" y="18764"/>
                  </a:lnTo>
                  <a:lnTo>
                    <a:pt x="3707427" y="39112"/>
                  </a:lnTo>
                  <a:lnTo>
                    <a:pt x="3712464" y="64008"/>
                  </a:lnTo>
                  <a:lnTo>
                    <a:pt x="3712464" y="320039"/>
                  </a:lnTo>
                  <a:lnTo>
                    <a:pt x="3707427" y="344935"/>
                  </a:lnTo>
                  <a:lnTo>
                    <a:pt x="3693699" y="365283"/>
                  </a:lnTo>
                  <a:lnTo>
                    <a:pt x="3673351" y="379011"/>
                  </a:lnTo>
                  <a:lnTo>
                    <a:pt x="3648456" y="384048"/>
                  </a:lnTo>
                  <a:lnTo>
                    <a:pt x="64008" y="384048"/>
                  </a:lnTo>
                  <a:lnTo>
                    <a:pt x="39112" y="379011"/>
                  </a:lnTo>
                  <a:lnTo>
                    <a:pt x="18764" y="365283"/>
                  </a:lnTo>
                  <a:lnTo>
                    <a:pt x="5036" y="344935"/>
                  </a:lnTo>
                  <a:lnTo>
                    <a:pt x="0" y="320039"/>
                  </a:lnTo>
                  <a:lnTo>
                    <a:pt x="0" y="64008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020812" y="3936491"/>
              <a:ext cx="3712845" cy="384175"/>
            </a:xfrm>
            <a:custGeom>
              <a:avLst/>
              <a:gdLst/>
              <a:ahLst/>
              <a:cxnLst/>
              <a:rect l="l" t="t" r="r" b="b"/>
              <a:pathLst>
                <a:path w="3712845" h="384175">
                  <a:moveTo>
                    <a:pt x="3648456" y="0"/>
                  </a:moveTo>
                  <a:lnTo>
                    <a:pt x="64008" y="0"/>
                  </a:lnTo>
                  <a:lnTo>
                    <a:pt x="39112" y="5036"/>
                  </a:lnTo>
                  <a:lnTo>
                    <a:pt x="18764" y="18764"/>
                  </a:lnTo>
                  <a:lnTo>
                    <a:pt x="5036" y="39112"/>
                  </a:lnTo>
                  <a:lnTo>
                    <a:pt x="0" y="64007"/>
                  </a:lnTo>
                  <a:lnTo>
                    <a:pt x="0" y="320039"/>
                  </a:lnTo>
                  <a:lnTo>
                    <a:pt x="5036" y="344935"/>
                  </a:lnTo>
                  <a:lnTo>
                    <a:pt x="18764" y="365283"/>
                  </a:lnTo>
                  <a:lnTo>
                    <a:pt x="39112" y="379011"/>
                  </a:lnTo>
                  <a:lnTo>
                    <a:pt x="64008" y="384047"/>
                  </a:lnTo>
                  <a:lnTo>
                    <a:pt x="3648456" y="384047"/>
                  </a:lnTo>
                  <a:lnTo>
                    <a:pt x="3673351" y="379011"/>
                  </a:lnTo>
                  <a:lnTo>
                    <a:pt x="3693699" y="365283"/>
                  </a:lnTo>
                  <a:lnTo>
                    <a:pt x="3707427" y="344935"/>
                  </a:lnTo>
                  <a:lnTo>
                    <a:pt x="3712464" y="320039"/>
                  </a:lnTo>
                  <a:lnTo>
                    <a:pt x="3712464" y="64007"/>
                  </a:lnTo>
                  <a:lnTo>
                    <a:pt x="3707427" y="39112"/>
                  </a:lnTo>
                  <a:lnTo>
                    <a:pt x="3693699" y="18764"/>
                  </a:lnTo>
                  <a:lnTo>
                    <a:pt x="3673351" y="5036"/>
                  </a:lnTo>
                  <a:lnTo>
                    <a:pt x="3648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020812" y="3936491"/>
              <a:ext cx="3712845" cy="384175"/>
            </a:xfrm>
            <a:custGeom>
              <a:avLst/>
              <a:gdLst/>
              <a:ahLst/>
              <a:cxnLst/>
              <a:rect l="l" t="t" r="r" b="b"/>
              <a:pathLst>
                <a:path w="3712845" h="384175">
                  <a:moveTo>
                    <a:pt x="0" y="64007"/>
                  </a:moveTo>
                  <a:lnTo>
                    <a:pt x="5036" y="39112"/>
                  </a:lnTo>
                  <a:lnTo>
                    <a:pt x="18764" y="18764"/>
                  </a:lnTo>
                  <a:lnTo>
                    <a:pt x="39112" y="5036"/>
                  </a:lnTo>
                  <a:lnTo>
                    <a:pt x="64008" y="0"/>
                  </a:lnTo>
                  <a:lnTo>
                    <a:pt x="3648456" y="0"/>
                  </a:lnTo>
                  <a:lnTo>
                    <a:pt x="3673351" y="5036"/>
                  </a:lnTo>
                  <a:lnTo>
                    <a:pt x="3693699" y="18764"/>
                  </a:lnTo>
                  <a:lnTo>
                    <a:pt x="3707427" y="39112"/>
                  </a:lnTo>
                  <a:lnTo>
                    <a:pt x="3712464" y="64007"/>
                  </a:lnTo>
                  <a:lnTo>
                    <a:pt x="3712464" y="320039"/>
                  </a:lnTo>
                  <a:lnTo>
                    <a:pt x="3707427" y="344935"/>
                  </a:lnTo>
                  <a:lnTo>
                    <a:pt x="3693699" y="365283"/>
                  </a:lnTo>
                  <a:lnTo>
                    <a:pt x="3673351" y="379011"/>
                  </a:lnTo>
                  <a:lnTo>
                    <a:pt x="3648456" y="384047"/>
                  </a:lnTo>
                  <a:lnTo>
                    <a:pt x="64008" y="384047"/>
                  </a:lnTo>
                  <a:lnTo>
                    <a:pt x="39112" y="379011"/>
                  </a:lnTo>
                  <a:lnTo>
                    <a:pt x="18764" y="365283"/>
                  </a:lnTo>
                  <a:lnTo>
                    <a:pt x="5036" y="344935"/>
                  </a:lnTo>
                  <a:lnTo>
                    <a:pt x="0" y="320039"/>
                  </a:lnTo>
                  <a:lnTo>
                    <a:pt x="0" y="64007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8037814" y="3551682"/>
            <a:ext cx="3678554" cy="699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1600" spc="60" dirty="0">
                <a:latin typeface="Tahoma"/>
                <a:cs typeface="Tahoma"/>
              </a:rPr>
              <a:t>Dolor</a:t>
            </a:r>
            <a:r>
              <a:rPr sz="1600" spc="-100" dirty="0">
                <a:latin typeface="Tahoma"/>
                <a:cs typeface="Tahoma"/>
              </a:rPr>
              <a:t> </a:t>
            </a:r>
            <a:r>
              <a:rPr sz="1600" spc="120" dirty="0">
                <a:latin typeface="Tahoma"/>
                <a:cs typeface="Tahoma"/>
              </a:rPr>
              <a:t>abdominal.</a:t>
            </a:r>
            <a:endParaRPr sz="1600">
              <a:latin typeface="Tahoma"/>
              <a:cs typeface="Tahoma"/>
            </a:endParaRPr>
          </a:p>
          <a:p>
            <a:pPr marL="63500">
              <a:lnSpc>
                <a:spcPct val="100000"/>
              </a:lnSpc>
              <a:spcBef>
                <a:spcPts val="1465"/>
              </a:spcBef>
            </a:pPr>
            <a:r>
              <a:rPr sz="1600" spc="50" dirty="0">
                <a:latin typeface="Tahoma"/>
                <a:cs typeface="Tahoma"/>
              </a:rPr>
              <a:t>Sudores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nocturnos.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8013192" y="4358640"/>
            <a:ext cx="3728085" cy="399415"/>
            <a:chOff x="8013192" y="4358640"/>
            <a:chExt cx="3728085" cy="399415"/>
          </a:xfrm>
        </p:grpSpPr>
        <p:sp>
          <p:nvSpPr>
            <p:cNvPr id="49" name="object 49"/>
            <p:cNvSpPr/>
            <p:nvPr/>
          </p:nvSpPr>
          <p:spPr>
            <a:xfrm>
              <a:off x="8020812" y="4366260"/>
              <a:ext cx="3712845" cy="384175"/>
            </a:xfrm>
            <a:custGeom>
              <a:avLst/>
              <a:gdLst/>
              <a:ahLst/>
              <a:cxnLst/>
              <a:rect l="l" t="t" r="r" b="b"/>
              <a:pathLst>
                <a:path w="3712845" h="384175">
                  <a:moveTo>
                    <a:pt x="3648456" y="0"/>
                  </a:moveTo>
                  <a:lnTo>
                    <a:pt x="64008" y="0"/>
                  </a:lnTo>
                  <a:lnTo>
                    <a:pt x="39112" y="5036"/>
                  </a:lnTo>
                  <a:lnTo>
                    <a:pt x="18764" y="18764"/>
                  </a:lnTo>
                  <a:lnTo>
                    <a:pt x="5036" y="39112"/>
                  </a:lnTo>
                  <a:lnTo>
                    <a:pt x="0" y="64007"/>
                  </a:lnTo>
                  <a:lnTo>
                    <a:pt x="0" y="320039"/>
                  </a:lnTo>
                  <a:lnTo>
                    <a:pt x="5036" y="344935"/>
                  </a:lnTo>
                  <a:lnTo>
                    <a:pt x="18764" y="365283"/>
                  </a:lnTo>
                  <a:lnTo>
                    <a:pt x="39112" y="379011"/>
                  </a:lnTo>
                  <a:lnTo>
                    <a:pt x="64008" y="384047"/>
                  </a:lnTo>
                  <a:lnTo>
                    <a:pt x="3648456" y="384047"/>
                  </a:lnTo>
                  <a:lnTo>
                    <a:pt x="3673351" y="379011"/>
                  </a:lnTo>
                  <a:lnTo>
                    <a:pt x="3693699" y="365283"/>
                  </a:lnTo>
                  <a:lnTo>
                    <a:pt x="3707427" y="344935"/>
                  </a:lnTo>
                  <a:lnTo>
                    <a:pt x="3712464" y="320039"/>
                  </a:lnTo>
                  <a:lnTo>
                    <a:pt x="3712464" y="64007"/>
                  </a:lnTo>
                  <a:lnTo>
                    <a:pt x="3707427" y="39112"/>
                  </a:lnTo>
                  <a:lnTo>
                    <a:pt x="3693699" y="18764"/>
                  </a:lnTo>
                  <a:lnTo>
                    <a:pt x="3673351" y="5036"/>
                  </a:lnTo>
                  <a:lnTo>
                    <a:pt x="3648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020812" y="4366260"/>
              <a:ext cx="3712845" cy="384175"/>
            </a:xfrm>
            <a:custGeom>
              <a:avLst/>
              <a:gdLst/>
              <a:ahLst/>
              <a:cxnLst/>
              <a:rect l="l" t="t" r="r" b="b"/>
              <a:pathLst>
                <a:path w="3712845" h="384175">
                  <a:moveTo>
                    <a:pt x="0" y="64007"/>
                  </a:moveTo>
                  <a:lnTo>
                    <a:pt x="5036" y="39112"/>
                  </a:lnTo>
                  <a:lnTo>
                    <a:pt x="18764" y="18764"/>
                  </a:lnTo>
                  <a:lnTo>
                    <a:pt x="39112" y="5036"/>
                  </a:lnTo>
                  <a:lnTo>
                    <a:pt x="64008" y="0"/>
                  </a:lnTo>
                  <a:lnTo>
                    <a:pt x="3648456" y="0"/>
                  </a:lnTo>
                  <a:lnTo>
                    <a:pt x="3673351" y="5036"/>
                  </a:lnTo>
                  <a:lnTo>
                    <a:pt x="3693699" y="18764"/>
                  </a:lnTo>
                  <a:lnTo>
                    <a:pt x="3707427" y="39112"/>
                  </a:lnTo>
                  <a:lnTo>
                    <a:pt x="3712464" y="64007"/>
                  </a:lnTo>
                  <a:lnTo>
                    <a:pt x="3712464" y="320039"/>
                  </a:lnTo>
                  <a:lnTo>
                    <a:pt x="3707427" y="344935"/>
                  </a:lnTo>
                  <a:lnTo>
                    <a:pt x="3693699" y="365283"/>
                  </a:lnTo>
                  <a:lnTo>
                    <a:pt x="3673351" y="379011"/>
                  </a:lnTo>
                  <a:lnTo>
                    <a:pt x="3648456" y="384047"/>
                  </a:lnTo>
                  <a:lnTo>
                    <a:pt x="64008" y="384047"/>
                  </a:lnTo>
                  <a:lnTo>
                    <a:pt x="39112" y="379011"/>
                  </a:lnTo>
                  <a:lnTo>
                    <a:pt x="18764" y="365283"/>
                  </a:lnTo>
                  <a:lnTo>
                    <a:pt x="5036" y="344935"/>
                  </a:lnTo>
                  <a:lnTo>
                    <a:pt x="0" y="320039"/>
                  </a:lnTo>
                  <a:lnTo>
                    <a:pt x="0" y="64007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8037814" y="4411472"/>
            <a:ext cx="36785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1600" spc="35" dirty="0">
                <a:latin typeface="Tahoma"/>
                <a:cs typeface="Tahoma"/>
              </a:rPr>
              <a:t>Escalofríos.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8013192" y="4788408"/>
            <a:ext cx="3728085" cy="399415"/>
            <a:chOff x="8013192" y="4788408"/>
            <a:chExt cx="3728085" cy="399415"/>
          </a:xfrm>
        </p:grpSpPr>
        <p:sp>
          <p:nvSpPr>
            <p:cNvPr id="53" name="object 53"/>
            <p:cNvSpPr/>
            <p:nvPr/>
          </p:nvSpPr>
          <p:spPr>
            <a:xfrm>
              <a:off x="8020812" y="4796028"/>
              <a:ext cx="3712845" cy="384175"/>
            </a:xfrm>
            <a:custGeom>
              <a:avLst/>
              <a:gdLst/>
              <a:ahLst/>
              <a:cxnLst/>
              <a:rect l="l" t="t" r="r" b="b"/>
              <a:pathLst>
                <a:path w="3712845" h="384175">
                  <a:moveTo>
                    <a:pt x="3648456" y="0"/>
                  </a:moveTo>
                  <a:lnTo>
                    <a:pt x="64008" y="0"/>
                  </a:lnTo>
                  <a:lnTo>
                    <a:pt x="39112" y="5036"/>
                  </a:lnTo>
                  <a:lnTo>
                    <a:pt x="18764" y="18764"/>
                  </a:lnTo>
                  <a:lnTo>
                    <a:pt x="5036" y="39112"/>
                  </a:lnTo>
                  <a:lnTo>
                    <a:pt x="0" y="64008"/>
                  </a:lnTo>
                  <a:lnTo>
                    <a:pt x="0" y="320040"/>
                  </a:lnTo>
                  <a:lnTo>
                    <a:pt x="5036" y="344935"/>
                  </a:lnTo>
                  <a:lnTo>
                    <a:pt x="18764" y="365283"/>
                  </a:lnTo>
                  <a:lnTo>
                    <a:pt x="39112" y="379011"/>
                  </a:lnTo>
                  <a:lnTo>
                    <a:pt x="64008" y="384048"/>
                  </a:lnTo>
                  <a:lnTo>
                    <a:pt x="3648456" y="384048"/>
                  </a:lnTo>
                  <a:lnTo>
                    <a:pt x="3673351" y="379011"/>
                  </a:lnTo>
                  <a:lnTo>
                    <a:pt x="3693699" y="365283"/>
                  </a:lnTo>
                  <a:lnTo>
                    <a:pt x="3707427" y="344935"/>
                  </a:lnTo>
                  <a:lnTo>
                    <a:pt x="3712464" y="320040"/>
                  </a:lnTo>
                  <a:lnTo>
                    <a:pt x="3712464" y="64008"/>
                  </a:lnTo>
                  <a:lnTo>
                    <a:pt x="3707427" y="39112"/>
                  </a:lnTo>
                  <a:lnTo>
                    <a:pt x="3693699" y="18764"/>
                  </a:lnTo>
                  <a:lnTo>
                    <a:pt x="3673351" y="5036"/>
                  </a:lnTo>
                  <a:lnTo>
                    <a:pt x="3648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020812" y="4796028"/>
              <a:ext cx="3712845" cy="384175"/>
            </a:xfrm>
            <a:custGeom>
              <a:avLst/>
              <a:gdLst/>
              <a:ahLst/>
              <a:cxnLst/>
              <a:rect l="l" t="t" r="r" b="b"/>
              <a:pathLst>
                <a:path w="3712845" h="384175">
                  <a:moveTo>
                    <a:pt x="0" y="64008"/>
                  </a:moveTo>
                  <a:lnTo>
                    <a:pt x="5036" y="39112"/>
                  </a:lnTo>
                  <a:lnTo>
                    <a:pt x="18764" y="18764"/>
                  </a:lnTo>
                  <a:lnTo>
                    <a:pt x="39112" y="5036"/>
                  </a:lnTo>
                  <a:lnTo>
                    <a:pt x="64008" y="0"/>
                  </a:lnTo>
                  <a:lnTo>
                    <a:pt x="3648456" y="0"/>
                  </a:lnTo>
                  <a:lnTo>
                    <a:pt x="3673351" y="5036"/>
                  </a:lnTo>
                  <a:lnTo>
                    <a:pt x="3693699" y="18764"/>
                  </a:lnTo>
                  <a:lnTo>
                    <a:pt x="3707427" y="39112"/>
                  </a:lnTo>
                  <a:lnTo>
                    <a:pt x="3712464" y="64008"/>
                  </a:lnTo>
                  <a:lnTo>
                    <a:pt x="3712464" y="320040"/>
                  </a:lnTo>
                  <a:lnTo>
                    <a:pt x="3707427" y="344935"/>
                  </a:lnTo>
                  <a:lnTo>
                    <a:pt x="3693699" y="365283"/>
                  </a:lnTo>
                  <a:lnTo>
                    <a:pt x="3673351" y="379011"/>
                  </a:lnTo>
                  <a:lnTo>
                    <a:pt x="3648456" y="384048"/>
                  </a:lnTo>
                  <a:lnTo>
                    <a:pt x="64008" y="384048"/>
                  </a:lnTo>
                  <a:lnTo>
                    <a:pt x="39112" y="379011"/>
                  </a:lnTo>
                  <a:lnTo>
                    <a:pt x="18764" y="365283"/>
                  </a:lnTo>
                  <a:lnTo>
                    <a:pt x="5036" y="344935"/>
                  </a:lnTo>
                  <a:lnTo>
                    <a:pt x="0" y="320040"/>
                  </a:lnTo>
                  <a:lnTo>
                    <a:pt x="0" y="64008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8037814" y="4841494"/>
            <a:ext cx="36785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1600" spc="55" dirty="0">
                <a:latin typeface="Tahoma"/>
                <a:cs typeface="Tahoma"/>
              </a:rPr>
              <a:t>Múltiples</a:t>
            </a:r>
            <a:r>
              <a:rPr sz="1600" spc="-11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nódulos.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48367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TRASPLANTE</a:t>
            </a:r>
            <a:r>
              <a:rPr spc="-185" dirty="0"/>
              <a:t> </a:t>
            </a:r>
            <a:r>
              <a:rPr spc="65" dirty="0"/>
              <a:t>DE</a:t>
            </a:r>
            <a:r>
              <a:rPr spc="-135" dirty="0"/>
              <a:t> </a:t>
            </a:r>
            <a:r>
              <a:rPr spc="204" dirty="0"/>
              <a:t>PULMÓN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4135" y="2145792"/>
            <a:ext cx="6871715" cy="38724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5816" y="6565392"/>
            <a:ext cx="6103620" cy="292606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9661" y="1621663"/>
            <a:ext cx="6091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25" dirty="0">
                <a:solidFill>
                  <a:srgbClr val="404040"/>
                </a:solidFill>
              </a:rPr>
              <a:t>Casi</a:t>
            </a:r>
            <a:r>
              <a:rPr sz="1800" spc="-70" dirty="0">
                <a:solidFill>
                  <a:srgbClr val="404040"/>
                </a:solidFill>
              </a:rPr>
              <a:t> </a:t>
            </a:r>
            <a:r>
              <a:rPr sz="1800" spc="120" dirty="0">
                <a:solidFill>
                  <a:srgbClr val="404040"/>
                </a:solidFill>
              </a:rPr>
              <a:t>todas</a:t>
            </a:r>
            <a:r>
              <a:rPr sz="1800" spc="-60" dirty="0">
                <a:solidFill>
                  <a:srgbClr val="404040"/>
                </a:solidFill>
              </a:rPr>
              <a:t> </a:t>
            </a:r>
            <a:r>
              <a:rPr sz="1800" spc="40" dirty="0">
                <a:solidFill>
                  <a:srgbClr val="404040"/>
                </a:solidFill>
              </a:rPr>
              <a:t>las</a:t>
            </a:r>
            <a:r>
              <a:rPr sz="1800" spc="-65" dirty="0">
                <a:solidFill>
                  <a:srgbClr val="404040"/>
                </a:solidFill>
              </a:rPr>
              <a:t> </a:t>
            </a:r>
            <a:r>
              <a:rPr sz="1800" spc="100" dirty="0">
                <a:solidFill>
                  <a:srgbClr val="404040"/>
                </a:solidFill>
              </a:rPr>
              <a:t>neuropatías</a:t>
            </a:r>
            <a:r>
              <a:rPr sz="1800" spc="-45" dirty="0">
                <a:solidFill>
                  <a:srgbClr val="404040"/>
                </a:solidFill>
              </a:rPr>
              <a:t> </a:t>
            </a:r>
            <a:r>
              <a:rPr sz="1800" spc="55" dirty="0">
                <a:solidFill>
                  <a:srgbClr val="404040"/>
                </a:solidFill>
              </a:rPr>
              <a:t>terminales,</a:t>
            </a:r>
            <a:r>
              <a:rPr sz="1800" spc="-60" dirty="0">
                <a:solidFill>
                  <a:srgbClr val="404040"/>
                </a:solidFill>
              </a:rPr>
              <a:t> </a:t>
            </a:r>
            <a:r>
              <a:rPr sz="1800" spc="-20" dirty="0">
                <a:solidFill>
                  <a:srgbClr val="404040"/>
                </a:solidFill>
              </a:rPr>
              <a:t>sin</a:t>
            </a:r>
            <a:r>
              <a:rPr sz="1800" spc="-85" dirty="0">
                <a:solidFill>
                  <a:srgbClr val="404040"/>
                </a:solidFill>
              </a:rPr>
              <a:t> </a:t>
            </a:r>
            <a:r>
              <a:rPr sz="1800" spc="100" dirty="0">
                <a:solidFill>
                  <a:srgbClr val="404040"/>
                </a:solidFill>
              </a:rPr>
              <a:t>neoplasia.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9661" y="2423286"/>
            <a:ext cx="7485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Enfisema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pulmonar,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fibrosis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pulmonar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idiopática,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fibrosis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quística, </a:t>
            </a:r>
            <a:r>
              <a:rPr sz="1800" spc="-5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hipertensión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pulmonar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idiopática/familiar.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87067" y="3192779"/>
            <a:ext cx="10058400" cy="3665218"/>
            <a:chOff x="1687067" y="3192779"/>
            <a:chExt cx="10058400" cy="3665218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6411" y="3192779"/>
              <a:ext cx="4639056" cy="33726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7067" y="6565391"/>
              <a:ext cx="6102096" cy="29260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70760" y="582168"/>
            <a:ext cx="9066276" cy="1365503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8270" y="1268984"/>
            <a:ext cx="7305040" cy="484251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Rechazo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infección.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Infección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individuos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inmunosuprimidos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(primeras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semanas).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95" dirty="0">
                <a:solidFill>
                  <a:srgbClr val="404040"/>
                </a:solidFill>
                <a:latin typeface="Tahoma"/>
                <a:cs typeface="Tahoma"/>
              </a:rPr>
              <a:t>CMV,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Pneumocystis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ahoma"/>
                <a:cs typeface="Tahoma"/>
              </a:rPr>
              <a:t>jiroverci,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Cándida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ahoma"/>
                <a:cs typeface="Tahoma"/>
              </a:rPr>
              <a:t>Aspergillus.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10" dirty="0">
                <a:solidFill>
                  <a:srgbClr val="404040"/>
                </a:solidFill>
                <a:latin typeface="Tahoma"/>
                <a:cs typeface="Tahoma"/>
              </a:rPr>
              <a:t>Rechazo</a:t>
            </a:r>
            <a:r>
              <a:rPr sz="1800" b="1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15" dirty="0">
                <a:solidFill>
                  <a:srgbClr val="404040"/>
                </a:solidFill>
                <a:latin typeface="Tahoma"/>
                <a:cs typeface="Tahoma"/>
              </a:rPr>
              <a:t>agudo.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2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todos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ahoma"/>
                <a:cs typeface="Tahoma"/>
              </a:rPr>
              <a:t>los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casos,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primeras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semanas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meses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(al</a:t>
            </a:r>
            <a:r>
              <a:rPr sz="18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rebajar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la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114" dirty="0">
                <a:solidFill>
                  <a:srgbClr val="404040"/>
                </a:solidFill>
                <a:latin typeface="Tahoma"/>
                <a:cs typeface="Tahoma"/>
              </a:rPr>
              <a:t>IS.)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Tos,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disnea,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fiebre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ahoma"/>
                <a:cs typeface="Tahoma"/>
              </a:rPr>
              <a:t>infiltrados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radiológicos.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Dx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se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hace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4" dirty="0">
                <a:solidFill>
                  <a:srgbClr val="404040"/>
                </a:solidFill>
                <a:latin typeface="Tahoma"/>
                <a:cs typeface="Tahoma"/>
              </a:rPr>
              <a:t>con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biopsia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transbronquial.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5" dirty="0">
                <a:solidFill>
                  <a:srgbClr val="404040"/>
                </a:solidFill>
                <a:latin typeface="Tahoma"/>
                <a:cs typeface="Tahoma"/>
              </a:rPr>
              <a:t>Rechazo</a:t>
            </a:r>
            <a:r>
              <a:rPr sz="1800" b="1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ahoma"/>
                <a:cs typeface="Tahoma"/>
              </a:rPr>
              <a:t>crónico.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15" dirty="0">
                <a:solidFill>
                  <a:srgbClr val="404040"/>
                </a:solidFill>
                <a:latin typeface="Tahoma"/>
                <a:cs typeface="Tahoma"/>
              </a:rPr>
              <a:t>3-5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años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la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mitad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ahoma"/>
                <a:cs typeface="Tahoma"/>
              </a:rPr>
              <a:t>los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pacientes.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Tos,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disnea,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deterioro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ahoma"/>
                <a:cs typeface="Tahoma"/>
              </a:rPr>
              <a:t>irreversible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funciones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pulmonares.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8270" y="620649"/>
            <a:ext cx="28390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35" dirty="0">
                <a:solidFill>
                  <a:srgbClr val="000000"/>
                </a:solidFill>
              </a:rPr>
              <a:t>MORFOLOGÍA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22042" y="6394805"/>
            <a:ext cx="4298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funcional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794" y="676783"/>
            <a:ext cx="20885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5" dirty="0"/>
              <a:t>TUMORES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668270" y="1810892"/>
            <a:ext cx="4489450" cy="190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90-95%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son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carcinomas.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  <a:tabLst>
                <a:tab pos="354965" algn="l"/>
              </a:tabLst>
            </a:pPr>
            <a:r>
              <a:rPr sz="1800" spc="-20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130" dirty="0">
                <a:solidFill>
                  <a:srgbClr val="404040"/>
                </a:solidFill>
                <a:latin typeface="Tahoma"/>
                <a:cs typeface="Tahoma"/>
              </a:rPr>
              <a:t>5</a:t>
            </a:r>
            <a:r>
              <a:rPr sz="1800" spc="-225" dirty="0">
                <a:solidFill>
                  <a:srgbClr val="404040"/>
                </a:solidFill>
                <a:latin typeface="Tahoma"/>
                <a:cs typeface="Tahoma"/>
              </a:rPr>
              <a:t>%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4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5" dirty="0">
                <a:solidFill>
                  <a:srgbClr val="404040"/>
                </a:solidFill>
                <a:latin typeface="Tahoma"/>
                <a:cs typeface="Tahoma"/>
              </a:rPr>
              <a:t>carc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omas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br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q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u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s.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354965" algn="l"/>
              </a:tabLst>
            </a:pPr>
            <a:r>
              <a:rPr sz="1800" spc="-20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130" dirty="0">
                <a:solidFill>
                  <a:srgbClr val="404040"/>
                </a:solidFill>
                <a:latin typeface="Tahoma"/>
                <a:cs typeface="Tahoma"/>
              </a:rPr>
              <a:t>2</a:t>
            </a:r>
            <a:r>
              <a:rPr sz="1800" spc="-225" dirty="0">
                <a:solidFill>
                  <a:srgbClr val="404040"/>
                </a:solidFill>
                <a:latin typeface="Tahoma"/>
                <a:cs typeface="Tahoma"/>
              </a:rPr>
              <a:t>%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4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215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204" dirty="0">
                <a:solidFill>
                  <a:srgbClr val="404040"/>
                </a:solidFill>
                <a:latin typeface="Tahoma"/>
                <a:cs typeface="Tahoma"/>
              </a:rPr>
              <a:t>p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mes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q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u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185" dirty="0">
                <a:solidFill>
                  <a:srgbClr val="404040"/>
                </a:solidFill>
                <a:latin typeface="Tahoma"/>
                <a:cs typeface="Tahoma"/>
              </a:rPr>
              <a:t>ma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3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8640" y="1459991"/>
            <a:ext cx="2727959" cy="4451604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1285" y="587755"/>
            <a:ext cx="3210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70" dirty="0"/>
              <a:t>CARCINOM</a:t>
            </a:r>
            <a:r>
              <a:rPr sz="3600" spc="365" dirty="0"/>
              <a:t>A</a:t>
            </a:r>
            <a:r>
              <a:rPr sz="3600" spc="-215" dirty="0"/>
              <a:t>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668270" y="1602577"/>
            <a:ext cx="5121275" cy="243205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95" dirty="0">
                <a:solidFill>
                  <a:srgbClr val="404040"/>
                </a:solidFill>
                <a:latin typeface="Tahoma"/>
                <a:cs typeface="Tahoma"/>
              </a:rPr>
              <a:t>Cáncer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pulmón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4" dirty="0">
                <a:solidFill>
                  <a:srgbClr val="404040"/>
                </a:solidFill>
                <a:latin typeface="Tahoma"/>
                <a:cs typeface="Tahoma"/>
              </a:rPr>
              <a:t>con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mayor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mortalidad.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Más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común.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Cigarrillo.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0" dirty="0">
                <a:solidFill>
                  <a:srgbClr val="404040"/>
                </a:solidFill>
                <a:latin typeface="Tahoma"/>
                <a:cs typeface="Tahoma"/>
              </a:rPr>
              <a:t>215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Tahoma"/>
                <a:cs typeface="Tahoma"/>
              </a:rPr>
              <a:t>mil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casos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nuevos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EE. 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UU.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ahoma"/>
                <a:cs typeface="Tahoma"/>
              </a:rPr>
              <a:t>2008.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0" dirty="0">
                <a:solidFill>
                  <a:srgbClr val="404040"/>
                </a:solidFill>
                <a:latin typeface="Tahoma"/>
                <a:cs typeface="Tahoma"/>
              </a:rPr>
              <a:t>161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muertes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anuales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EE.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UU.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Incidencia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máxima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ahoma"/>
                <a:cs typeface="Tahoma"/>
              </a:rPr>
              <a:t>60-70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años.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Mujeres.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4028" y="4094988"/>
            <a:ext cx="28575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83280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5" dirty="0"/>
              <a:t>LOS</a:t>
            </a:r>
            <a:r>
              <a:rPr spc="-125" dirty="0"/>
              <a:t> </a:t>
            </a:r>
            <a:r>
              <a:rPr spc="-25" dirty="0"/>
              <a:t>NEUTROFILOS</a:t>
            </a:r>
            <a:r>
              <a:rPr spc="-140" dirty="0"/>
              <a:t> </a:t>
            </a:r>
            <a:r>
              <a:rPr spc="165" dirty="0"/>
              <a:t>ACTIVADOS</a:t>
            </a:r>
            <a:r>
              <a:rPr spc="-135" dirty="0"/>
              <a:t> </a:t>
            </a:r>
            <a:r>
              <a:rPr spc="75" dirty="0"/>
              <a:t>EN</a:t>
            </a:r>
            <a:r>
              <a:rPr spc="-145" dirty="0"/>
              <a:t> </a:t>
            </a:r>
            <a:r>
              <a:rPr spc="170" dirty="0"/>
              <a:t>LA</a:t>
            </a:r>
            <a:r>
              <a:rPr spc="-130" dirty="0"/>
              <a:t> </a:t>
            </a:r>
            <a:r>
              <a:rPr spc="105" dirty="0"/>
              <a:t>SDRA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41473" y="3510534"/>
          <a:ext cx="8864600" cy="2108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MECANISMO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62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MECANISMO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6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98">
                <a:tc>
                  <a:txBody>
                    <a:bodyPr/>
                    <a:lstStyle/>
                    <a:p>
                      <a:pPr marL="91440" marR="4826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110" dirty="0">
                          <a:latin typeface="Tahoma"/>
                          <a:cs typeface="Tahoma"/>
                        </a:rPr>
                        <a:t>Al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ser </a:t>
                      </a:r>
                      <a:r>
                        <a:rPr sz="1800" spc="140" dirty="0">
                          <a:latin typeface="Tahoma"/>
                          <a:cs typeface="Tahoma"/>
                        </a:rPr>
                        <a:t>activados </a:t>
                      </a:r>
                      <a:r>
                        <a:rPr sz="1800" spc="95" dirty="0">
                          <a:latin typeface="Tahoma"/>
                          <a:cs typeface="Tahoma"/>
                        </a:rPr>
                        <a:t>expresan </a:t>
                      </a:r>
                      <a:r>
                        <a:rPr sz="1800" spc="114" dirty="0">
                          <a:latin typeface="Tahoma"/>
                          <a:cs typeface="Tahoma"/>
                        </a:rPr>
                        <a:t>mas </a:t>
                      </a:r>
                      <a:r>
                        <a:rPr sz="1800" spc="120" dirty="0">
                          <a:latin typeface="Tahoma"/>
                          <a:cs typeface="Tahoma"/>
                        </a:rPr>
                        <a:t> moléculas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2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14" dirty="0">
                          <a:latin typeface="Tahoma"/>
                          <a:cs typeface="Tahoma"/>
                        </a:rPr>
                        <a:t>adhesión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5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se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20" dirty="0">
                          <a:latin typeface="Tahoma"/>
                          <a:cs typeface="Tahoma"/>
                        </a:rPr>
                        <a:t>unen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80" dirty="0">
                          <a:latin typeface="Tahoma"/>
                          <a:cs typeface="Tahoma"/>
                        </a:rPr>
                        <a:t>a </a:t>
                      </a:r>
                      <a:r>
                        <a:rPr sz="1800" spc="-5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0" dirty="0">
                          <a:latin typeface="Tahoma"/>
                          <a:cs typeface="Tahoma"/>
                        </a:rPr>
                        <a:t>células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0" dirty="0">
                          <a:latin typeface="Tahoma"/>
                          <a:cs typeface="Tahoma"/>
                        </a:rPr>
                        <a:t>endoteliales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30" dirty="0">
                          <a:latin typeface="Tahoma"/>
                          <a:cs typeface="Tahoma"/>
                        </a:rPr>
                        <a:t>activadas.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33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55" dirty="0">
                          <a:latin typeface="Tahoma"/>
                          <a:cs typeface="Tahoma"/>
                        </a:rPr>
                        <a:t>Se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14" dirty="0">
                          <a:latin typeface="Tahoma"/>
                          <a:cs typeface="Tahoma"/>
                        </a:rPr>
                        <a:t>vuelven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rígidos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10" dirty="0">
                          <a:latin typeface="Tahoma"/>
                          <a:cs typeface="Tahoma"/>
                        </a:rPr>
                        <a:t>al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estar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40" dirty="0">
                          <a:latin typeface="Tahoma"/>
                          <a:cs typeface="Tahoma"/>
                        </a:rPr>
                        <a:t>activados </a:t>
                      </a:r>
                      <a:r>
                        <a:rPr sz="1800" spc="-5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5" dirty="0">
                          <a:latin typeface="Tahoma"/>
                          <a:cs typeface="Tahoma"/>
                        </a:rPr>
                        <a:t>y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se </a:t>
                      </a:r>
                      <a:r>
                        <a:rPr sz="1800" spc="120" dirty="0">
                          <a:latin typeface="Tahoma"/>
                          <a:cs typeface="Tahoma"/>
                        </a:rPr>
                        <a:t>atoran </a:t>
                      </a:r>
                      <a:r>
                        <a:rPr sz="1800" spc="150" dirty="0">
                          <a:latin typeface="Tahoma"/>
                          <a:cs typeface="Tahoma"/>
                        </a:rPr>
                        <a:t>en 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los </a:t>
                      </a:r>
                      <a:r>
                        <a:rPr sz="1800" spc="110" dirty="0">
                          <a:latin typeface="Tahoma"/>
                          <a:cs typeface="Tahoma"/>
                        </a:rPr>
                        <a:t>lechos </a:t>
                      </a:r>
                      <a:r>
                        <a:rPr sz="1800" spc="114" dirty="0">
                          <a:latin typeface="Tahoma"/>
                          <a:cs typeface="Tahoma"/>
                        </a:rPr>
                        <a:t>capilares </a:t>
                      </a:r>
                      <a:r>
                        <a:rPr sz="1800" spc="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30" dirty="0">
                          <a:latin typeface="Tahoma"/>
                          <a:cs typeface="Tahoma"/>
                        </a:rPr>
                        <a:t>del </a:t>
                      </a:r>
                      <a:r>
                        <a:rPr sz="1800" spc="95" dirty="0">
                          <a:latin typeface="Tahoma"/>
                          <a:cs typeface="Tahoma"/>
                        </a:rPr>
                        <a:t>pulmón, </a:t>
                      </a:r>
                      <a:r>
                        <a:rPr sz="1800" spc="190" dirty="0">
                          <a:latin typeface="Tahoma"/>
                          <a:cs typeface="Tahoma"/>
                        </a:rPr>
                        <a:t>donde </a:t>
                      </a:r>
                      <a:r>
                        <a:rPr sz="1800" spc="110" dirty="0">
                          <a:latin typeface="Tahoma"/>
                          <a:cs typeface="Tahoma"/>
                        </a:rPr>
                        <a:t>secretan </a:t>
                      </a:r>
                      <a:r>
                        <a:rPr sz="1800" spc="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5" dirty="0">
                          <a:latin typeface="Tahoma"/>
                          <a:cs typeface="Tahoma"/>
                        </a:rPr>
                        <a:t>sustancias </a:t>
                      </a:r>
                      <a:r>
                        <a:rPr sz="1800" spc="175" dirty="0">
                          <a:latin typeface="Tahoma"/>
                          <a:cs typeface="Tahoma"/>
                        </a:rPr>
                        <a:t>que </a:t>
                      </a:r>
                      <a:r>
                        <a:rPr sz="1800" spc="190" dirty="0">
                          <a:latin typeface="Tahoma"/>
                          <a:cs typeface="Tahoma"/>
                        </a:rPr>
                        <a:t>dañan </a:t>
                      </a:r>
                      <a:r>
                        <a:rPr sz="1800" spc="80" dirty="0">
                          <a:latin typeface="Tahoma"/>
                          <a:cs typeface="Tahoma"/>
                        </a:rPr>
                        <a:t>el </a:t>
                      </a:r>
                      <a:r>
                        <a:rPr sz="1800" spc="90" dirty="0">
                          <a:latin typeface="Tahoma"/>
                          <a:cs typeface="Tahoma"/>
                        </a:rPr>
                        <a:t>epitelio </a:t>
                      </a:r>
                      <a:r>
                        <a:rPr sz="180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10" dirty="0">
                          <a:latin typeface="Tahoma"/>
                          <a:cs typeface="Tahoma"/>
                        </a:rPr>
                        <a:t>alveolar </a:t>
                      </a:r>
                      <a:r>
                        <a:rPr sz="1800" spc="65" dirty="0">
                          <a:latin typeface="Tahoma"/>
                          <a:cs typeface="Tahoma"/>
                        </a:rPr>
                        <a:t>y </a:t>
                      </a:r>
                      <a:r>
                        <a:rPr sz="1800" spc="100" dirty="0">
                          <a:latin typeface="Tahoma"/>
                          <a:cs typeface="Tahoma"/>
                        </a:rPr>
                        <a:t>contribuyen </a:t>
                      </a:r>
                      <a:r>
                        <a:rPr sz="1800" spc="280" dirty="0">
                          <a:latin typeface="Tahoma"/>
                          <a:cs typeface="Tahoma"/>
                        </a:rPr>
                        <a:t>a </a:t>
                      </a:r>
                      <a:r>
                        <a:rPr sz="1800" spc="120" dirty="0">
                          <a:latin typeface="Tahoma"/>
                          <a:cs typeface="Tahoma"/>
                        </a:rPr>
                        <a:t>la </a:t>
                      </a:r>
                      <a:r>
                        <a:rPr sz="1800" spc="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5" dirty="0">
                          <a:latin typeface="Tahoma"/>
                          <a:cs typeface="Tahoma"/>
                        </a:rPr>
                        <a:t>inflamación.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326384" y="2080386"/>
            <a:ext cx="80029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Tahoma"/>
                <a:cs typeface="Tahoma"/>
              </a:rPr>
              <a:t>Se</a:t>
            </a:r>
            <a:r>
              <a:rPr sz="1800" spc="40" dirty="0">
                <a:latin typeface="Tahoma"/>
                <a:cs typeface="Tahoma"/>
              </a:rPr>
              <a:t> </a:t>
            </a:r>
            <a:r>
              <a:rPr sz="1800" spc="165" dirty="0">
                <a:latin typeface="Tahoma"/>
                <a:cs typeface="Tahoma"/>
              </a:rPr>
              <a:t>cree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spc="180" dirty="0">
                <a:latin typeface="Tahoma"/>
                <a:cs typeface="Tahoma"/>
              </a:rPr>
              <a:t>que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los</a:t>
            </a:r>
            <a:r>
              <a:rPr sz="1800" spc="40" dirty="0">
                <a:latin typeface="Tahoma"/>
                <a:cs typeface="Tahoma"/>
              </a:rPr>
              <a:t> neutrófilos</a:t>
            </a:r>
            <a:r>
              <a:rPr sz="1800" spc="45" dirty="0">
                <a:latin typeface="Tahoma"/>
                <a:cs typeface="Tahoma"/>
              </a:rPr>
              <a:t> </a:t>
            </a:r>
            <a:r>
              <a:rPr sz="1800" spc="140" dirty="0">
                <a:latin typeface="Tahoma"/>
                <a:cs typeface="Tahoma"/>
              </a:rPr>
              <a:t>activados</a:t>
            </a:r>
            <a:r>
              <a:rPr sz="1800" spc="4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tienen</a:t>
            </a:r>
            <a:r>
              <a:rPr sz="1800" spc="45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un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spc="175" dirty="0">
                <a:latin typeface="Tahoma"/>
                <a:cs typeface="Tahoma"/>
              </a:rPr>
              <a:t>papel</a:t>
            </a:r>
            <a:r>
              <a:rPr sz="1800" spc="65" dirty="0">
                <a:latin typeface="Tahoma"/>
                <a:cs typeface="Tahoma"/>
              </a:rPr>
              <a:t> </a:t>
            </a:r>
            <a:r>
              <a:rPr sz="1800" spc="105" dirty="0">
                <a:latin typeface="Tahoma"/>
                <a:cs typeface="Tahoma"/>
              </a:rPr>
              <a:t>importante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spc="160" dirty="0">
                <a:latin typeface="Tahoma"/>
                <a:cs typeface="Tahoma"/>
              </a:rPr>
              <a:t>en</a:t>
            </a:r>
            <a:r>
              <a:rPr sz="1800" spc="4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su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140" dirty="0">
                <a:latin typeface="Tahoma"/>
                <a:cs typeface="Tahoma"/>
              </a:rPr>
              <a:t>patogenia.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Después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235" dirty="0">
                <a:latin typeface="Tahoma"/>
                <a:cs typeface="Tahoma"/>
              </a:rPr>
              <a:t>de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un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180" dirty="0">
                <a:latin typeface="Tahoma"/>
                <a:cs typeface="Tahoma"/>
              </a:rPr>
              <a:t>ataque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los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145" dirty="0">
                <a:latin typeface="Tahoma"/>
                <a:cs typeface="Tahoma"/>
              </a:rPr>
              <a:t>macrófagos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150" dirty="0">
                <a:latin typeface="Tahoma"/>
                <a:cs typeface="Tahoma"/>
              </a:rPr>
              <a:t>aumentan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la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síntesis </a:t>
            </a:r>
            <a:r>
              <a:rPr sz="1800" spc="-555" dirty="0">
                <a:latin typeface="Tahoma"/>
                <a:cs typeface="Tahoma"/>
              </a:rPr>
              <a:t> </a:t>
            </a:r>
            <a:r>
              <a:rPr sz="1800" spc="229" dirty="0">
                <a:latin typeface="Tahoma"/>
                <a:cs typeface="Tahoma"/>
              </a:rPr>
              <a:t>de </a:t>
            </a:r>
            <a:r>
              <a:rPr sz="1800" spc="-90" dirty="0">
                <a:latin typeface="Tahoma"/>
                <a:cs typeface="Tahoma"/>
              </a:rPr>
              <a:t>IL-8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y</a:t>
            </a:r>
            <a:r>
              <a:rPr sz="1800" spc="7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junto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spc="204" dirty="0">
                <a:latin typeface="Tahoma"/>
                <a:cs typeface="Tahoma"/>
              </a:rPr>
              <a:t>con </a:t>
            </a:r>
            <a:r>
              <a:rPr sz="1800" spc="-90" dirty="0">
                <a:latin typeface="Tahoma"/>
                <a:cs typeface="Tahoma"/>
              </a:rPr>
              <a:t>IL-1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y</a:t>
            </a:r>
            <a:r>
              <a:rPr sz="1800" spc="70" dirty="0">
                <a:latin typeface="Tahoma"/>
                <a:cs typeface="Tahoma"/>
              </a:rPr>
              <a:t> </a:t>
            </a:r>
            <a:r>
              <a:rPr sz="1800" spc="-75" dirty="0">
                <a:latin typeface="Tahoma"/>
                <a:cs typeface="Tahoma"/>
              </a:rPr>
              <a:t>NFT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160" dirty="0">
                <a:latin typeface="Tahoma"/>
                <a:cs typeface="Tahoma"/>
              </a:rPr>
              <a:t>activa</a:t>
            </a:r>
            <a:r>
              <a:rPr sz="1800" spc="165" dirty="0">
                <a:latin typeface="Tahoma"/>
                <a:cs typeface="Tahoma"/>
              </a:rPr>
              <a:t> </a:t>
            </a:r>
            <a:r>
              <a:rPr sz="1800" spc="110" dirty="0">
                <a:latin typeface="Tahoma"/>
                <a:cs typeface="Tahoma"/>
              </a:rPr>
              <a:t>al</a:t>
            </a:r>
            <a:r>
              <a:rPr sz="1800" spc="114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endotelio</a:t>
            </a:r>
            <a:r>
              <a:rPr sz="1800" spc="12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y</a:t>
            </a:r>
            <a:r>
              <a:rPr sz="1800" spc="7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secuestro </a:t>
            </a:r>
            <a:r>
              <a:rPr sz="1800" spc="85" dirty="0">
                <a:latin typeface="Tahoma"/>
                <a:cs typeface="Tahoma"/>
              </a:rPr>
              <a:t> </a:t>
            </a:r>
            <a:r>
              <a:rPr sz="1800" spc="105" dirty="0">
                <a:latin typeface="Tahoma"/>
                <a:cs typeface="Tahoma"/>
              </a:rPr>
              <a:t>microvascular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pulmonar.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8172" y="6544054"/>
            <a:ext cx="4541520" cy="313943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7126" y="1126362"/>
            <a:ext cx="8171815" cy="258191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Ambiente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es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principal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afectación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genética.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35" dirty="0">
                <a:solidFill>
                  <a:srgbClr val="404040"/>
                </a:solidFill>
                <a:latin typeface="Tahoma"/>
                <a:cs typeface="Tahoma"/>
              </a:rPr>
              <a:t>Tabaquismo.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354965" algn="l"/>
              </a:tabLst>
            </a:pPr>
            <a:r>
              <a:rPr sz="1800" spc="-20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Ca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800" spc="185" dirty="0">
                <a:solidFill>
                  <a:srgbClr val="404040"/>
                </a:solidFill>
                <a:latin typeface="Tahoma"/>
                <a:cs typeface="Tahoma"/>
              </a:rPr>
              <a:t>c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220" dirty="0">
                <a:solidFill>
                  <a:srgbClr val="404040"/>
                </a:solidFill>
                <a:latin typeface="Tahoma"/>
                <a:cs typeface="Tahoma"/>
              </a:rPr>
              <a:t>oma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1800" spc="22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p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u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món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87</a:t>
            </a:r>
            <a:r>
              <a:rPr sz="1800" spc="-160" dirty="0">
                <a:solidFill>
                  <a:srgbClr val="404040"/>
                </a:solidFill>
                <a:latin typeface="Tahoma"/>
                <a:cs typeface="Tahoma"/>
              </a:rPr>
              <a:t>%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1800" spc="22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fumador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s.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Frecuencia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cáncer: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ahoma"/>
                <a:cs typeface="Tahoma"/>
              </a:rPr>
              <a:t>1)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volumen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consumo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diario,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2)tendencia</a:t>
            </a:r>
            <a:r>
              <a:rPr sz="18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85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endParaRPr sz="18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inhalación,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3)duración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del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hábito.</a:t>
            </a:r>
            <a:endParaRPr sz="18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2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el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cigarro: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ahoma"/>
                <a:cs typeface="Tahoma"/>
              </a:rPr>
              <a:t>1200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sustancias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carcinógenas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(hidrocarburos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aromáticos </a:t>
            </a:r>
            <a:r>
              <a:rPr sz="1800" spc="-5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policíclicos).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6488" y="4018788"/>
            <a:ext cx="5042916" cy="22098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7126" y="611581"/>
            <a:ext cx="4954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0" dirty="0">
                <a:solidFill>
                  <a:srgbClr val="000000"/>
                </a:solidFill>
              </a:rPr>
              <a:t>ETIOLOGÍA</a:t>
            </a:r>
            <a:r>
              <a:rPr spc="-155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Y</a:t>
            </a:r>
            <a:r>
              <a:rPr spc="-140" dirty="0">
                <a:solidFill>
                  <a:srgbClr val="000000"/>
                </a:solidFill>
              </a:rPr>
              <a:t> </a:t>
            </a:r>
            <a:r>
              <a:rPr spc="155" dirty="0">
                <a:solidFill>
                  <a:srgbClr val="000000"/>
                </a:solidFill>
              </a:rPr>
              <a:t>PATOGENIA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7126" y="1407413"/>
            <a:ext cx="8601710" cy="431355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20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75" dirty="0">
                <a:solidFill>
                  <a:srgbClr val="404040"/>
                </a:solidFill>
                <a:latin typeface="Tahoma"/>
                <a:cs typeface="Tahoma"/>
              </a:rPr>
              <a:t>Riesgo</a:t>
            </a:r>
            <a:r>
              <a:rPr sz="1800" b="1" spc="-6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75" dirty="0">
                <a:solidFill>
                  <a:srgbClr val="404040"/>
                </a:solidFill>
                <a:latin typeface="Tahoma"/>
                <a:cs typeface="Tahoma"/>
              </a:rPr>
              <a:t>industriales.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20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U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sg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ahoma"/>
                <a:cs typeface="Tahoma"/>
              </a:rPr>
              <a:t>4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v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254" dirty="0">
                <a:solidFill>
                  <a:srgbClr val="404040"/>
                </a:solidFill>
                <a:latin typeface="Tahoma"/>
                <a:cs typeface="Tahoma"/>
              </a:rPr>
              <a:t>c</a:t>
            </a:r>
            <a:r>
              <a:rPr sz="1800" spc="285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80" dirty="0">
                <a:solidFill>
                  <a:srgbClr val="404040"/>
                </a:solidFill>
                <a:latin typeface="Tahoma"/>
                <a:cs typeface="Tahoma"/>
              </a:rPr>
              <a:t>m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á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35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1800" spc="22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85" dirty="0">
                <a:solidFill>
                  <a:srgbClr val="404040"/>
                </a:solidFill>
                <a:latin typeface="Tahoma"/>
                <a:cs typeface="Tahoma"/>
              </a:rPr>
              <a:t>c</a:t>
            </a:r>
            <a:r>
              <a:rPr sz="1800" spc="315" dirty="0">
                <a:solidFill>
                  <a:srgbClr val="404040"/>
                </a:solidFill>
                <a:latin typeface="Tahoma"/>
                <a:cs typeface="Tahoma"/>
              </a:rPr>
              <a:t>á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254" dirty="0">
                <a:solidFill>
                  <a:srgbClr val="404040"/>
                </a:solidFill>
                <a:latin typeface="Tahoma"/>
                <a:cs typeface="Tahoma"/>
              </a:rPr>
              <a:t>c</a:t>
            </a:r>
            <a:r>
              <a:rPr sz="1800" spc="285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r,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ura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220" dirty="0">
                <a:solidFill>
                  <a:srgbClr val="404040"/>
                </a:solidFill>
                <a:latin typeface="Tahoma"/>
                <a:cs typeface="Tahoma"/>
              </a:rPr>
              <a:t>+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85" dirty="0">
                <a:solidFill>
                  <a:srgbClr val="404040"/>
                </a:solidFill>
                <a:latin typeface="Tahoma"/>
                <a:cs typeface="Tahoma"/>
              </a:rPr>
              <a:t>c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ga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ro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220" dirty="0">
                <a:solidFill>
                  <a:srgbClr val="404040"/>
                </a:solidFill>
                <a:latin typeface="Tahoma"/>
                <a:cs typeface="Tahoma"/>
              </a:rPr>
              <a:t>=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Tahoma"/>
                <a:cs typeface="Tahoma"/>
              </a:rPr>
              <a:t>1</a:t>
            </a:r>
            <a:r>
              <a:rPr sz="1800" spc="10" dirty="0">
                <a:solidFill>
                  <a:srgbClr val="404040"/>
                </a:solidFill>
                <a:latin typeface="Tahoma"/>
                <a:cs typeface="Tahoma"/>
              </a:rPr>
              <a:t>0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v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254" dirty="0">
                <a:solidFill>
                  <a:srgbClr val="404040"/>
                </a:solidFill>
                <a:latin typeface="Tahoma"/>
                <a:cs typeface="Tahoma"/>
              </a:rPr>
              <a:t>c</a:t>
            </a:r>
            <a:r>
              <a:rPr sz="1800" spc="285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s.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Amianto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ahoma"/>
                <a:cs typeface="Tahoma"/>
              </a:rPr>
              <a:t>5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veces,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amianto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220" dirty="0">
                <a:solidFill>
                  <a:srgbClr val="404040"/>
                </a:solidFill>
                <a:latin typeface="Tahoma"/>
                <a:cs typeface="Tahoma"/>
              </a:rPr>
              <a:t>+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cigarro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220" dirty="0">
                <a:solidFill>
                  <a:srgbClr val="404040"/>
                </a:solidFill>
                <a:latin typeface="Tahoma"/>
                <a:cs typeface="Tahoma"/>
              </a:rPr>
              <a:t>=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50-90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veces.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dirty="0">
                <a:solidFill>
                  <a:srgbClr val="404040"/>
                </a:solidFill>
                <a:latin typeface="Tahoma"/>
                <a:cs typeface="Tahoma"/>
              </a:rPr>
              <a:t>Contaminación</a:t>
            </a:r>
            <a:r>
              <a:rPr sz="1800" b="1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atmosférica.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Radón.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30" dirty="0">
                <a:solidFill>
                  <a:srgbClr val="404040"/>
                </a:solidFill>
                <a:latin typeface="Tahoma"/>
                <a:cs typeface="Tahoma"/>
              </a:rPr>
              <a:t>Genética</a:t>
            </a:r>
            <a:r>
              <a:rPr sz="1800" b="1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Tahoma"/>
                <a:cs typeface="Tahoma"/>
              </a:rPr>
              <a:t>molecular.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Oncogenes</a:t>
            </a:r>
            <a:r>
              <a:rPr sz="18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predominantes:</a:t>
            </a:r>
            <a:r>
              <a:rPr sz="18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c-MYC,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ahoma"/>
                <a:cs typeface="Tahoma"/>
              </a:rPr>
              <a:t>KRAS,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Tahoma"/>
                <a:cs typeface="Tahoma"/>
              </a:rPr>
              <a:t>EGFR,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Tahoma"/>
                <a:cs typeface="Tahoma"/>
              </a:rPr>
              <a:t>c-MET,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c-KIT.</a:t>
            </a:r>
            <a:endParaRPr sz="18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Oncosupresores</a:t>
            </a:r>
            <a:r>
              <a:rPr sz="18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inactivados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con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delación: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p53,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ahoma"/>
                <a:cs typeface="Tahoma"/>
              </a:rPr>
              <a:t>RB1,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p16,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múltiples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locus </a:t>
            </a:r>
            <a:r>
              <a:rPr sz="1800" spc="-5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el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cromosoma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ahoma"/>
                <a:cs typeface="Tahoma"/>
              </a:rPr>
              <a:t>3.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7126" y="611581"/>
            <a:ext cx="4954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0" dirty="0">
                <a:solidFill>
                  <a:srgbClr val="000000"/>
                </a:solidFill>
              </a:rPr>
              <a:t>ETIOLOGÍA</a:t>
            </a:r>
            <a:r>
              <a:rPr spc="-155" dirty="0">
                <a:solidFill>
                  <a:srgbClr val="000000"/>
                </a:solidFill>
              </a:rPr>
              <a:t> </a:t>
            </a:r>
            <a:r>
              <a:rPr spc="50" dirty="0">
                <a:solidFill>
                  <a:srgbClr val="000000"/>
                </a:solidFill>
              </a:rPr>
              <a:t>Y</a:t>
            </a:r>
            <a:r>
              <a:rPr spc="-140" dirty="0">
                <a:solidFill>
                  <a:srgbClr val="000000"/>
                </a:solidFill>
              </a:rPr>
              <a:t> </a:t>
            </a:r>
            <a:r>
              <a:rPr spc="155" dirty="0">
                <a:solidFill>
                  <a:srgbClr val="000000"/>
                </a:solidFill>
              </a:rPr>
              <a:t>PATOGENIA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2755" y="1622805"/>
            <a:ext cx="8103234" cy="363664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Displasia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escamosa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neoplasia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Tahoma"/>
                <a:cs typeface="Tahoma"/>
              </a:rPr>
              <a:t>in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ahoma"/>
                <a:cs typeface="Tahoma"/>
              </a:rPr>
              <a:t>situ.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Hiperplasia</a:t>
            </a:r>
            <a:r>
              <a:rPr sz="1800" spc="-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adenomatosa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atípica.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Hiperplasia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idiopática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difusa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células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neuroendócrinas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pulmonares.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5" dirty="0">
                <a:solidFill>
                  <a:srgbClr val="404040"/>
                </a:solidFill>
                <a:latin typeface="Tahoma"/>
                <a:cs typeface="Tahoma"/>
              </a:rPr>
              <a:t>Clasificación.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354965" algn="l"/>
              </a:tabLst>
            </a:pPr>
            <a:r>
              <a:rPr sz="1800" spc="-20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275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235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180" dirty="0">
                <a:solidFill>
                  <a:srgbClr val="404040"/>
                </a:solidFill>
                <a:latin typeface="Tahoma"/>
                <a:cs typeface="Tahoma"/>
              </a:rPr>
              <a:t>ocarc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185" dirty="0">
                <a:solidFill>
                  <a:srgbClr val="404040"/>
                </a:solidFill>
                <a:latin typeface="Tahoma"/>
                <a:cs typeface="Tahoma"/>
              </a:rPr>
              <a:t>noma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(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hombres</a:t>
            </a:r>
            <a:r>
              <a:rPr sz="18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120" dirty="0">
                <a:solidFill>
                  <a:srgbClr val="404040"/>
                </a:solidFill>
                <a:latin typeface="Tahoma"/>
                <a:cs typeface="Tahoma"/>
              </a:rPr>
              <a:t>37%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,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5" dirty="0">
                <a:solidFill>
                  <a:srgbClr val="404040"/>
                </a:solidFill>
                <a:latin typeface="Tahoma"/>
                <a:cs typeface="Tahoma"/>
              </a:rPr>
              <a:t>m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u</a:t>
            </a:r>
            <a:r>
              <a:rPr sz="1800" spc="-15" dirty="0">
                <a:solidFill>
                  <a:srgbClr val="404040"/>
                </a:solidFill>
                <a:latin typeface="Tahoma"/>
                <a:cs typeface="Tahoma"/>
              </a:rPr>
              <a:t>j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er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47%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)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20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85" dirty="0">
                <a:solidFill>
                  <a:srgbClr val="404040"/>
                </a:solidFill>
                <a:latin typeface="Tahoma"/>
                <a:cs typeface="Tahoma"/>
              </a:rPr>
              <a:t>Carc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185" dirty="0">
                <a:solidFill>
                  <a:srgbClr val="404040"/>
                </a:solidFill>
                <a:latin typeface="Tahoma"/>
                <a:cs typeface="Tahoma"/>
              </a:rPr>
              <a:t>noma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p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dermo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1800" spc="22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(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h</a:t>
            </a:r>
            <a:r>
              <a:rPr sz="18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32</a:t>
            </a:r>
            <a:r>
              <a:rPr sz="1800" spc="-170" dirty="0">
                <a:solidFill>
                  <a:srgbClr val="404040"/>
                </a:solidFill>
                <a:latin typeface="Tahoma"/>
                <a:cs typeface="Tahoma"/>
              </a:rPr>
              <a:t>%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,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5" dirty="0">
                <a:solidFill>
                  <a:srgbClr val="404040"/>
                </a:solidFill>
                <a:latin typeface="Tahoma"/>
                <a:cs typeface="Tahoma"/>
              </a:rPr>
              <a:t>m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Tahoma"/>
                <a:cs typeface="Tahoma"/>
              </a:rPr>
              <a:t>2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5</a:t>
            </a:r>
            <a:r>
              <a:rPr sz="1800" spc="-280" dirty="0">
                <a:solidFill>
                  <a:srgbClr val="404040"/>
                </a:solidFill>
                <a:latin typeface="Tahoma"/>
                <a:cs typeface="Tahoma"/>
              </a:rPr>
              <a:t>%</a:t>
            </a:r>
            <a:r>
              <a:rPr sz="1800" spc="-145" dirty="0">
                <a:solidFill>
                  <a:srgbClr val="404040"/>
                </a:solidFill>
                <a:latin typeface="Tahoma"/>
                <a:cs typeface="Tahoma"/>
              </a:rPr>
              <a:t>)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20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85" dirty="0">
                <a:solidFill>
                  <a:srgbClr val="404040"/>
                </a:solidFill>
                <a:latin typeface="Tahoma"/>
                <a:cs typeface="Tahoma"/>
              </a:rPr>
              <a:t>Carc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185" dirty="0">
                <a:solidFill>
                  <a:srgbClr val="404040"/>
                </a:solidFill>
                <a:latin typeface="Tahoma"/>
                <a:cs typeface="Tahoma"/>
              </a:rPr>
              <a:t>noma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m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cr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cí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315" dirty="0">
                <a:solidFill>
                  <a:srgbClr val="404040"/>
                </a:solidFill>
                <a:latin typeface="Tahoma"/>
                <a:cs typeface="Tahoma"/>
              </a:rPr>
              <a:t>c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(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h</a:t>
            </a:r>
            <a:r>
              <a:rPr sz="18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14</a:t>
            </a:r>
            <a:r>
              <a:rPr sz="1800" spc="-170" dirty="0">
                <a:solidFill>
                  <a:srgbClr val="404040"/>
                </a:solidFill>
                <a:latin typeface="Tahoma"/>
                <a:cs typeface="Tahoma"/>
              </a:rPr>
              <a:t>%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,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5" dirty="0">
                <a:solidFill>
                  <a:srgbClr val="404040"/>
                </a:solidFill>
                <a:latin typeface="Tahoma"/>
                <a:cs typeface="Tahoma"/>
              </a:rPr>
              <a:t>m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18</a:t>
            </a:r>
            <a:r>
              <a:rPr sz="1800" spc="-170" dirty="0">
                <a:solidFill>
                  <a:srgbClr val="404040"/>
                </a:solidFill>
                <a:latin typeface="Tahoma"/>
                <a:cs typeface="Tahoma"/>
              </a:rPr>
              <a:t>%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)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20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85" dirty="0">
                <a:solidFill>
                  <a:srgbClr val="404040"/>
                </a:solidFill>
                <a:latin typeface="Tahoma"/>
                <a:cs typeface="Tahoma"/>
              </a:rPr>
              <a:t>Carc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185" dirty="0">
                <a:solidFill>
                  <a:srgbClr val="404040"/>
                </a:solidFill>
                <a:latin typeface="Tahoma"/>
                <a:cs typeface="Tahoma"/>
              </a:rPr>
              <a:t>noma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no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m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cr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185" dirty="0">
                <a:solidFill>
                  <a:srgbClr val="404040"/>
                </a:solidFill>
                <a:latin typeface="Tahoma"/>
                <a:cs typeface="Tahoma"/>
              </a:rPr>
              <a:t>c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í</a:t>
            </a:r>
            <a:r>
              <a:rPr sz="1800" spc="-10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265" dirty="0">
                <a:solidFill>
                  <a:srgbClr val="404040"/>
                </a:solidFill>
                <a:latin typeface="Tahoma"/>
                <a:cs typeface="Tahoma"/>
              </a:rPr>
              <a:t>co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(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h</a:t>
            </a:r>
            <a:r>
              <a:rPr sz="18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18</a:t>
            </a:r>
            <a:r>
              <a:rPr sz="1800" spc="-170" dirty="0">
                <a:solidFill>
                  <a:srgbClr val="404040"/>
                </a:solidFill>
                <a:latin typeface="Tahoma"/>
                <a:cs typeface="Tahoma"/>
              </a:rPr>
              <a:t>%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,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5" dirty="0">
                <a:solidFill>
                  <a:srgbClr val="404040"/>
                </a:solidFill>
                <a:latin typeface="Tahoma"/>
                <a:cs typeface="Tahoma"/>
              </a:rPr>
              <a:t>m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10</a:t>
            </a:r>
            <a:r>
              <a:rPr sz="1800" spc="-170" dirty="0">
                <a:solidFill>
                  <a:srgbClr val="404040"/>
                </a:solidFill>
                <a:latin typeface="Tahoma"/>
                <a:cs typeface="Tahoma"/>
              </a:rPr>
              <a:t>%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)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92755" y="834389"/>
            <a:ext cx="47732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rgbClr val="000000"/>
                </a:solidFill>
              </a:rPr>
              <a:t>LESIONES</a:t>
            </a:r>
            <a:r>
              <a:rPr spc="-200" dirty="0">
                <a:solidFill>
                  <a:srgbClr val="000000"/>
                </a:solidFill>
              </a:rPr>
              <a:t> </a:t>
            </a:r>
            <a:r>
              <a:rPr spc="110" dirty="0">
                <a:solidFill>
                  <a:srgbClr val="000000"/>
                </a:solidFill>
              </a:rPr>
              <a:t>PRECURSORAS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3594" y="1611248"/>
            <a:ext cx="7887334" cy="270700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2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el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ahoma"/>
                <a:cs typeface="Tahoma"/>
              </a:rPr>
              <a:t>hilio</a:t>
            </a:r>
            <a:r>
              <a:rPr sz="1800" spc="-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pulmonar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cerca.</a:t>
            </a:r>
            <a:endParaRPr sz="18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Lesiones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precursoras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años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evolución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(metaplasias</a:t>
            </a:r>
            <a:r>
              <a:rPr sz="18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displasias </a:t>
            </a:r>
            <a:r>
              <a:rPr sz="1800" spc="-5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escamosas).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0" dirty="0">
                <a:solidFill>
                  <a:srgbClr val="404040"/>
                </a:solidFill>
                <a:latin typeface="Tahoma"/>
                <a:cs typeface="Tahoma"/>
              </a:rPr>
              <a:t>Fases: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asintomática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posterior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sintomática.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Metástasis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95" dirty="0">
                <a:solidFill>
                  <a:srgbClr val="404040"/>
                </a:solidFill>
                <a:latin typeface="Tahoma"/>
                <a:cs typeface="Tahoma"/>
              </a:rPr>
              <a:t>puede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ahoma"/>
                <a:cs typeface="Tahoma"/>
              </a:rPr>
              <a:t>ser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primer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indicador.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Hígado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(30-50%),</a:t>
            </a:r>
            <a:r>
              <a:rPr sz="18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Encéfalo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(20%),</a:t>
            </a:r>
            <a:r>
              <a:rPr sz="18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Hueso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(20%).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80" dirty="0">
                <a:solidFill>
                  <a:srgbClr val="404040"/>
                </a:solidFill>
                <a:latin typeface="Tahoma"/>
                <a:cs typeface="Tahoma"/>
              </a:rPr>
              <a:t>Adenocarcinoma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es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el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más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frecuente.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8076" y="3761232"/>
            <a:ext cx="3846576" cy="288493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8270" y="620649"/>
            <a:ext cx="28390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35" dirty="0">
                <a:solidFill>
                  <a:srgbClr val="000000"/>
                </a:solidFill>
              </a:rPr>
              <a:t>MORFOLOGÍA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5570" y="1406143"/>
            <a:ext cx="8545195" cy="163068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0" dirty="0">
                <a:solidFill>
                  <a:srgbClr val="404040"/>
                </a:solidFill>
                <a:latin typeface="Tahoma"/>
                <a:cs typeface="Tahoma"/>
              </a:rPr>
              <a:t>Tumor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epitelial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maligno,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diferenciación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glandular/producción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mucina.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Patrones:</a:t>
            </a:r>
            <a:r>
              <a:rPr sz="18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acinar,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papila,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broncoalveolar,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4" dirty="0">
                <a:solidFill>
                  <a:srgbClr val="404040"/>
                </a:solidFill>
                <a:latin typeface="Tahoma"/>
                <a:cs typeface="Tahoma"/>
              </a:rPr>
              <a:t>con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formación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mucina.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30" dirty="0">
                <a:solidFill>
                  <a:srgbClr val="404040"/>
                </a:solidFill>
                <a:latin typeface="Tahoma"/>
                <a:cs typeface="Tahoma"/>
              </a:rPr>
              <a:t>Positivos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ante</a:t>
            </a:r>
            <a:r>
              <a:rPr sz="18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el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factor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transcripción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tiroideo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ahoma"/>
                <a:cs typeface="Tahoma"/>
              </a:rPr>
              <a:t>1.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20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80</a:t>
            </a:r>
            <a:r>
              <a:rPr sz="1800" spc="-160" dirty="0">
                <a:solidFill>
                  <a:srgbClr val="404040"/>
                </a:solidFill>
                <a:latin typeface="Tahoma"/>
                <a:cs typeface="Tahoma"/>
              </a:rPr>
              <a:t>%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co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-10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muc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in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,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80" dirty="0">
                <a:solidFill>
                  <a:srgbClr val="404040"/>
                </a:solidFill>
                <a:latin typeface="Tahoma"/>
                <a:cs typeface="Tahoma"/>
              </a:rPr>
              <a:t>m</a:t>
            </a: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u</a:t>
            </a:r>
            <a:r>
              <a:rPr sz="1800" spc="20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185" dirty="0">
                <a:solidFill>
                  <a:srgbClr val="404040"/>
                </a:solidFill>
                <a:latin typeface="Tahoma"/>
                <a:cs typeface="Tahoma"/>
              </a:rPr>
              <a:t>c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KR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S.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0064" y="3240023"/>
            <a:ext cx="4122420" cy="32964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55570" y="587120"/>
            <a:ext cx="41319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05" dirty="0">
                <a:solidFill>
                  <a:srgbClr val="404040"/>
                </a:solidFill>
              </a:rPr>
              <a:t>ADENOCARCINOMA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5570" y="1325372"/>
            <a:ext cx="8616315" cy="110172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Mutaciones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inactivaciones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ahoma"/>
                <a:cs typeface="Tahoma"/>
              </a:rPr>
              <a:t>RB1,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p53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p16.</a:t>
            </a:r>
            <a:endParaRPr sz="18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75" dirty="0">
                <a:solidFill>
                  <a:srgbClr val="404040"/>
                </a:solidFill>
                <a:latin typeface="Tahoma"/>
                <a:cs typeface="Tahoma"/>
              </a:rPr>
              <a:t>Carcinoma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bronquioloalveolar: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asienta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regiones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alveolares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principales, </a:t>
            </a:r>
            <a:r>
              <a:rPr sz="1800" spc="-5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1-9%,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crecimiento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tejidos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ahoma"/>
                <a:cs typeface="Tahoma"/>
              </a:rPr>
              <a:t>sin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ahoma"/>
                <a:cs typeface="Tahoma"/>
              </a:rPr>
              <a:t>destruir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arq.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5570" y="2925826"/>
            <a:ext cx="54209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330" dirty="0">
                <a:solidFill>
                  <a:srgbClr val="404040"/>
                </a:solidFill>
                <a:latin typeface="Tahoma"/>
                <a:cs typeface="Tahoma"/>
              </a:rPr>
              <a:t>CARCINOMA</a:t>
            </a:r>
            <a:r>
              <a:rPr sz="3200" spc="-2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3200" spc="25" dirty="0">
                <a:solidFill>
                  <a:srgbClr val="404040"/>
                </a:solidFill>
                <a:latin typeface="Tahoma"/>
                <a:cs typeface="Tahoma"/>
              </a:rPr>
              <a:t>EPIDERMOIDE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5570" y="3817840"/>
            <a:ext cx="4885055" cy="2034539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Hombres,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relación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estrecha</a:t>
            </a:r>
            <a:r>
              <a:rPr sz="18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4" dirty="0">
                <a:solidFill>
                  <a:srgbClr val="404040"/>
                </a:solidFill>
                <a:latin typeface="Tahoma"/>
                <a:cs typeface="Tahoma"/>
              </a:rPr>
              <a:t>con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80" dirty="0">
                <a:solidFill>
                  <a:srgbClr val="404040"/>
                </a:solidFill>
                <a:latin typeface="Tahoma"/>
                <a:cs typeface="Tahoma"/>
              </a:rPr>
              <a:t>tabaco.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Queratinización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puentes</a:t>
            </a:r>
            <a:r>
              <a:rPr sz="18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celulares.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Perlas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escamosas.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Hiperexpresión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p53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10-50%.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Pérdida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Tahoma"/>
                <a:cs typeface="Tahoma"/>
              </a:rPr>
              <a:t>RB1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15%.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55570" y="679831"/>
            <a:ext cx="51219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30" dirty="0">
                <a:solidFill>
                  <a:srgbClr val="404040"/>
                </a:solidFill>
              </a:rPr>
              <a:t>CARCINOMA</a:t>
            </a:r>
            <a:r>
              <a:rPr spc="-185" dirty="0">
                <a:solidFill>
                  <a:srgbClr val="404040"/>
                </a:solidFill>
              </a:rPr>
              <a:t> </a:t>
            </a:r>
            <a:r>
              <a:rPr spc="65" dirty="0">
                <a:solidFill>
                  <a:srgbClr val="404040"/>
                </a:solidFill>
              </a:rPr>
              <a:t>DE</a:t>
            </a:r>
            <a:r>
              <a:rPr spc="-145" dirty="0">
                <a:solidFill>
                  <a:srgbClr val="404040"/>
                </a:solidFill>
              </a:rPr>
              <a:t> </a:t>
            </a:r>
            <a:r>
              <a:rPr spc="204" dirty="0">
                <a:solidFill>
                  <a:srgbClr val="404040"/>
                </a:solidFill>
              </a:rPr>
              <a:t>PULMÓN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6528" y="3171444"/>
            <a:ext cx="2857500" cy="3364991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0635" y="1533143"/>
            <a:ext cx="8558530" cy="298196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Bronquios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terminales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periferia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del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pulmón.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20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20</a:t>
            </a:r>
            <a:r>
              <a:rPr sz="1800" spc="-160" dirty="0">
                <a:solidFill>
                  <a:srgbClr val="404040"/>
                </a:solidFill>
                <a:latin typeface="Tahoma"/>
                <a:cs typeface="Tahoma"/>
              </a:rPr>
              <a:t>%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1800" spc="22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umor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p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u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mo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s.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Muy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ligado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al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5" dirty="0">
                <a:solidFill>
                  <a:srgbClr val="404040"/>
                </a:solidFill>
                <a:latin typeface="Tahoma"/>
                <a:cs typeface="Tahoma"/>
              </a:rPr>
              <a:t>tabaco.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Deriva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células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basales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del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epitelio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bronquial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tipo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neuroendócrino.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Secretan</a:t>
            </a:r>
            <a:r>
              <a:rPr sz="18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hormonas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peptídicas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(L-Dopa</a:t>
            </a:r>
            <a:r>
              <a:rPr sz="18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descarboxilasa,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péptido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liberador</a:t>
            </a:r>
            <a:endParaRPr sz="18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gastrina).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----Carcinoma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células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pequeñas.</a:t>
            </a:r>
            <a:endParaRPr sz="1800">
              <a:latin typeface="Tahoma"/>
              <a:cs typeface="Tahoma"/>
            </a:endParaRPr>
          </a:p>
          <a:p>
            <a:pPr marL="355600" marR="30099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Muy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maligno,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rápida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metástasis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vía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linfática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hematógena.</a:t>
            </a:r>
            <a:r>
              <a:rPr sz="18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---carc.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 </a:t>
            </a:r>
            <a:r>
              <a:rPr sz="1800" spc="-5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células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peq.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6659" y="4450079"/>
            <a:ext cx="3810000" cy="22631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1097" y="808989"/>
            <a:ext cx="55321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30" dirty="0">
                <a:solidFill>
                  <a:srgbClr val="000000"/>
                </a:solidFill>
              </a:rPr>
              <a:t>CARCINOMA</a:t>
            </a:r>
            <a:r>
              <a:rPr spc="-204" dirty="0">
                <a:solidFill>
                  <a:srgbClr val="000000"/>
                </a:solidFill>
              </a:rPr>
              <a:t> </a:t>
            </a:r>
            <a:r>
              <a:rPr spc="140" dirty="0">
                <a:solidFill>
                  <a:srgbClr val="000000"/>
                </a:solidFill>
              </a:rPr>
              <a:t>MICROCITICO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8270" y="1904492"/>
            <a:ext cx="8355965" cy="150241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20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10</a:t>
            </a:r>
            <a:r>
              <a:rPr sz="1800" spc="-160" dirty="0">
                <a:solidFill>
                  <a:srgbClr val="404040"/>
                </a:solidFill>
                <a:latin typeface="Tahoma"/>
                <a:cs typeface="Tahoma"/>
              </a:rPr>
              <a:t>%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1800" spc="22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umor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5" dirty="0">
                <a:solidFill>
                  <a:srgbClr val="404040"/>
                </a:solidFill>
                <a:latin typeface="Tahoma"/>
                <a:cs typeface="Tahoma"/>
              </a:rPr>
              <a:t>ma</a:t>
            </a: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g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os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1800" spc="22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p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u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mó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Células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grandes,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abundante</a:t>
            </a:r>
            <a:r>
              <a:rPr sz="18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citoplasma,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ahoma"/>
                <a:cs typeface="Tahoma"/>
              </a:rPr>
              <a:t>sin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diferenciación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escamosa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o </a:t>
            </a:r>
            <a:r>
              <a:rPr sz="1800" spc="-5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glandular.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Agresivos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crecimiento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rápido.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Mal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pronóstico.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1303" y="3683508"/>
            <a:ext cx="5045963" cy="250393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1097" y="808989"/>
            <a:ext cx="62992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30" dirty="0">
                <a:solidFill>
                  <a:srgbClr val="000000"/>
                </a:solidFill>
              </a:rPr>
              <a:t>CARCINOMA</a:t>
            </a:r>
            <a:r>
              <a:rPr spc="-185" dirty="0">
                <a:solidFill>
                  <a:srgbClr val="000000"/>
                </a:solidFill>
              </a:rPr>
              <a:t> </a:t>
            </a:r>
            <a:r>
              <a:rPr spc="375" dirty="0">
                <a:solidFill>
                  <a:srgbClr val="000000"/>
                </a:solidFill>
              </a:rPr>
              <a:t>NO</a:t>
            </a:r>
            <a:r>
              <a:rPr spc="-140" dirty="0">
                <a:solidFill>
                  <a:srgbClr val="000000"/>
                </a:solidFill>
              </a:rPr>
              <a:t> </a:t>
            </a:r>
            <a:r>
              <a:rPr spc="140" dirty="0">
                <a:solidFill>
                  <a:srgbClr val="000000"/>
                </a:solidFill>
              </a:rPr>
              <a:t>MICROCITICO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1970" y="1637538"/>
            <a:ext cx="8590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35" dirty="0">
                <a:solidFill>
                  <a:srgbClr val="404040"/>
                </a:solidFill>
                <a:latin typeface="Tahoma"/>
                <a:cs typeface="Tahoma"/>
              </a:rPr>
              <a:t>Mesotelioma: 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tumor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del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revestimiento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del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pulmón,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80" dirty="0">
                <a:solidFill>
                  <a:srgbClr val="404040"/>
                </a:solidFill>
                <a:latin typeface="Tahoma"/>
                <a:cs typeface="Tahoma"/>
              </a:rPr>
              <a:t>afecta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más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hombres, </a:t>
            </a:r>
            <a:r>
              <a:rPr sz="1800" spc="-5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dolor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torácico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Tahoma"/>
                <a:cs typeface="Tahoma"/>
              </a:rPr>
              <a:t>tos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crónica,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114" dirty="0">
                <a:solidFill>
                  <a:srgbClr val="404040"/>
                </a:solidFill>
                <a:latin typeface="Tahoma"/>
                <a:cs typeface="Tahoma"/>
              </a:rPr>
              <a:t>50%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asintomáticos.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1970" y="4320032"/>
            <a:ext cx="87153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50" dirty="0">
                <a:solidFill>
                  <a:srgbClr val="404040"/>
                </a:solidFill>
                <a:latin typeface="Tahoma"/>
                <a:cs typeface="Tahoma"/>
              </a:rPr>
              <a:t>Hemartoma:</a:t>
            </a:r>
            <a:r>
              <a:rPr sz="1800" b="1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Son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crecimientos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excesivos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tejidos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normales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maduros.</a:t>
            </a:r>
            <a:endParaRPr sz="1800">
              <a:latin typeface="Tahoma"/>
              <a:cs typeface="Tahoma"/>
            </a:endParaRPr>
          </a:p>
          <a:p>
            <a:pPr marL="355600" marR="5080">
              <a:lnSpc>
                <a:spcPct val="100000"/>
              </a:lnSpc>
            </a:pP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Nódulos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Tahoma"/>
                <a:cs typeface="Tahoma"/>
              </a:rPr>
              <a:t>tej.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conjuntivo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atravesado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por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hendiduras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epiteliales.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3-4cm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 </a:t>
            </a:r>
            <a:r>
              <a:rPr sz="1800" spc="-5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dm. 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Periféricos, </a:t>
            </a:r>
            <a:r>
              <a:rPr sz="1800" spc="20" dirty="0">
                <a:solidFill>
                  <a:srgbClr val="404040"/>
                </a:solidFill>
                <a:latin typeface="Tahoma"/>
                <a:cs typeface="Tahoma"/>
              </a:rPr>
              <a:t>solitarios 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o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bien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delimitados. </a:t>
            </a:r>
            <a:r>
              <a:rPr sz="1800" spc="20" dirty="0">
                <a:solidFill>
                  <a:srgbClr val="404040"/>
                </a:solidFill>
                <a:latin typeface="Tahoma"/>
                <a:cs typeface="Tahoma"/>
              </a:rPr>
              <a:t>En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cartílago,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tejido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fibroso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 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grasa.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6796" y="2356104"/>
            <a:ext cx="2528316" cy="18973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4684" y="5215126"/>
            <a:ext cx="2200656" cy="16261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00616" y="5245606"/>
            <a:ext cx="1437131" cy="159562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81477" y="745693"/>
            <a:ext cx="40297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5" dirty="0">
                <a:solidFill>
                  <a:srgbClr val="000000"/>
                </a:solidFill>
              </a:rPr>
              <a:t>TUMORES</a:t>
            </a:r>
            <a:r>
              <a:rPr spc="-170" dirty="0">
                <a:solidFill>
                  <a:srgbClr val="000000"/>
                </a:solidFill>
              </a:rPr>
              <a:t> </a:t>
            </a:r>
            <a:r>
              <a:rPr spc="100" dirty="0">
                <a:solidFill>
                  <a:srgbClr val="000000"/>
                </a:solidFill>
              </a:rPr>
              <a:t>BENIGNOS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8270" y="1332737"/>
            <a:ext cx="8336280" cy="230568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2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menores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ahoma"/>
                <a:cs typeface="Tahoma"/>
              </a:rPr>
              <a:t>40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años,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igual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ambos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ahoma"/>
                <a:cs typeface="Tahoma"/>
              </a:rPr>
              <a:t>sexos.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Mayor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comportamiento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benigno.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Masas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polipoides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luz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bronquial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cubiertas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por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mucosa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normal.</a:t>
            </a:r>
            <a:endParaRPr sz="18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Formadas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por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nidos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cordones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masas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células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separadas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por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escaso </a:t>
            </a:r>
            <a:r>
              <a:rPr sz="1800" spc="-5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estroma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ahoma"/>
                <a:cs typeface="Tahoma"/>
              </a:rPr>
              <a:t>fibroso.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Células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parecidas,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núcleos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redondos,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ahoma"/>
                <a:cs typeface="Tahoma"/>
              </a:rPr>
              <a:t>sin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Tahoma"/>
                <a:cs typeface="Tahoma"/>
              </a:rPr>
              <a:t>mitosis.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3823" y="3883152"/>
            <a:ext cx="2901696" cy="22174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1592" y="3883152"/>
            <a:ext cx="2951988" cy="218998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68270" y="720344"/>
            <a:ext cx="50399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70" dirty="0">
                <a:solidFill>
                  <a:srgbClr val="000000"/>
                </a:solidFill>
              </a:rPr>
              <a:t>CARCINOIDE</a:t>
            </a:r>
            <a:r>
              <a:rPr spc="-185" dirty="0">
                <a:solidFill>
                  <a:srgbClr val="000000"/>
                </a:solidFill>
              </a:rPr>
              <a:t> </a:t>
            </a:r>
            <a:r>
              <a:rPr spc="110" dirty="0">
                <a:solidFill>
                  <a:srgbClr val="000000"/>
                </a:solidFill>
              </a:rPr>
              <a:t>BRONQUIAL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69469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75" dirty="0"/>
              <a:t>EVOLUCIÓN</a:t>
            </a:r>
            <a:r>
              <a:rPr spc="-130" dirty="0"/>
              <a:t> </a:t>
            </a:r>
            <a:r>
              <a:rPr spc="5" dirty="0"/>
              <a:t>DEL</a:t>
            </a:r>
            <a:r>
              <a:rPr spc="-145" dirty="0"/>
              <a:t> </a:t>
            </a:r>
            <a:r>
              <a:rPr spc="305" dirty="0"/>
              <a:t>CUADRO</a:t>
            </a:r>
            <a:r>
              <a:rPr spc="-150" dirty="0"/>
              <a:t> </a:t>
            </a:r>
            <a:r>
              <a:rPr spc="150" dirty="0"/>
              <a:t>CLINICO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36191"/>
            <a:ext cx="7343775" cy="351027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Disnea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profunda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4" dirty="0">
                <a:solidFill>
                  <a:srgbClr val="404040"/>
                </a:solidFill>
                <a:latin typeface="Tahoma"/>
                <a:cs typeface="Tahoma"/>
              </a:rPr>
              <a:t>con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taquipnea.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Cianosis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4" dirty="0">
                <a:solidFill>
                  <a:srgbClr val="404040"/>
                </a:solidFill>
                <a:latin typeface="Tahoma"/>
                <a:cs typeface="Tahoma"/>
              </a:rPr>
              <a:t>con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hipoxemia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progresiva.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Insuficiencia</a:t>
            </a:r>
            <a:r>
              <a:rPr sz="1800" spc="-11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respiratoria.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20" dirty="0">
                <a:solidFill>
                  <a:srgbClr val="404040"/>
                </a:solidFill>
                <a:latin typeface="Tahoma"/>
                <a:cs typeface="Tahoma"/>
              </a:rPr>
              <a:t>Infiltrados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bilaterales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Tahoma"/>
                <a:cs typeface="Tahoma"/>
              </a:rPr>
              <a:t>difusos.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Riesgo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resistencia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oxigenoterapia.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10" dirty="0">
                <a:solidFill>
                  <a:srgbClr val="404040"/>
                </a:solidFill>
                <a:latin typeface="Tahoma"/>
                <a:cs typeface="Tahoma"/>
              </a:rPr>
              <a:t>Fibrosis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ahoma"/>
                <a:cs typeface="Tahoma"/>
              </a:rPr>
              <a:t>intersticial.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La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mayoría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ahoma"/>
                <a:cs typeface="Tahoma"/>
              </a:rPr>
              <a:t>los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fallecimientos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se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95" dirty="0">
                <a:solidFill>
                  <a:srgbClr val="404040"/>
                </a:solidFill>
                <a:latin typeface="Tahoma"/>
                <a:cs typeface="Tahoma"/>
              </a:rPr>
              <a:t>deben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85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la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sepsis,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insuficiencia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multiorganica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veces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lesión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pulmonar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directa.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4707" y="6576059"/>
            <a:ext cx="4541520" cy="281939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47625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5" dirty="0"/>
              <a:t>TRASTORNOS</a:t>
            </a:r>
            <a:r>
              <a:rPr spc="-200" dirty="0"/>
              <a:t> </a:t>
            </a:r>
            <a:r>
              <a:rPr spc="-5" dirty="0"/>
              <a:t>PLEURALES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1215390"/>
            <a:ext cx="7278370" cy="323596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45" dirty="0">
                <a:solidFill>
                  <a:srgbClr val="404040"/>
                </a:solidFill>
                <a:latin typeface="Tahoma"/>
                <a:cs typeface="Tahoma"/>
              </a:rPr>
              <a:t>Derrame</a:t>
            </a:r>
            <a:r>
              <a:rPr sz="1800" b="1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45" dirty="0">
                <a:solidFill>
                  <a:srgbClr val="404040"/>
                </a:solidFill>
                <a:latin typeface="Tahoma"/>
                <a:cs typeface="Tahoma"/>
              </a:rPr>
              <a:t>pleural.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Lubricación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pleural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normal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por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líquido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acelular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ahoma"/>
                <a:cs typeface="Tahoma"/>
              </a:rPr>
              <a:t>(15ml).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Acumulación</a:t>
            </a:r>
            <a:r>
              <a:rPr sz="1800" spc="-11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líquido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85" dirty="0">
                <a:solidFill>
                  <a:srgbClr val="404040"/>
                </a:solidFill>
                <a:latin typeface="Tahoma"/>
                <a:cs typeface="Tahoma"/>
              </a:rPr>
              <a:t>provocado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ahoma"/>
                <a:cs typeface="Tahoma"/>
              </a:rPr>
              <a:t>por: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Aumento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presión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hidrostática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Tahoma"/>
                <a:cs typeface="Tahoma"/>
              </a:rPr>
              <a:t>(insuf. 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cardiaca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congestiva).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Aumento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permeabilidad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vascular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(neumonía).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Menor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presión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osmótica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(sx</a:t>
            </a:r>
            <a:r>
              <a:rPr sz="18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nefróytico).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Aumento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presión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negativa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intrapleural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(atelectasia).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Reducción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drenaje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linfático</a:t>
            </a:r>
            <a:r>
              <a:rPr sz="1800" spc="-11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(carcinomatosis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mediastínica).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8580" y="4532376"/>
            <a:ext cx="2476500" cy="2161032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1097" y="1743836"/>
            <a:ext cx="8216265" cy="1778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Líquido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pleural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aspecto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purulento,</a:t>
            </a:r>
            <a:r>
              <a:rPr sz="18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4" dirty="0">
                <a:solidFill>
                  <a:srgbClr val="404040"/>
                </a:solidFill>
                <a:latin typeface="Tahoma"/>
                <a:cs typeface="Tahoma"/>
              </a:rPr>
              <a:t>con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abundantes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ahoma"/>
                <a:cs typeface="Tahoma"/>
              </a:rPr>
              <a:t>neutrófilos,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4" dirty="0">
                <a:solidFill>
                  <a:srgbClr val="404040"/>
                </a:solidFill>
                <a:latin typeface="Tahoma"/>
                <a:cs typeface="Tahoma"/>
              </a:rPr>
              <a:t>con </a:t>
            </a:r>
            <a:r>
              <a:rPr sz="1800" spc="-5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cultivo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tinción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gram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positivo.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Mayoría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provienen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un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derrame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paraneumónico.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25" dirty="0">
                <a:solidFill>
                  <a:srgbClr val="404040"/>
                </a:solidFill>
                <a:latin typeface="Tahoma"/>
                <a:cs typeface="Tahoma"/>
              </a:rPr>
              <a:t>H.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influenzae,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S.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aeureus.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5" dirty="0">
                <a:solidFill>
                  <a:srgbClr val="404040"/>
                </a:solidFill>
                <a:latin typeface="Tahoma"/>
                <a:cs typeface="Tahoma"/>
              </a:rPr>
              <a:t>Utiliza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tubo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drenaje.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0716" y="3227832"/>
            <a:ext cx="3889247" cy="317296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81097" y="710641"/>
            <a:ext cx="18415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85" dirty="0">
                <a:solidFill>
                  <a:srgbClr val="000000"/>
                </a:solidFill>
              </a:rPr>
              <a:t>EM</a:t>
            </a:r>
            <a:r>
              <a:rPr spc="140" dirty="0">
                <a:solidFill>
                  <a:srgbClr val="000000"/>
                </a:solidFill>
              </a:rPr>
              <a:t>P</a:t>
            </a:r>
            <a:r>
              <a:rPr spc="-25" dirty="0">
                <a:solidFill>
                  <a:srgbClr val="000000"/>
                </a:solidFill>
              </a:rPr>
              <a:t>IE</a:t>
            </a:r>
            <a:r>
              <a:rPr spc="-45" dirty="0">
                <a:solidFill>
                  <a:srgbClr val="000000"/>
                </a:solidFill>
              </a:rPr>
              <a:t>M</a:t>
            </a:r>
            <a:r>
              <a:rPr spc="450" dirty="0">
                <a:solidFill>
                  <a:srgbClr val="000000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5682" y="1614042"/>
            <a:ext cx="8705850" cy="1778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Rompimiento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del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85" dirty="0">
                <a:solidFill>
                  <a:srgbClr val="404040"/>
                </a:solidFill>
                <a:latin typeface="Tahoma"/>
                <a:cs typeface="Tahoma"/>
              </a:rPr>
              <a:t>conducto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torácico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acumulación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quilo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el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espacio </a:t>
            </a:r>
            <a:r>
              <a:rPr sz="1800" spc="-5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pleural.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Etiología: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ahoma"/>
                <a:cs typeface="Tahoma"/>
              </a:rPr>
              <a:t>Traumatismos,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tumores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mediastino.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35" dirty="0">
                <a:solidFill>
                  <a:srgbClr val="404040"/>
                </a:solidFill>
                <a:latin typeface="Tahoma"/>
                <a:cs typeface="Tahoma"/>
              </a:rPr>
              <a:t>Síntomas: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disnea.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Líquido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lechoso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abundante</a:t>
            </a:r>
            <a:r>
              <a:rPr sz="18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grasa.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4047" y="3089148"/>
            <a:ext cx="3244596" cy="344728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40635" y="727963"/>
            <a:ext cx="26022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90" dirty="0">
                <a:solidFill>
                  <a:srgbClr val="000000"/>
                </a:solidFill>
              </a:rPr>
              <a:t>QUILOTÓRAX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0635" y="1901444"/>
            <a:ext cx="5594985" cy="122809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Acumulación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liquido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seroso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no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inflamatorio.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Suele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ahoma"/>
                <a:cs typeface="Tahoma"/>
              </a:rPr>
              <a:t>ser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secundario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insuficiencia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0" dirty="0">
                <a:solidFill>
                  <a:srgbClr val="404040"/>
                </a:solidFill>
                <a:latin typeface="Tahoma"/>
                <a:cs typeface="Tahoma"/>
              </a:rPr>
              <a:t>cardiaca.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Unilateral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bilateral.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8959" y="2977895"/>
            <a:ext cx="4047744" cy="30342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40635" y="900176"/>
            <a:ext cx="26212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0" dirty="0">
                <a:solidFill>
                  <a:srgbClr val="000000"/>
                </a:solidFill>
              </a:rPr>
              <a:t>HIDROTÓRAX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7004" y="1751838"/>
            <a:ext cx="8411845" cy="405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1800" spc="200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Presencia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gas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espacio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pleural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(enfisema,</a:t>
            </a:r>
            <a:r>
              <a:rPr sz="18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asma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,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tuberculosis).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1495"/>
              </a:spcBef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1800" spc="204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*Neumotórax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espontáneo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idiopático:</a:t>
            </a:r>
            <a:endParaRPr sz="18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1010"/>
              </a:spcBef>
            </a:pPr>
            <a:r>
              <a:rPr sz="1800" spc="30" dirty="0">
                <a:solidFill>
                  <a:srgbClr val="404040"/>
                </a:solidFill>
                <a:latin typeface="Tahoma"/>
                <a:cs typeface="Tahoma"/>
              </a:rPr>
              <a:t>Primario: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ausencia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enfermedad</a:t>
            </a:r>
            <a:r>
              <a:rPr sz="18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pulmonar.</a:t>
            </a:r>
            <a:endParaRPr sz="18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994"/>
              </a:spcBef>
            </a:pPr>
            <a:r>
              <a:rPr sz="1800" spc="15" dirty="0">
                <a:solidFill>
                  <a:srgbClr val="404040"/>
                </a:solidFill>
                <a:latin typeface="Tahoma"/>
                <a:cs typeface="Tahoma"/>
              </a:rPr>
              <a:t>-Se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0" dirty="0">
                <a:solidFill>
                  <a:srgbClr val="404040"/>
                </a:solidFill>
                <a:latin typeface="Tahoma"/>
                <a:cs typeface="Tahoma"/>
              </a:rPr>
              <a:t>debe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rotura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bullas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pleurales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apicales,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espacios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quísticos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pequeños </a:t>
            </a:r>
            <a:r>
              <a:rPr sz="1800" spc="-5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debajo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pleura.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Se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60" dirty="0">
                <a:solidFill>
                  <a:srgbClr val="404040"/>
                </a:solidFill>
                <a:latin typeface="Tahoma"/>
                <a:cs typeface="Tahoma"/>
              </a:rPr>
              <a:t>da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fumadores.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155" dirty="0">
                <a:solidFill>
                  <a:srgbClr val="404040"/>
                </a:solidFill>
                <a:latin typeface="Tahoma"/>
                <a:cs typeface="Tahoma"/>
              </a:rPr>
              <a:t>Tx: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aspiración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simple,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toracoscopía </a:t>
            </a:r>
            <a:r>
              <a:rPr sz="1800" spc="-5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4" dirty="0">
                <a:solidFill>
                  <a:srgbClr val="404040"/>
                </a:solidFill>
                <a:latin typeface="Tahoma"/>
                <a:cs typeface="Tahoma"/>
              </a:rPr>
              <a:t>con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80" dirty="0">
                <a:solidFill>
                  <a:srgbClr val="404040"/>
                </a:solidFill>
                <a:latin typeface="Tahoma"/>
                <a:cs typeface="Tahoma"/>
              </a:rPr>
              <a:t>engrapado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bullas.</a:t>
            </a:r>
            <a:endParaRPr sz="18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1000"/>
              </a:spcBef>
            </a:pP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Secundario: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0" dirty="0">
                <a:solidFill>
                  <a:srgbClr val="404040"/>
                </a:solidFill>
                <a:latin typeface="Tahoma"/>
                <a:cs typeface="Tahoma"/>
              </a:rPr>
              <a:t>asociado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patología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molecular.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1510"/>
              </a:spcBef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1800" spc="185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*Neumotórax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ahoma"/>
                <a:cs typeface="Tahoma"/>
              </a:rPr>
              <a:t>tensión:</a:t>
            </a:r>
            <a:endParaRPr sz="18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1800" spc="215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ahoma"/>
                <a:cs typeface="Tahoma"/>
              </a:rPr>
              <a:t>Tiene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tensión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positiva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el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espacio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pleural.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07004" y="705053"/>
            <a:ext cx="28632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65" dirty="0">
                <a:solidFill>
                  <a:srgbClr val="000000"/>
                </a:solidFill>
              </a:rPr>
              <a:t>NEUMOTÓRAX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0535" y="4283964"/>
            <a:ext cx="2348483" cy="2371344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40436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5" dirty="0"/>
              <a:t>TUMORES</a:t>
            </a:r>
            <a:r>
              <a:rPr spc="-190" dirty="0"/>
              <a:t> </a:t>
            </a:r>
            <a:r>
              <a:rPr spc="-5" dirty="0"/>
              <a:t>PLEURALES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1331563"/>
            <a:ext cx="6807834" cy="203263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4965" algn="l"/>
              </a:tabLst>
            </a:pPr>
            <a:r>
              <a:rPr sz="1800" spc="-19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105" dirty="0">
                <a:solidFill>
                  <a:srgbClr val="404040"/>
                </a:solidFill>
                <a:latin typeface="Tahoma"/>
                <a:cs typeface="Tahoma"/>
              </a:rPr>
              <a:t>Tum</a:t>
            </a:r>
            <a:r>
              <a:rPr sz="1800" b="1" spc="-10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b="1" spc="-204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800" b="1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90" dirty="0">
                <a:solidFill>
                  <a:srgbClr val="404040"/>
                </a:solidFill>
                <a:latin typeface="Tahoma"/>
                <a:cs typeface="Tahoma"/>
              </a:rPr>
              <a:t>fibro</a:t>
            </a:r>
            <a:r>
              <a:rPr sz="1800" b="1" spc="-10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b="1" spc="4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65" dirty="0">
                <a:solidFill>
                  <a:srgbClr val="404040"/>
                </a:solidFill>
                <a:latin typeface="Tahoma"/>
                <a:cs typeface="Tahoma"/>
              </a:rPr>
              <a:t>solit</a:t>
            </a:r>
            <a:r>
              <a:rPr sz="1800" b="1" spc="-10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b="1" spc="-85" dirty="0">
                <a:solidFill>
                  <a:srgbClr val="404040"/>
                </a:solidFill>
                <a:latin typeface="Tahoma"/>
                <a:cs typeface="Tahoma"/>
              </a:rPr>
              <a:t>rio.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10" dirty="0">
                <a:solidFill>
                  <a:srgbClr val="404040"/>
                </a:solidFill>
                <a:latin typeface="Tahoma"/>
                <a:cs typeface="Tahoma"/>
              </a:rPr>
              <a:t>Fijo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la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superficie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pleural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por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un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pedículo.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Limitado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superficie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pulmonar.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25" dirty="0">
                <a:solidFill>
                  <a:srgbClr val="404040"/>
                </a:solidFill>
                <a:latin typeface="Tahoma"/>
                <a:cs typeface="Tahoma"/>
              </a:rPr>
              <a:t>Tejido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fibroso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denso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aislado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lleno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líquido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viscoso.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Aspecto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arremolinado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por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ahoma"/>
                <a:cs typeface="Tahoma"/>
              </a:rPr>
              <a:t>fibras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reticulina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colágeno.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7668" y="3671315"/>
            <a:ext cx="4229099" cy="2708148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4817" y="1316608"/>
            <a:ext cx="8585835" cy="230632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Visceral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parietal.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20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90</a:t>
            </a:r>
            <a:r>
              <a:rPr sz="1800" spc="-160" dirty="0">
                <a:solidFill>
                  <a:srgbClr val="404040"/>
                </a:solidFill>
                <a:latin typeface="Tahoma"/>
                <a:cs typeface="Tahoma"/>
              </a:rPr>
              <a:t>%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185" dirty="0">
                <a:solidFill>
                  <a:srgbClr val="404040"/>
                </a:solidFill>
                <a:latin typeface="Tahoma"/>
                <a:cs typeface="Tahoma"/>
              </a:rPr>
              <a:t>c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do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m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-10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60-70%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deleciones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1p,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3p,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6p,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9p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22q.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ahoma"/>
                <a:cs typeface="Tahoma"/>
              </a:rPr>
              <a:t>30%p16.</a:t>
            </a:r>
            <a:endParaRPr sz="18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Pulmón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5" dirty="0">
                <a:solidFill>
                  <a:srgbClr val="404040"/>
                </a:solidFill>
                <a:latin typeface="Tahoma"/>
                <a:cs typeface="Tahoma"/>
              </a:rPr>
              <a:t>rodeado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por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gruesa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capa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tejido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tumor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blando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gelatinoso </a:t>
            </a:r>
            <a:r>
              <a:rPr sz="1800" spc="-5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color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rosa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grisáceo.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Epitelioides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)60%),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sarcomatoides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(20%),</a:t>
            </a:r>
            <a:r>
              <a:rPr sz="1800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ahoma"/>
                <a:cs typeface="Tahoma"/>
              </a:rPr>
              <a:t>mixtos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(20%).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7580" y="3800855"/>
            <a:ext cx="3810000" cy="2857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320" y="3962400"/>
            <a:ext cx="2834639" cy="253288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34817" y="770889"/>
            <a:ext cx="4947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90" dirty="0">
                <a:solidFill>
                  <a:srgbClr val="000000"/>
                </a:solidFill>
              </a:rPr>
              <a:t>MESOTELIOMA</a:t>
            </a:r>
            <a:r>
              <a:rPr spc="-204" dirty="0">
                <a:solidFill>
                  <a:srgbClr val="000000"/>
                </a:solidFill>
              </a:rPr>
              <a:t> </a:t>
            </a:r>
            <a:r>
              <a:rPr spc="250" dirty="0">
                <a:solidFill>
                  <a:srgbClr val="000000"/>
                </a:solidFill>
              </a:rPr>
              <a:t>MALIGNO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29661" y="1798701"/>
            <a:ext cx="8736965" cy="260032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Robbins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Cotran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ahoma"/>
                <a:cs typeface="Tahoma"/>
              </a:rPr>
              <a:t>(2010)</a:t>
            </a:r>
            <a:r>
              <a:rPr sz="18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octava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edición.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Patología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estructural</a:t>
            </a:r>
            <a:r>
              <a:rPr sz="18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funcional.</a:t>
            </a:r>
            <a:endParaRPr sz="1800">
              <a:latin typeface="Tahoma"/>
              <a:cs typeface="Tahoma"/>
            </a:endParaRPr>
          </a:p>
          <a:p>
            <a:pPr marL="355600" marR="123888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Carriquiry,N.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Covarrubias,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M.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Marco,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F. </a:t>
            </a:r>
            <a:r>
              <a:rPr sz="1800" spc="-15" dirty="0">
                <a:solidFill>
                  <a:srgbClr val="404040"/>
                </a:solidFill>
                <a:latin typeface="Tahoma"/>
                <a:cs typeface="Tahoma"/>
              </a:rPr>
              <a:t>(25 </a:t>
            </a:r>
            <a:r>
              <a:rPr sz="1800" spc="35" dirty="0">
                <a:solidFill>
                  <a:srgbClr val="404040"/>
                </a:solidFill>
                <a:latin typeface="Tahoma"/>
                <a:cs typeface="Tahoma"/>
              </a:rPr>
              <a:t>febrero,2014).</a:t>
            </a:r>
            <a:r>
              <a:rPr sz="18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Pulmón </a:t>
            </a:r>
            <a:r>
              <a:rPr sz="1800" spc="-5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[diapositivas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 </a:t>
            </a: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PowerPoint]. </a:t>
            </a: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Recuperado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de: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  <a:hlinkClick r:id="rId2"/>
              </a:rPr>
              <a:t>http://www.slideshare.net/luiscarlosgvz23/patologia-cap-15-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pulmon?qid=ff22d8d4-d098-455d-b835-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684dc36614fd&amp;v=default&amp;b&amp;from_search=2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Clasificación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del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asma.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Jorge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Salas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Hernández,</a:t>
            </a:r>
            <a:r>
              <a:rPr sz="18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et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Tahoma"/>
                <a:cs typeface="Tahoma"/>
              </a:rPr>
              <a:t>al.;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Neumología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cirugía</a:t>
            </a:r>
            <a:endParaRPr sz="18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tórax,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Vol.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ahoma"/>
                <a:cs typeface="Tahoma"/>
              </a:rPr>
              <a:t>68,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S2,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ahoma"/>
                <a:cs typeface="Tahoma"/>
              </a:rPr>
              <a:t>2009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9661" y="846785"/>
            <a:ext cx="2708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0" dirty="0">
                <a:solidFill>
                  <a:srgbClr val="000000"/>
                </a:solidFill>
              </a:rPr>
              <a:t>BIBLIOGRAFÍA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6252"/>
            <a:ext cx="7183120" cy="106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90" dirty="0"/>
              <a:t>NEUMONIA</a:t>
            </a:r>
            <a:r>
              <a:rPr sz="3600" spc="-150" dirty="0"/>
              <a:t> </a:t>
            </a:r>
            <a:r>
              <a:rPr sz="3600" spc="-145" dirty="0"/>
              <a:t>INTERSTICIA</a:t>
            </a:r>
            <a:r>
              <a:rPr sz="3600" spc="-130" dirty="0"/>
              <a:t>L</a:t>
            </a:r>
            <a:r>
              <a:rPr sz="3600" spc="-145" dirty="0"/>
              <a:t> </a:t>
            </a:r>
            <a:r>
              <a:rPr sz="3600" spc="365" dirty="0"/>
              <a:t>AGU</a:t>
            </a:r>
            <a:r>
              <a:rPr sz="3600" spc="375" dirty="0"/>
              <a:t>D</a:t>
            </a:r>
            <a:r>
              <a:rPr sz="3600" spc="505" dirty="0"/>
              <a:t>A</a:t>
            </a:r>
            <a:endParaRPr sz="3600"/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100" dirty="0"/>
              <a:t>(LPA</a:t>
            </a:r>
            <a:r>
              <a:rPr spc="-150" dirty="0"/>
              <a:t> </a:t>
            </a:r>
            <a:r>
              <a:rPr spc="215" dirty="0"/>
              <a:t>extendida)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162683"/>
            <a:ext cx="4956810" cy="2727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520190" algn="l"/>
                <a:tab pos="2274570" algn="l"/>
                <a:tab pos="2698115" algn="l"/>
                <a:tab pos="3402329" algn="l"/>
                <a:tab pos="3877945" algn="l"/>
                <a:tab pos="4667250" algn="l"/>
              </a:tabLst>
            </a:pPr>
            <a:r>
              <a:rPr sz="1800" spc="-20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260" dirty="0">
                <a:solidFill>
                  <a:srgbClr val="404040"/>
                </a:solidFill>
                <a:latin typeface="Tahoma"/>
                <a:cs typeface="Tahoma"/>
              </a:rPr>
              <a:t>p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275" dirty="0">
                <a:solidFill>
                  <a:srgbClr val="404040"/>
                </a:solidFill>
                <a:latin typeface="Tahoma"/>
                <a:cs typeface="Tahoma"/>
              </a:rPr>
              <a:t>ce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1800" spc="22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40" dirty="0">
                <a:solidFill>
                  <a:srgbClr val="404040"/>
                </a:solidFill>
                <a:latin typeface="Tahoma"/>
                <a:cs typeface="Tahoma"/>
              </a:rPr>
              <a:t>tre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1800" spc="5" dirty="0">
                <a:solidFill>
                  <a:srgbClr val="404040"/>
                </a:solidFill>
                <a:latin typeface="Tahoma"/>
                <a:cs typeface="Tahoma"/>
              </a:rPr>
              <a:t>5</a:t>
            </a:r>
            <a:r>
              <a:rPr sz="1800" spc="10" dirty="0">
                <a:solidFill>
                  <a:srgbClr val="404040"/>
                </a:solidFill>
                <a:latin typeface="Tahoma"/>
                <a:cs typeface="Tahoma"/>
              </a:rPr>
              <a:t>0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ñ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os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1800" spc="22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245" dirty="0">
                <a:solidFill>
                  <a:srgbClr val="404040"/>
                </a:solidFill>
                <a:latin typeface="Tahoma"/>
                <a:cs typeface="Tahoma"/>
              </a:rPr>
              <a:t>da</a:t>
            </a:r>
            <a:r>
              <a:rPr sz="1800" spc="254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n 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predominio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sexual.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Se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confunde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4" dirty="0">
                <a:solidFill>
                  <a:srgbClr val="404040"/>
                </a:solidFill>
                <a:latin typeface="Tahoma"/>
                <a:cs typeface="Tahoma"/>
              </a:rPr>
              <a:t>con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una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ahoma"/>
                <a:cs typeface="Tahoma"/>
              </a:rPr>
              <a:t>rinofaringitis.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75" dirty="0">
                <a:solidFill>
                  <a:srgbClr val="404040"/>
                </a:solidFill>
                <a:latin typeface="Tahoma"/>
                <a:cs typeface="Tahoma"/>
              </a:rPr>
              <a:t>Cuadro</a:t>
            </a:r>
            <a:r>
              <a:rPr sz="1800" spc="2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clínico-patológico</a:t>
            </a:r>
            <a:r>
              <a:rPr sz="1800" spc="2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idéntico</a:t>
            </a:r>
            <a:r>
              <a:rPr sz="1800" spc="2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la</a:t>
            </a:r>
            <a:endParaRPr sz="18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LPA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fase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organizativa.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 marR="5715">
              <a:lnSpc>
                <a:spcPct val="100000"/>
              </a:lnSpc>
              <a:spcBef>
                <a:spcPts val="1510"/>
              </a:spcBef>
            </a:pP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La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mortalidad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es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3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33-74%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un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plazo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 </a:t>
            </a:r>
            <a:r>
              <a:rPr sz="1800" spc="-5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ahoma"/>
                <a:cs typeface="Tahoma"/>
              </a:rPr>
              <a:t>1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ahoma"/>
                <a:cs typeface="Tahoma"/>
              </a:rPr>
              <a:t>2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meses.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8392" y="2561844"/>
            <a:ext cx="4047744" cy="28895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3995" y="6576059"/>
            <a:ext cx="4541520" cy="2819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28517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90" dirty="0"/>
              <a:t>NEUMOPATIAS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36191"/>
            <a:ext cx="8757285" cy="19050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Obstructivas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</a:pP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Aumento</a:t>
            </a:r>
            <a:r>
              <a:rPr sz="1800" spc="2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3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la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resistencia</a:t>
            </a:r>
            <a:r>
              <a:rPr sz="1800" spc="2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al</a:t>
            </a:r>
            <a:r>
              <a:rPr sz="1800" spc="2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ahoma"/>
                <a:cs typeface="Tahoma"/>
              </a:rPr>
              <a:t>flujo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aire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por</a:t>
            </a:r>
            <a:r>
              <a:rPr sz="1800" spc="2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obstrucción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parcial</a:t>
            </a:r>
            <a:r>
              <a:rPr sz="1800" spc="2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total</a:t>
            </a:r>
            <a:r>
              <a:rPr sz="1800" spc="2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a </a:t>
            </a:r>
            <a:r>
              <a:rPr sz="1800" spc="-5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cualquier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nivel.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40" dirty="0">
                <a:solidFill>
                  <a:srgbClr val="404040"/>
                </a:solidFill>
                <a:latin typeface="Tahoma"/>
                <a:cs typeface="Tahoma"/>
              </a:rPr>
              <a:t>Restrictivas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4042029"/>
            <a:ext cx="308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3610" algn="l"/>
                <a:tab pos="2716530" algn="l"/>
              </a:tabLst>
            </a:pPr>
            <a:r>
              <a:rPr sz="1800" spc="275" dirty="0">
                <a:solidFill>
                  <a:srgbClr val="404040"/>
                </a:solidFill>
                <a:latin typeface="Tahoma"/>
                <a:cs typeface="Tahoma"/>
              </a:rPr>
              <a:t>M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or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1800" spc="22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b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245" dirty="0">
                <a:solidFill>
                  <a:srgbClr val="404040"/>
                </a:solidFill>
                <a:latin typeface="Tahoma"/>
                <a:cs typeface="Tahoma"/>
              </a:rPr>
              <a:t>da</a:t>
            </a:r>
            <a:r>
              <a:rPr sz="1800" spc="254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del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9154" y="4042029"/>
            <a:ext cx="5489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5280" algn="l"/>
                <a:tab pos="2888615" algn="l"/>
                <a:tab pos="3225800" algn="l"/>
                <a:tab pos="4754245" algn="l"/>
                <a:tab pos="5274310" algn="l"/>
              </a:tabLst>
            </a:pPr>
            <a:r>
              <a:rPr sz="1800" spc="260" dirty="0">
                <a:solidFill>
                  <a:srgbClr val="404040"/>
                </a:solidFill>
                <a:latin typeface="Tahoma"/>
                <a:cs typeface="Tahoma"/>
              </a:rPr>
              <a:t>p</a:t>
            </a:r>
            <a:r>
              <a:rPr sz="1800" spc="24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é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q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u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m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p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u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mo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-120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m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uc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ón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la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8270" y="4189857"/>
            <a:ext cx="5184140" cy="122999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spc="240" dirty="0">
                <a:solidFill>
                  <a:srgbClr val="404040"/>
                </a:solidFill>
                <a:latin typeface="Tahoma"/>
                <a:cs typeface="Tahoma"/>
              </a:rPr>
              <a:t>capacidad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pulmonar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total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Alteraciones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la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pared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torácica.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Procesos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intersticiales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Tahoma"/>
                <a:cs typeface="Tahoma"/>
              </a:rPr>
              <a:t>infiltrantes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crónicos.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9988" y="6576059"/>
            <a:ext cx="4541520" cy="2819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9011" y="646252"/>
            <a:ext cx="65424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00" dirty="0"/>
              <a:t>NEUMOPATIAS</a:t>
            </a:r>
            <a:r>
              <a:rPr sz="3600" spc="-200" dirty="0"/>
              <a:t> </a:t>
            </a:r>
            <a:r>
              <a:rPr sz="3600" dirty="0"/>
              <a:t>OBSTRUCTIVAS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24251" y="1693545"/>
          <a:ext cx="8915398" cy="46024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3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Enfermedad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6262"/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342265" indent="26670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600" b="1" spc="-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Lugar </a:t>
                      </a:r>
                      <a:r>
                        <a:rPr sz="1600" b="1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anatómi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6262"/>
                    </a:solidFill>
                  </a:tcPr>
                </a:tc>
                <a:tc>
                  <a:txBody>
                    <a:bodyPr/>
                    <a:lstStyle/>
                    <a:p>
                      <a:pPr marL="306705" marR="299720" indent="-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6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Cambios 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clinico-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atólogicos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62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Causa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6262"/>
                    </a:solidFill>
                  </a:tcPr>
                </a:tc>
                <a:tc>
                  <a:txBody>
                    <a:bodyPr/>
                    <a:lstStyle/>
                    <a:p>
                      <a:pPr marL="459740" marR="450215" indent="285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600" b="1" spc="-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Signos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 </a:t>
                      </a:r>
                      <a:r>
                        <a:rPr sz="1600" b="1" spc="-4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síntomas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6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60" dirty="0">
                          <a:latin typeface="Tahoma"/>
                          <a:cs typeface="Tahoma"/>
                        </a:rPr>
                        <a:t>Enfisema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130" dirty="0">
                          <a:latin typeface="Tahoma"/>
                          <a:cs typeface="Tahoma"/>
                        </a:rPr>
                        <a:t>Acino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135890" marR="127635" indent="-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114" dirty="0">
                          <a:latin typeface="Tahoma"/>
                          <a:cs typeface="Tahoma"/>
                        </a:rPr>
                        <a:t>Aumento </a:t>
                      </a:r>
                      <a:r>
                        <a:rPr sz="1400" spc="100" dirty="0">
                          <a:latin typeface="Tahoma"/>
                          <a:cs typeface="Tahoma"/>
                        </a:rPr>
                        <a:t>del </a:t>
                      </a:r>
                      <a:r>
                        <a:rPr sz="1400" spc="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pa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ci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aéreo;  de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st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u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ó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d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4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l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a  </a:t>
                      </a:r>
                      <a:r>
                        <a:rPr sz="1400" spc="100" dirty="0">
                          <a:latin typeface="Tahoma"/>
                          <a:cs typeface="Tahoma"/>
                        </a:rPr>
                        <a:t>pared.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90" dirty="0">
                          <a:latin typeface="Tahoma"/>
                          <a:cs typeface="Tahoma"/>
                        </a:rPr>
                        <a:t>Humo</a:t>
                      </a:r>
                      <a:r>
                        <a:rPr sz="14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7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4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70" dirty="0">
                          <a:latin typeface="Tahoma"/>
                          <a:cs typeface="Tahoma"/>
                        </a:rPr>
                        <a:t>tabaco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75" dirty="0">
                          <a:latin typeface="Tahoma"/>
                          <a:cs typeface="Tahoma"/>
                        </a:rPr>
                        <a:t>Disnea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79"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-95" dirty="0">
                          <a:latin typeface="Tahoma"/>
                          <a:cs typeface="Tahoma"/>
                        </a:rPr>
                        <a:t>Bronquitis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512445">
                        <a:lnSpc>
                          <a:spcPct val="100000"/>
                        </a:lnSpc>
                      </a:pPr>
                      <a:r>
                        <a:rPr sz="1600" b="1" spc="15" dirty="0">
                          <a:latin typeface="Tahoma"/>
                          <a:cs typeface="Tahoma"/>
                        </a:rPr>
                        <a:t>crónica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60" dirty="0">
                          <a:latin typeface="Tahoma"/>
                          <a:cs typeface="Tahoma"/>
                        </a:rPr>
                        <a:t>Bronquio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marL="133350" marR="1250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60" dirty="0">
                          <a:latin typeface="Tahoma"/>
                          <a:cs typeface="Tahoma"/>
                        </a:rPr>
                        <a:t>Hiperplasia</a:t>
                      </a:r>
                      <a:r>
                        <a:rPr sz="14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7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4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35" dirty="0">
                          <a:latin typeface="Tahoma"/>
                          <a:cs typeface="Tahoma"/>
                        </a:rPr>
                        <a:t>las </a:t>
                      </a:r>
                      <a:r>
                        <a:rPr sz="1400" spc="-4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85" dirty="0">
                          <a:latin typeface="Tahoma"/>
                          <a:cs typeface="Tahoma"/>
                        </a:rPr>
                        <a:t>glándulas </a:t>
                      </a:r>
                      <a:r>
                        <a:rPr sz="1400" spc="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80" dirty="0">
                          <a:latin typeface="Tahoma"/>
                          <a:cs typeface="Tahoma"/>
                        </a:rPr>
                        <a:t>mucosas, </a:t>
                      </a:r>
                      <a:r>
                        <a:rPr sz="1400" spc="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0" dirty="0">
                          <a:latin typeface="Tahoma"/>
                          <a:cs typeface="Tahoma"/>
                        </a:rPr>
                        <a:t>hipersecreción.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marL="114935" marR="1028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90" dirty="0">
                          <a:latin typeface="Tahoma"/>
                          <a:cs typeface="Tahoma"/>
                        </a:rPr>
                        <a:t>Humo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7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45" dirty="0">
                          <a:latin typeface="Tahoma"/>
                          <a:cs typeface="Tahoma"/>
                        </a:rPr>
                        <a:t>tabaco, </a:t>
                      </a:r>
                      <a:r>
                        <a:rPr sz="1400" spc="-4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95" dirty="0">
                          <a:latin typeface="Tahoma"/>
                          <a:cs typeface="Tahoma"/>
                        </a:rPr>
                        <a:t>contaminantes </a:t>
                      </a:r>
                      <a:r>
                        <a:rPr sz="1400" spc="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5" dirty="0">
                          <a:latin typeface="Tahoma"/>
                          <a:cs typeface="Tahoma"/>
                        </a:rPr>
                        <a:t>atmosféricos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Tos</a:t>
                      </a:r>
                      <a:r>
                        <a:rPr sz="14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4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pu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o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5" dirty="0">
                          <a:latin typeface="Tahoma"/>
                          <a:cs typeface="Tahoma"/>
                        </a:rPr>
                        <a:t>Asma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60" dirty="0">
                          <a:latin typeface="Tahoma"/>
                          <a:cs typeface="Tahoma"/>
                        </a:rPr>
                        <a:t>Bronquio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157480" marR="148590" indent="-444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60" dirty="0">
                          <a:latin typeface="Tahoma"/>
                          <a:cs typeface="Tahoma"/>
                        </a:rPr>
                        <a:t>Hiperplasia </a:t>
                      </a:r>
                      <a:r>
                        <a:rPr sz="1400" spc="100" dirty="0">
                          <a:latin typeface="Tahoma"/>
                          <a:cs typeface="Tahoma"/>
                        </a:rPr>
                        <a:t>del </a:t>
                      </a:r>
                      <a:r>
                        <a:rPr sz="1400" spc="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80" dirty="0">
                          <a:latin typeface="Tahoma"/>
                          <a:cs typeface="Tahoma"/>
                        </a:rPr>
                        <a:t>musculo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liso,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exce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4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d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m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co  </a:t>
                      </a:r>
                      <a:r>
                        <a:rPr sz="1400" spc="175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4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80" dirty="0">
                          <a:latin typeface="Tahoma"/>
                          <a:cs typeface="Tahoma"/>
                        </a:rPr>
                        <a:t>inflamación.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464184" marR="323850" indent="-1314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1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mu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ar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io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o  </a:t>
                      </a:r>
                      <a:r>
                        <a:rPr sz="1400" spc="70" dirty="0">
                          <a:latin typeface="Tahoma"/>
                          <a:cs typeface="Tahoma"/>
                        </a:rPr>
                        <a:t>indefinido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207645" indent="25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40" dirty="0">
                          <a:latin typeface="Tahoma"/>
                          <a:cs typeface="Tahoma"/>
                        </a:rPr>
                        <a:t>Episodios </a:t>
                      </a:r>
                      <a:r>
                        <a:rPr sz="1400" spc="17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400" spc="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b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lan</a:t>
                      </a:r>
                      <a:r>
                        <a:rPr sz="1400" spc="-15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ias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,</a:t>
                      </a:r>
                      <a:r>
                        <a:rPr sz="1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os</a:t>
                      </a:r>
                      <a:r>
                        <a:rPr sz="14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y  </a:t>
                      </a:r>
                      <a:r>
                        <a:rPr sz="1400" spc="90" dirty="0">
                          <a:latin typeface="Tahoma"/>
                          <a:cs typeface="Tahoma"/>
                        </a:rPr>
                        <a:t>disnea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40" dirty="0">
                          <a:latin typeface="Tahoma"/>
                          <a:cs typeface="Tahoma"/>
                        </a:rPr>
                        <a:t>Bronquiectasia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60" dirty="0">
                          <a:latin typeface="Tahoma"/>
                          <a:cs typeface="Tahoma"/>
                        </a:rPr>
                        <a:t>Bronquio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marL="119380" marR="113030" indent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90" dirty="0">
                          <a:latin typeface="Tahoma"/>
                          <a:cs typeface="Tahoma"/>
                        </a:rPr>
                        <a:t>Dilatación </a:t>
                      </a:r>
                      <a:r>
                        <a:rPr sz="1400" spc="17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400" spc="35" dirty="0">
                          <a:latin typeface="Tahoma"/>
                          <a:cs typeface="Tahoma"/>
                        </a:rPr>
                        <a:t>las </a:t>
                      </a:r>
                      <a:r>
                        <a:rPr sz="1400" spc="-4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v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í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4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re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p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ra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ori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y  </a:t>
                      </a:r>
                      <a:r>
                        <a:rPr sz="1400" spc="110" dirty="0">
                          <a:latin typeface="Tahoma"/>
                          <a:cs typeface="Tahoma"/>
                        </a:rPr>
                        <a:t>deformidad </a:t>
                      </a:r>
                      <a:r>
                        <a:rPr sz="1400" spc="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5" dirty="0">
                          <a:latin typeface="Tahoma"/>
                          <a:cs typeface="Tahoma"/>
                        </a:rPr>
                        <a:t>cicatricial.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marL="313055" marR="306070" indent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75" dirty="0">
                          <a:latin typeface="Tahoma"/>
                          <a:cs typeface="Tahoma"/>
                        </a:rPr>
                        <a:t>Infecciones </a:t>
                      </a:r>
                      <a:r>
                        <a:rPr sz="1400" spc="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per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nt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es</a:t>
                      </a:r>
                      <a:r>
                        <a:rPr sz="14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o  </a:t>
                      </a:r>
                      <a:r>
                        <a:rPr sz="1400" spc="80" dirty="0">
                          <a:latin typeface="Tahoma"/>
                          <a:cs typeface="Tahoma"/>
                        </a:rPr>
                        <a:t>graves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3825" indent="1155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Tos</a:t>
                      </a:r>
                      <a:r>
                        <a:rPr sz="14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4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pu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o 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puru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l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nt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4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f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b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re</a:t>
                      </a: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8632" y="6576059"/>
            <a:ext cx="4543044" cy="2819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19284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5" dirty="0"/>
              <a:t>ENF</a:t>
            </a:r>
            <a:r>
              <a:rPr spc="-85" dirty="0"/>
              <a:t>I</a:t>
            </a:r>
            <a:r>
              <a:rPr spc="55" dirty="0"/>
              <a:t>SE</a:t>
            </a:r>
            <a:r>
              <a:rPr spc="75" dirty="0"/>
              <a:t>M</a:t>
            </a:r>
            <a:r>
              <a:rPr spc="450"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36191"/>
            <a:ext cx="6590030" cy="323532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20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cua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85" dirty="0">
                <a:solidFill>
                  <a:srgbClr val="404040"/>
                </a:solidFill>
                <a:latin typeface="Tahoma"/>
                <a:cs typeface="Tahoma"/>
              </a:rPr>
              <a:t>c</a:t>
            </a:r>
            <a:r>
              <a:rPr sz="1800" spc="315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usa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morb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245" dirty="0">
                <a:solidFill>
                  <a:srgbClr val="404040"/>
                </a:solidFill>
                <a:latin typeface="Tahoma"/>
                <a:cs typeface="Tahoma"/>
              </a:rPr>
              <a:t>da</a:t>
            </a:r>
            <a:r>
              <a:rPr sz="1800" spc="254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mor</a:t>
            </a:r>
            <a:r>
              <a:rPr sz="1800" spc="25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245" dirty="0">
                <a:solidFill>
                  <a:srgbClr val="404040"/>
                </a:solidFill>
                <a:latin typeface="Tahoma"/>
                <a:cs typeface="Tahoma"/>
              </a:rPr>
              <a:t>da</a:t>
            </a:r>
            <a:r>
              <a:rPr sz="1800" spc="254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EE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.</a:t>
            </a:r>
            <a:r>
              <a:rPr sz="1800" spc="-20" dirty="0">
                <a:solidFill>
                  <a:srgbClr val="404040"/>
                </a:solidFill>
                <a:latin typeface="Tahoma"/>
                <a:cs typeface="Tahoma"/>
              </a:rPr>
              <a:t>UU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80" dirty="0">
                <a:solidFill>
                  <a:srgbClr val="404040"/>
                </a:solidFill>
                <a:latin typeface="Tahoma"/>
                <a:cs typeface="Tahoma"/>
              </a:rPr>
              <a:t>Asociada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4" dirty="0">
                <a:solidFill>
                  <a:srgbClr val="404040"/>
                </a:solidFill>
                <a:latin typeface="Tahoma"/>
                <a:cs typeface="Tahoma"/>
              </a:rPr>
              <a:t>con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el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tabaquismo.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Mujeres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personas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raza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negra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son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mas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vulnerables.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510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Centrolobulillar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Panlobulillar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Paraseptal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20" dirty="0">
                <a:solidFill>
                  <a:srgbClr val="404040"/>
                </a:solidFill>
                <a:latin typeface="Tahoma"/>
                <a:cs typeface="Tahoma"/>
              </a:rPr>
              <a:t>Irregular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4391" y="3400044"/>
            <a:ext cx="3810000" cy="28955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4079" y="6534910"/>
            <a:ext cx="4541520" cy="32308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58478" y="1866264"/>
            <a:ext cx="2228850" cy="731520"/>
            <a:chOff x="9158478" y="1866264"/>
            <a:chExt cx="2228850" cy="731520"/>
          </a:xfrm>
        </p:grpSpPr>
        <p:sp>
          <p:nvSpPr>
            <p:cNvPr id="3" name="object 3"/>
            <p:cNvSpPr/>
            <p:nvPr/>
          </p:nvSpPr>
          <p:spPr>
            <a:xfrm>
              <a:off x="9158478" y="1866264"/>
              <a:ext cx="2228850" cy="731520"/>
            </a:xfrm>
            <a:custGeom>
              <a:avLst/>
              <a:gdLst/>
              <a:ahLst/>
              <a:cxnLst/>
              <a:rect l="l" t="t" r="r" b="b"/>
              <a:pathLst>
                <a:path w="2228850" h="731519">
                  <a:moveTo>
                    <a:pt x="2228850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2228850" y="731520"/>
                  </a:lnTo>
                  <a:lnTo>
                    <a:pt x="2228850" y="0"/>
                  </a:lnTo>
                  <a:close/>
                </a:path>
              </a:pathLst>
            </a:custGeom>
            <a:solidFill>
              <a:srgbClr val="F9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98810" y="1909013"/>
              <a:ext cx="225551" cy="212140"/>
            </a:xfrm>
            <a:prstGeom prst="rect">
              <a:avLst/>
            </a:prstGeom>
          </p:spPr>
        </p:pic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65577" y="790829"/>
          <a:ext cx="8915400" cy="3477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092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Enfisema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626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Localización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6262"/>
                    </a:solidFill>
                  </a:tcPr>
                </a:tc>
                <a:tc>
                  <a:txBody>
                    <a:bodyPr/>
                    <a:lstStyle/>
                    <a:p>
                      <a:pPr marL="51815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Morfología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626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Causa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6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70" dirty="0">
                          <a:latin typeface="Tahoma"/>
                          <a:cs typeface="Tahoma"/>
                        </a:rPr>
                        <a:t>Centrolobulillar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95885" marR="87630" indent="1720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45" dirty="0">
                          <a:latin typeface="Tahoma"/>
                          <a:cs typeface="Tahoma"/>
                        </a:rPr>
                        <a:t>Partes </a:t>
                      </a:r>
                      <a:r>
                        <a:rPr sz="1400" spc="80" dirty="0">
                          <a:latin typeface="Tahoma"/>
                          <a:cs typeface="Tahoma"/>
                        </a:rPr>
                        <a:t>centrales </a:t>
                      </a:r>
                      <a:r>
                        <a:rPr sz="1400" spc="100" dirty="0">
                          <a:latin typeface="Tahoma"/>
                          <a:cs typeface="Tahoma"/>
                        </a:rPr>
                        <a:t>del </a:t>
                      </a:r>
                      <a:r>
                        <a:rPr sz="1400" spc="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no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,</a:t>
                      </a:r>
                      <a:r>
                        <a:rPr sz="14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l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ve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l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os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603250" marR="135890" indent="-45783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P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g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m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nt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ó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egra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e  </a:t>
                      </a:r>
                      <a:r>
                        <a:rPr sz="1400" spc="90" dirty="0">
                          <a:latin typeface="Tahoma"/>
                          <a:cs typeface="Tahoma"/>
                        </a:rPr>
                        <a:t>inflamación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80" dirty="0">
                          <a:latin typeface="Tahoma"/>
                          <a:cs typeface="Tahoma"/>
                        </a:rPr>
                        <a:t>Fumadores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60" dirty="0">
                          <a:latin typeface="Tahoma"/>
                          <a:cs typeface="Tahoma"/>
                        </a:rPr>
                        <a:t>Panlobulillar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3695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Tahoma"/>
                          <a:cs typeface="Tahoma"/>
                        </a:rPr>
                        <a:t>D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l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ó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d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es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de  br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nq</a:t>
                      </a:r>
                      <a:r>
                        <a:rPr sz="1400" spc="-15" dirty="0">
                          <a:latin typeface="Tahoma"/>
                          <a:cs typeface="Tahoma"/>
                        </a:rPr>
                        <a:t>u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has</a:t>
                      </a:r>
                      <a:r>
                        <a:rPr sz="1400" spc="-15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a  </a:t>
                      </a:r>
                      <a:r>
                        <a:rPr sz="1400" spc="75" dirty="0">
                          <a:latin typeface="Tahoma"/>
                          <a:cs typeface="Tahoma"/>
                        </a:rPr>
                        <a:t>alveolos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15" dirty="0">
                          <a:latin typeface="Tahoma"/>
                          <a:cs typeface="Tahoma"/>
                        </a:rPr>
                        <a:t>Bullas</a:t>
                      </a:r>
                      <a:r>
                        <a:rPr sz="1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25" dirty="0">
                          <a:latin typeface="Tahoma"/>
                          <a:cs typeface="Tahoma"/>
                        </a:rPr>
                        <a:t>en</a:t>
                      </a:r>
                      <a:r>
                        <a:rPr sz="14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0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4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95" dirty="0">
                          <a:latin typeface="Tahoma"/>
                          <a:cs typeface="Tahoma"/>
                        </a:rPr>
                        <a:t>parte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20" dirty="0">
                          <a:latin typeface="Tahoma"/>
                          <a:cs typeface="Tahoma"/>
                        </a:rPr>
                        <a:t>inferior</a:t>
                      </a:r>
                      <a:r>
                        <a:rPr sz="1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7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4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los</a:t>
                      </a:r>
                      <a:r>
                        <a:rPr sz="14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80" dirty="0">
                          <a:latin typeface="Tahoma"/>
                          <a:cs typeface="Tahoma"/>
                        </a:rPr>
                        <a:t>pulmones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1435100" algn="l"/>
                        </a:tabLst>
                      </a:pPr>
                      <a:r>
                        <a:rPr sz="1400" spc="100" dirty="0">
                          <a:latin typeface="Tahoma"/>
                          <a:cs typeface="Tahoma"/>
                        </a:rPr>
                        <a:t>Deficiencia</a:t>
                      </a:r>
                      <a:r>
                        <a:rPr sz="14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80" dirty="0">
                          <a:latin typeface="Tahoma"/>
                          <a:cs typeface="Tahoma"/>
                        </a:rPr>
                        <a:t>de	</a:t>
                      </a:r>
                      <a:r>
                        <a:rPr sz="1400" spc="-15" dirty="0">
                          <a:latin typeface="Tahoma"/>
                          <a:cs typeface="Tahoma"/>
                        </a:rPr>
                        <a:t>1-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40" dirty="0">
                          <a:latin typeface="Tahoma"/>
                          <a:cs typeface="Tahoma"/>
                        </a:rPr>
                        <a:t>antitripsina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95" dirty="0">
                          <a:latin typeface="Tahoma"/>
                          <a:cs typeface="Tahoma"/>
                        </a:rPr>
                        <a:t>Paraseptal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70" dirty="0">
                          <a:latin typeface="Tahoma"/>
                          <a:cs typeface="Tahoma"/>
                        </a:rPr>
                        <a:t>Parte</a:t>
                      </a:r>
                      <a:r>
                        <a:rPr sz="14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40" dirty="0">
                          <a:latin typeface="Tahoma"/>
                          <a:cs typeface="Tahoma"/>
                        </a:rPr>
                        <a:t>distal</a:t>
                      </a:r>
                      <a:r>
                        <a:rPr sz="14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0" dirty="0">
                          <a:latin typeface="Tahoma"/>
                          <a:cs typeface="Tahoma"/>
                        </a:rPr>
                        <a:t>del</a:t>
                      </a:r>
                      <a:r>
                        <a:rPr sz="14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35" dirty="0">
                          <a:latin typeface="Tahoma"/>
                          <a:cs typeface="Tahoma"/>
                        </a:rPr>
                        <a:t>acino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150495" marR="140970" indent="-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50" dirty="0">
                          <a:latin typeface="Tahoma"/>
                          <a:cs typeface="Tahoma"/>
                        </a:rPr>
                        <a:t>Multiples </a:t>
                      </a:r>
                      <a:r>
                        <a:rPr sz="1400" spc="95" dirty="0">
                          <a:latin typeface="Tahoma"/>
                          <a:cs typeface="Tahoma"/>
                        </a:rPr>
                        <a:t>espacios </a:t>
                      </a:r>
                      <a:r>
                        <a:rPr sz="1400" spc="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90" dirty="0">
                          <a:latin typeface="Tahoma"/>
                          <a:cs typeface="Tahoma"/>
                        </a:rPr>
                        <a:t>aéreos </a:t>
                      </a:r>
                      <a:r>
                        <a:rPr sz="1400" spc="120" dirty="0">
                          <a:latin typeface="Tahoma"/>
                          <a:cs typeface="Tahoma"/>
                        </a:rPr>
                        <a:t>agrandados </a:t>
                      </a:r>
                      <a:r>
                        <a:rPr sz="1400" spc="55" dirty="0">
                          <a:latin typeface="Tahoma"/>
                          <a:cs typeface="Tahoma"/>
                        </a:rPr>
                        <a:t>y </a:t>
                      </a:r>
                      <a:r>
                        <a:rPr sz="1400" spc="-4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u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.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P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ducc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ó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n  </a:t>
                      </a:r>
                      <a:r>
                        <a:rPr sz="1400" spc="17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4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30" dirty="0">
                          <a:latin typeface="Tahoma"/>
                          <a:cs typeface="Tahoma"/>
                        </a:rPr>
                        <a:t>quistes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588645" marR="565150" indent="-127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Neumo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órax  </a:t>
                      </a:r>
                      <a:r>
                        <a:rPr sz="1400" spc="110" dirty="0">
                          <a:latin typeface="Tahoma"/>
                          <a:cs typeface="Tahoma"/>
                        </a:rPr>
                        <a:t>espontaneo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15" dirty="0">
                          <a:latin typeface="Tahoma"/>
                          <a:cs typeface="Tahoma"/>
                        </a:rPr>
                        <a:t>Irregular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marL="865505" marR="334010" indent="-5245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130" dirty="0">
                          <a:latin typeface="Tahoma"/>
                          <a:cs typeface="Tahoma"/>
                        </a:rPr>
                        <a:t>Daño</a:t>
                      </a:r>
                      <a:r>
                        <a:rPr sz="14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30" dirty="0">
                          <a:latin typeface="Tahoma"/>
                          <a:cs typeface="Tahoma"/>
                        </a:rPr>
                        <a:t>irregular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0" dirty="0">
                          <a:latin typeface="Tahoma"/>
                          <a:cs typeface="Tahoma"/>
                        </a:rPr>
                        <a:t>del </a:t>
                      </a:r>
                      <a:r>
                        <a:rPr sz="1400" spc="-4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35" dirty="0">
                          <a:latin typeface="Tahoma"/>
                          <a:cs typeface="Tahoma"/>
                        </a:rPr>
                        <a:t>acino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marL="135255" marR="126364" indent="-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114" dirty="0">
                          <a:latin typeface="Tahoma"/>
                          <a:cs typeface="Tahoma"/>
                        </a:rPr>
                        <a:t>Aumento </a:t>
                      </a:r>
                      <a:r>
                        <a:rPr sz="1400" spc="17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400" spc="130" dirty="0">
                          <a:latin typeface="Tahoma"/>
                          <a:cs typeface="Tahoma"/>
                        </a:rPr>
                        <a:t>tamaño </a:t>
                      </a:r>
                      <a:r>
                        <a:rPr sz="1400" spc="-4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7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4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los</a:t>
                      </a:r>
                      <a:r>
                        <a:rPr sz="1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95" dirty="0">
                          <a:latin typeface="Tahoma"/>
                          <a:cs typeface="Tahoma"/>
                        </a:rPr>
                        <a:t>espacios</a:t>
                      </a:r>
                      <a:r>
                        <a:rPr sz="14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90" dirty="0">
                          <a:latin typeface="Tahoma"/>
                          <a:cs typeface="Tahoma"/>
                        </a:rPr>
                        <a:t>aereos </a:t>
                      </a:r>
                      <a:r>
                        <a:rPr sz="1400" spc="-4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65" dirty="0">
                          <a:latin typeface="Tahoma"/>
                          <a:cs typeface="Tahoma"/>
                        </a:rPr>
                        <a:t>con</a:t>
                      </a:r>
                      <a:r>
                        <a:rPr sz="14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fibrosis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marL="777240" marR="220979" indent="-5461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P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oceso</a:t>
                      </a:r>
                      <a:r>
                        <a:rPr sz="14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f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l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am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400" spc="-15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o  </a:t>
                      </a:r>
                      <a:r>
                        <a:rPr sz="1400" spc="45" dirty="0">
                          <a:latin typeface="Tahoma"/>
                          <a:cs typeface="Tahoma"/>
                        </a:rPr>
                        <a:t>resuelto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1287780" y="4241290"/>
            <a:ext cx="10752201" cy="2616707"/>
            <a:chOff x="1287780" y="4241290"/>
            <a:chExt cx="10752201" cy="2616707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0687" y="4241290"/>
              <a:ext cx="5655564" cy="25222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226296" y="6374892"/>
              <a:ext cx="2813685" cy="403860"/>
            </a:xfrm>
            <a:custGeom>
              <a:avLst/>
              <a:gdLst/>
              <a:ahLst/>
              <a:cxnLst/>
              <a:rect l="l" t="t" r="r" b="b"/>
              <a:pathLst>
                <a:path w="2813684" h="403859">
                  <a:moveTo>
                    <a:pt x="0" y="67310"/>
                  </a:moveTo>
                  <a:lnTo>
                    <a:pt x="5284" y="41110"/>
                  </a:lnTo>
                  <a:lnTo>
                    <a:pt x="19700" y="19715"/>
                  </a:lnTo>
                  <a:lnTo>
                    <a:pt x="41094" y="5289"/>
                  </a:lnTo>
                  <a:lnTo>
                    <a:pt x="67309" y="0"/>
                  </a:lnTo>
                  <a:lnTo>
                    <a:pt x="2745994" y="0"/>
                  </a:lnTo>
                  <a:lnTo>
                    <a:pt x="2772209" y="5289"/>
                  </a:lnTo>
                  <a:lnTo>
                    <a:pt x="2793603" y="19715"/>
                  </a:lnTo>
                  <a:lnTo>
                    <a:pt x="2808019" y="41110"/>
                  </a:lnTo>
                  <a:lnTo>
                    <a:pt x="2813304" y="67310"/>
                  </a:lnTo>
                  <a:lnTo>
                    <a:pt x="2813304" y="336550"/>
                  </a:lnTo>
                  <a:lnTo>
                    <a:pt x="2808019" y="362749"/>
                  </a:lnTo>
                  <a:lnTo>
                    <a:pt x="2793603" y="384144"/>
                  </a:lnTo>
                  <a:lnTo>
                    <a:pt x="2772209" y="398569"/>
                  </a:lnTo>
                  <a:lnTo>
                    <a:pt x="2745994" y="403858"/>
                  </a:lnTo>
                  <a:lnTo>
                    <a:pt x="67309" y="403858"/>
                  </a:lnTo>
                  <a:lnTo>
                    <a:pt x="41094" y="398569"/>
                  </a:lnTo>
                  <a:lnTo>
                    <a:pt x="19700" y="384144"/>
                  </a:lnTo>
                  <a:lnTo>
                    <a:pt x="5284" y="362749"/>
                  </a:lnTo>
                  <a:lnTo>
                    <a:pt x="0" y="336550"/>
                  </a:lnTo>
                  <a:lnTo>
                    <a:pt x="0" y="67310"/>
                  </a:lnTo>
                  <a:close/>
                </a:path>
              </a:pathLst>
            </a:custGeom>
            <a:ln w="15239">
              <a:solidFill>
                <a:srgbClr val="A7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7780" y="6601966"/>
              <a:ext cx="4541520" cy="2560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6252"/>
            <a:ext cx="32842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45" dirty="0"/>
              <a:t>centrolobulillar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1673351" y="739139"/>
            <a:ext cx="10373995" cy="6118860"/>
            <a:chOff x="1673351" y="739139"/>
            <a:chExt cx="10373995" cy="61188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4872" y="739139"/>
              <a:ext cx="5382767" cy="35402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1743" y="2936747"/>
              <a:ext cx="5565648" cy="36515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226295" y="6374891"/>
              <a:ext cx="2813685" cy="403860"/>
            </a:xfrm>
            <a:custGeom>
              <a:avLst/>
              <a:gdLst/>
              <a:ahLst/>
              <a:cxnLst/>
              <a:rect l="l" t="t" r="r" b="b"/>
              <a:pathLst>
                <a:path w="2813684" h="403859">
                  <a:moveTo>
                    <a:pt x="2745994" y="0"/>
                  </a:moveTo>
                  <a:lnTo>
                    <a:pt x="67309" y="0"/>
                  </a:lnTo>
                  <a:lnTo>
                    <a:pt x="41094" y="5289"/>
                  </a:lnTo>
                  <a:lnTo>
                    <a:pt x="19700" y="19715"/>
                  </a:lnTo>
                  <a:lnTo>
                    <a:pt x="5284" y="41110"/>
                  </a:lnTo>
                  <a:lnTo>
                    <a:pt x="0" y="67310"/>
                  </a:lnTo>
                  <a:lnTo>
                    <a:pt x="0" y="336550"/>
                  </a:lnTo>
                  <a:lnTo>
                    <a:pt x="5284" y="362749"/>
                  </a:lnTo>
                  <a:lnTo>
                    <a:pt x="19700" y="384144"/>
                  </a:lnTo>
                  <a:lnTo>
                    <a:pt x="41094" y="398569"/>
                  </a:lnTo>
                  <a:lnTo>
                    <a:pt x="67309" y="403858"/>
                  </a:lnTo>
                  <a:lnTo>
                    <a:pt x="2745994" y="403858"/>
                  </a:lnTo>
                  <a:lnTo>
                    <a:pt x="2772209" y="398569"/>
                  </a:lnTo>
                  <a:lnTo>
                    <a:pt x="2793603" y="384144"/>
                  </a:lnTo>
                  <a:lnTo>
                    <a:pt x="2808019" y="362749"/>
                  </a:lnTo>
                  <a:lnTo>
                    <a:pt x="2813304" y="336550"/>
                  </a:lnTo>
                  <a:lnTo>
                    <a:pt x="2813304" y="67310"/>
                  </a:lnTo>
                  <a:lnTo>
                    <a:pt x="2808019" y="41110"/>
                  </a:lnTo>
                  <a:lnTo>
                    <a:pt x="2793603" y="19715"/>
                  </a:lnTo>
                  <a:lnTo>
                    <a:pt x="2772209" y="5289"/>
                  </a:lnTo>
                  <a:lnTo>
                    <a:pt x="2745994" y="0"/>
                  </a:lnTo>
                  <a:close/>
                </a:path>
              </a:pathLst>
            </a:custGeom>
            <a:solidFill>
              <a:srgbClr val="E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26295" y="6374891"/>
              <a:ext cx="2813685" cy="403860"/>
            </a:xfrm>
            <a:custGeom>
              <a:avLst/>
              <a:gdLst/>
              <a:ahLst/>
              <a:cxnLst/>
              <a:rect l="l" t="t" r="r" b="b"/>
              <a:pathLst>
                <a:path w="2813684" h="403859">
                  <a:moveTo>
                    <a:pt x="0" y="67310"/>
                  </a:moveTo>
                  <a:lnTo>
                    <a:pt x="5284" y="41110"/>
                  </a:lnTo>
                  <a:lnTo>
                    <a:pt x="19700" y="19715"/>
                  </a:lnTo>
                  <a:lnTo>
                    <a:pt x="41094" y="5289"/>
                  </a:lnTo>
                  <a:lnTo>
                    <a:pt x="67309" y="0"/>
                  </a:lnTo>
                  <a:lnTo>
                    <a:pt x="2745994" y="0"/>
                  </a:lnTo>
                  <a:lnTo>
                    <a:pt x="2772209" y="5289"/>
                  </a:lnTo>
                  <a:lnTo>
                    <a:pt x="2793603" y="19715"/>
                  </a:lnTo>
                  <a:lnTo>
                    <a:pt x="2808019" y="41110"/>
                  </a:lnTo>
                  <a:lnTo>
                    <a:pt x="2813304" y="67310"/>
                  </a:lnTo>
                  <a:lnTo>
                    <a:pt x="2813304" y="336550"/>
                  </a:lnTo>
                  <a:lnTo>
                    <a:pt x="2808019" y="362749"/>
                  </a:lnTo>
                  <a:lnTo>
                    <a:pt x="2793603" y="384144"/>
                  </a:lnTo>
                  <a:lnTo>
                    <a:pt x="2772209" y="398569"/>
                  </a:lnTo>
                  <a:lnTo>
                    <a:pt x="2745994" y="403858"/>
                  </a:lnTo>
                  <a:lnTo>
                    <a:pt x="67309" y="403858"/>
                  </a:lnTo>
                  <a:lnTo>
                    <a:pt x="41094" y="398569"/>
                  </a:lnTo>
                  <a:lnTo>
                    <a:pt x="19700" y="384144"/>
                  </a:lnTo>
                  <a:lnTo>
                    <a:pt x="5284" y="362749"/>
                  </a:lnTo>
                  <a:lnTo>
                    <a:pt x="0" y="336550"/>
                  </a:lnTo>
                  <a:lnTo>
                    <a:pt x="0" y="67310"/>
                  </a:lnTo>
                  <a:close/>
                </a:path>
              </a:pathLst>
            </a:custGeom>
            <a:ln w="15239">
              <a:solidFill>
                <a:srgbClr val="A7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3351" y="6617206"/>
              <a:ext cx="4541520" cy="2407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6252"/>
            <a:ext cx="27247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5" dirty="0"/>
              <a:t>panlobulillar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638555" y="711708"/>
            <a:ext cx="11409045" cy="6146800"/>
            <a:chOff x="638555" y="711708"/>
            <a:chExt cx="11409045" cy="6146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5103" y="711708"/>
              <a:ext cx="5797296" cy="38130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555" y="2927603"/>
              <a:ext cx="6647688" cy="36728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226296" y="6374892"/>
              <a:ext cx="2813685" cy="403860"/>
            </a:xfrm>
            <a:custGeom>
              <a:avLst/>
              <a:gdLst/>
              <a:ahLst/>
              <a:cxnLst/>
              <a:rect l="l" t="t" r="r" b="b"/>
              <a:pathLst>
                <a:path w="2813684" h="403859">
                  <a:moveTo>
                    <a:pt x="2745994" y="0"/>
                  </a:moveTo>
                  <a:lnTo>
                    <a:pt x="67309" y="0"/>
                  </a:lnTo>
                  <a:lnTo>
                    <a:pt x="41094" y="5289"/>
                  </a:lnTo>
                  <a:lnTo>
                    <a:pt x="19700" y="19715"/>
                  </a:lnTo>
                  <a:lnTo>
                    <a:pt x="5284" y="41110"/>
                  </a:lnTo>
                  <a:lnTo>
                    <a:pt x="0" y="67310"/>
                  </a:lnTo>
                  <a:lnTo>
                    <a:pt x="0" y="336550"/>
                  </a:lnTo>
                  <a:lnTo>
                    <a:pt x="5284" y="362749"/>
                  </a:lnTo>
                  <a:lnTo>
                    <a:pt x="19700" y="384144"/>
                  </a:lnTo>
                  <a:lnTo>
                    <a:pt x="41094" y="398569"/>
                  </a:lnTo>
                  <a:lnTo>
                    <a:pt x="67309" y="403858"/>
                  </a:lnTo>
                  <a:lnTo>
                    <a:pt x="2745994" y="403858"/>
                  </a:lnTo>
                  <a:lnTo>
                    <a:pt x="2772209" y="398569"/>
                  </a:lnTo>
                  <a:lnTo>
                    <a:pt x="2793603" y="384144"/>
                  </a:lnTo>
                  <a:lnTo>
                    <a:pt x="2808019" y="362749"/>
                  </a:lnTo>
                  <a:lnTo>
                    <a:pt x="2813304" y="336550"/>
                  </a:lnTo>
                  <a:lnTo>
                    <a:pt x="2813304" y="67310"/>
                  </a:lnTo>
                  <a:lnTo>
                    <a:pt x="2808019" y="41110"/>
                  </a:lnTo>
                  <a:lnTo>
                    <a:pt x="2793603" y="19715"/>
                  </a:lnTo>
                  <a:lnTo>
                    <a:pt x="2772209" y="5289"/>
                  </a:lnTo>
                  <a:lnTo>
                    <a:pt x="2745994" y="0"/>
                  </a:lnTo>
                  <a:close/>
                </a:path>
              </a:pathLst>
            </a:custGeom>
            <a:solidFill>
              <a:srgbClr val="E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26296" y="6374892"/>
              <a:ext cx="2813685" cy="403860"/>
            </a:xfrm>
            <a:custGeom>
              <a:avLst/>
              <a:gdLst/>
              <a:ahLst/>
              <a:cxnLst/>
              <a:rect l="l" t="t" r="r" b="b"/>
              <a:pathLst>
                <a:path w="2813684" h="403859">
                  <a:moveTo>
                    <a:pt x="0" y="67310"/>
                  </a:moveTo>
                  <a:lnTo>
                    <a:pt x="5284" y="41110"/>
                  </a:lnTo>
                  <a:lnTo>
                    <a:pt x="19700" y="19715"/>
                  </a:lnTo>
                  <a:lnTo>
                    <a:pt x="41094" y="5289"/>
                  </a:lnTo>
                  <a:lnTo>
                    <a:pt x="67309" y="0"/>
                  </a:lnTo>
                  <a:lnTo>
                    <a:pt x="2745994" y="0"/>
                  </a:lnTo>
                  <a:lnTo>
                    <a:pt x="2772209" y="5289"/>
                  </a:lnTo>
                  <a:lnTo>
                    <a:pt x="2793603" y="19715"/>
                  </a:lnTo>
                  <a:lnTo>
                    <a:pt x="2808019" y="41110"/>
                  </a:lnTo>
                  <a:lnTo>
                    <a:pt x="2813304" y="67310"/>
                  </a:lnTo>
                  <a:lnTo>
                    <a:pt x="2813304" y="336550"/>
                  </a:lnTo>
                  <a:lnTo>
                    <a:pt x="2808019" y="362749"/>
                  </a:lnTo>
                  <a:lnTo>
                    <a:pt x="2793603" y="384144"/>
                  </a:lnTo>
                  <a:lnTo>
                    <a:pt x="2772209" y="398569"/>
                  </a:lnTo>
                  <a:lnTo>
                    <a:pt x="2745994" y="403858"/>
                  </a:lnTo>
                  <a:lnTo>
                    <a:pt x="67309" y="403858"/>
                  </a:lnTo>
                  <a:lnTo>
                    <a:pt x="41094" y="398569"/>
                  </a:lnTo>
                  <a:lnTo>
                    <a:pt x="19700" y="384144"/>
                  </a:lnTo>
                  <a:lnTo>
                    <a:pt x="5284" y="362749"/>
                  </a:lnTo>
                  <a:lnTo>
                    <a:pt x="0" y="336550"/>
                  </a:lnTo>
                  <a:lnTo>
                    <a:pt x="0" y="67310"/>
                  </a:lnTo>
                  <a:close/>
                </a:path>
              </a:pathLst>
            </a:custGeom>
            <a:ln w="15239">
              <a:solidFill>
                <a:srgbClr val="A7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6523" y="6600442"/>
              <a:ext cx="4541520" cy="2575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30270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5" dirty="0"/>
              <a:t>LOS</a:t>
            </a:r>
            <a:r>
              <a:rPr spc="-175" dirty="0"/>
              <a:t> </a:t>
            </a:r>
            <a:r>
              <a:rPr spc="114" dirty="0"/>
              <a:t>PULMONES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79" y="1645920"/>
            <a:ext cx="5905500" cy="44180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6252"/>
            <a:ext cx="2406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25" dirty="0"/>
              <a:t>Paraseptal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2696" y="1491995"/>
            <a:ext cx="6541007" cy="42717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4876" y="6576059"/>
            <a:ext cx="4541520" cy="2819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23641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55" dirty="0"/>
              <a:t>PATOGENIA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64207" y="2139188"/>
            <a:ext cx="4980940" cy="3658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Inflamación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crónica</a:t>
            </a:r>
            <a:r>
              <a:rPr sz="1800" spc="4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ahoma"/>
                <a:cs typeface="Tahoma"/>
              </a:rPr>
              <a:t>las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vías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ahoma"/>
                <a:cs typeface="Tahoma"/>
              </a:rPr>
              <a:t>respiratorias, </a:t>
            </a:r>
            <a:r>
              <a:rPr sz="1800" spc="-5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parénquima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vasos.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Células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inflamatorias: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Macrófagos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Linfocitos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0" dirty="0">
                <a:solidFill>
                  <a:srgbClr val="404040"/>
                </a:solidFill>
                <a:latin typeface="Tahoma"/>
                <a:cs typeface="Tahoma"/>
              </a:rPr>
              <a:t>CD4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0" dirty="0">
                <a:solidFill>
                  <a:srgbClr val="404040"/>
                </a:solidFill>
                <a:latin typeface="Tahoma"/>
                <a:cs typeface="Tahoma"/>
              </a:rPr>
              <a:t>CD8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Neutrófilos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515"/>
              </a:spcBef>
              <a:tabLst>
                <a:tab pos="428625" algn="l"/>
                <a:tab pos="1689100" algn="l"/>
                <a:tab pos="2149475" algn="l"/>
                <a:tab pos="3639820" algn="l"/>
              </a:tabLst>
            </a:pP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b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315" dirty="0">
                <a:solidFill>
                  <a:srgbClr val="404040"/>
                </a:solidFill>
                <a:latin typeface="Tahoma"/>
                <a:cs typeface="Tahoma"/>
              </a:rPr>
              <a:t>c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ón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1800" spc="170" dirty="0">
                <a:solidFill>
                  <a:srgbClr val="404040"/>
                </a:solidFill>
                <a:latin typeface="Tahoma"/>
                <a:cs typeface="Tahoma"/>
              </a:rPr>
              <a:t>med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dor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f</a:t>
            </a:r>
            <a:r>
              <a:rPr sz="1800" spc="-20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26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mato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204" dirty="0">
                <a:solidFill>
                  <a:srgbClr val="404040"/>
                </a:solidFill>
                <a:latin typeface="Tahoma"/>
                <a:cs typeface="Tahoma"/>
              </a:rPr>
              <a:t>a  </a:t>
            </a: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provocan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lesión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estructuras</a:t>
            </a:r>
            <a:r>
              <a:rPr sz="18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pulmonares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8331" y="2286000"/>
            <a:ext cx="4602479" cy="36362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8716" y="6576059"/>
            <a:ext cx="4541520" cy="28193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58877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0" dirty="0"/>
              <a:t>PROTEINASA-ANTIPROTEINASA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162683"/>
            <a:ext cx="5020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Desequilibrio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entre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oxidantes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antioxidantes.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3659" y="2977007"/>
            <a:ext cx="286512" cy="2727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68270" y="2836291"/>
            <a:ext cx="3399790" cy="163195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1858010" algn="l"/>
              </a:tabLst>
            </a:pP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Def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185" dirty="0">
                <a:solidFill>
                  <a:srgbClr val="404040"/>
                </a:solidFill>
                <a:latin typeface="Tahoma"/>
                <a:cs typeface="Tahoma"/>
              </a:rPr>
              <a:t>c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185" dirty="0">
                <a:solidFill>
                  <a:srgbClr val="404040"/>
                </a:solidFill>
                <a:latin typeface="Tahoma"/>
                <a:cs typeface="Tahoma"/>
              </a:rPr>
              <a:t>c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1800" spc="22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1800" spc="5" dirty="0">
                <a:solidFill>
                  <a:srgbClr val="404040"/>
                </a:solidFill>
                <a:latin typeface="Tahoma"/>
                <a:cs typeface="Tahoma"/>
              </a:rPr>
              <a:t>1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-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-10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-10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p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140" dirty="0">
                <a:solidFill>
                  <a:srgbClr val="404040"/>
                </a:solidFill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Suero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Líquidos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intersticiales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Macrófagos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8270" y="4971364"/>
            <a:ext cx="3267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un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nh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b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do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285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275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st</a:t>
            </a:r>
            <a:r>
              <a:rPr sz="1800" spc="275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44611" y="2234183"/>
            <a:ext cx="1518285" cy="916305"/>
            <a:chOff x="7944611" y="2234183"/>
            <a:chExt cx="1518285" cy="916305"/>
          </a:xfrm>
        </p:grpSpPr>
        <p:sp>
          <p:nvSpPr>
            <p:cNvPr id="8" name="object 8"/>
            <p:cNvSpPr/>
            <p:nvPr/>
          </p:nvSpPr>
          <p:spPr>
            <a:xfrm>
              <a:off x="7952231" y="2241803"/>
              <a:ext cx="1503045" cy="901065"/>
            </a:xfrm>
            <a:custGeom>
              <a:avLst/>
              <a:gdLst/>
              <a:ahLst/>
              <a:cxnLst/>
              <a:rect l="l" t="t" r="r" b="b"/>
              <a:pathLst>
                <a:path w="1503045" h="901064">
                  <a:moveTo>
                    <a:pt x="1412621" y="0"/>
                  </a:moveTo>
                  <a:lnTo>
                    <a:pt x="90043" y="0"/>
                  </a:lnTo>
                  <a:lnTo>
                    <a:pt x="55024" y="7086"/>
                  </a:lnTo>
                  <a:lnTo>
                    <a:pt x="26400" y="26400"/>
                  </a:lnTo>
                  <a:lnTo>
                    <a:pt x="7086" y="55024"/>
                  </a:lnTo>
                  <a:lnTo>
                    <a:pt x="0" y="90043"/>
                  </a:lnTo>
                  <a:lnTo>
                    <a:pt x="0" y="810641"/>
                  </a:lnTo>
                  <a:lnTo>
                    <a:pt x="7086" y="845659"/>
                  </a:lnTo>
                  <a:lnTo>
                    <a:pt x="26400" y="874283"/>
                  </a:lnTo>
                  <a:lnTo>
                    <a:pt x="55024" y="893597"/>
                  </a:lnTo>
                  <a:lnTo>
                    <a:pt x="90043" y="900684"/>
                  </a:lnTo>
                  <a:lnTo>
                    <a:pt x="1412621" y="900684"/>
                  </a:lnTo>
                  <a:lnTo>
                    <a:pt x="1447639" y="893597"/>
                  </a:lnTo>
                  <a:lnTo>
                    <a:pt x="1476263" y="874283"/>
                  </a:lnTo>
                  <a:lnTo>
                    <a:pt x="1495577" y="845659"/>
                  </a:lnTo>
                  <a:lnTo>
                    <a:pt x="1502664" y="810641"/>
                  </a:lnTo>
                  <a:lnTo>
                    <a:pt x="1502664" y="90043"/>
                  </a:lnTo>
                  <a:lnTo>
                    <a:pt x="1495577" y="55024"/>
                  </a:lnTo>
                  <a:lnTo>
                    <a:pt x="1476263" y="26400"/>
                  </a:lnTo>
                  <a:lnTo>
                    <a:pt x="1447639" y="7086"/>
                  </a:lnTo>
                  <a:lnTo>
                    <a:pt x="1412621" y="0"/>
                  </a:lnTo>
                  <a:close/>
                </a:path>
              </a:pathLst>
            </a:custGeom>
            <a:solidFill>
              <a:srgbClr val="E2626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52231" y="2241803"/>
              <a:ext cx="1503045" cy="901065"/>
            </a:xfrm>
            <a:custGeom>
              <a:avLst/>
              <a:gdLst/>
              <a:ahLst/>
              <a:cxnLst/>
              <a:rect l="l" t="t" r="r" b="b"/>
              <a:pathLst>
                <a:path w="1503045" h="901064">
                  <a:moveTo>
                    <a:pt x="0" y="90043"/>
                  </a:moveTo>
                  <a:lnTo>
                    <a:pt x="7086" y="55024"/>
                  </a:lnTo>
                  <a:lnTo>
                    <a:pt x="26400" y="26400"/>
                  </a:lnTo>
                  <a:lnTo>
                    <a:pt x="55024" y="7086"/>
                  </a:lnTo>
                  <a:lnTo>
                    <a:pt x="90043" y="0"/>
                  </a:lnTo>
                  <a:lnTo>
                    <a:pt x="1412621" y="0"/>
                  </a:lnTo>
                  <a:lnTo>
                    <a:pt x="1447639" y="7086"/>
                  </a:lnTo>
                  <a:lnTo>
                    <a:pt x="1476263" y="26400"/>
                  </a:lnTo>
                  <a:lnTo>
                    <a:pt x="1495577" y="55024"/>
                  </a:lnTo>
                  <a:lnTo>
                    <a:pt x="1502664" y="90043"/>
                  </a:lnTo>
                  <a:lnTo>
                    <a:pt x="1502664" y="810641"/>
                  </a:lnTo>
                  <a:lnTo>
                    <a:pt x="1495577" y="845659"/>
                  </a:lnTo>
                  <a:lnTo>
                    <a:pt x="1476263" y="874283"/>
                  </a:lnTo>
                  <a:lnTo>
                    <a:pt x="1447639" y="893597"/>
                  </a:lnTo>
                  <a:lnTo>
                    <a:pt x="1412621" y="900684"/>
                  </a:lnTo>
                  <a:lnTo>
                    <a:pt x="90043" y="900684"/>
                  </a:lnTo>
                  <a:lnTo>
                    <a:pt x="55024" y="893597"/>
                  </a:lnTo>
                  <a:lnTo>
                    <a:pt x="26400" y="874283"/>
                  </a:lnTo>
                  <a:lnTo>
                    <a:pt x="7086" y="845659"/>
                  </a:lnTo>
                  <a:lnTo>
                    <a:pt x="0" y="810641"/>
                  </a:lnTo>
                  <a:lnTo>
                    <a:pt x="0" y="9004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158733" y="2296109"/>
            <a:ext cx="1092200" cy="7632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indent="-1905" algn="ctr">
              <a:lnSpc>
                <a:spcPct val="92100"/>
              </a:lnSpc>
              <a:spcBef>
                <a:spcPts val="265"/>
              </a:spcBef>
            </a:pP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Secuestro </a:t>
            </a:r>
            <a:r>
              <a:rPr sz="1700" spc="-5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21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700" spc="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0" dirty="0">
                <a:solidFill>
                  <a:srgbClr val="FFFFFF"/>
                </a:solidFill>
                <a:latin typeface="Tahoma"/>
                <a:cs typeface="Tahoma"/>
              </a:rPr>
              <a:t>neu</a:t>
            </a:r>
            <a:r>
              <a:rPr sz="1700" spc="4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700" spc="30" dirty="0">
                <a:solidFill>
                  <a:srgbClr val="FFFFFF"/>
                </a:solidFill>
                <a:latin typeface="Tahoma"/>
                <a:cs typeface="Tahoma"/>
              </a:rPr>
              <a:t>ró</a:t>
            </a:r>
            <a:r>
              <a:rPr sz="1700" spc="2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700" spc="-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700" spc="45" dirty="0">
                <a:solidFill>
                  <a:srgbClr val="FFFFFF"/>
                </a:solidFill>
                <a:latin typeface="Tahoma"/>
                <a:cs typeface="Tahoma"/>
              </a:rPr>
              <a:t>os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587483" y="2505455"/>
            <a:ext cx="318770" cy="373380"/>
          </a:xfrm>
          <a:custGeom>
            <a:avLst/>
            <a:gdLst/>
            <a:ahLst/>
            <a:cxnLst/>
            <a:rect l="l" t="t" r="r" b="b"/>
            <a:pathLst>
              <a:path w="318770" h="373380">
                <a:moveTo>
                  <a:pt x="159258" y="0"/>
                </a:moveTo>
                <a:lnTo>
                  <a:pt x="159258" y="74676"/>
                </a:lnTo>
                <a:lnTo>
                  <a:pt x="0" y="74676"/>
                </a:lnTo>
                <a:lnTo>
                  <a:pt x="0" y="298704"/>
                </a:lnTo>
                <a:lnTo>
                  <a:pt x="159258" y="298704"/>
                </a:lnTo>
                <a:lnTo>
                  <a:pt x="159258" y="373380"/>
                </a:lnTo>
                <a:lnTo>
                  <a:pt x="318516" y="186690"/>
                </a:lnTo>
                <a:lnTo>
                  <a:pt x="159258" y="0"/>
                </a:lnTo>
                <a:close/>
              </a:path>
            </a:pathLst>
          </a:custGeom>
          <a:solidFill>
            <a:srgbClr val="D9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0047731" y="2234183"/>
            <a:ext cx="1518285" cy="916305"/>
            <a:chOff x="10047731" y="2234183"/>
            <a:chExt cx="1518285" cy="916305"/>
          </a:xfrm>
        </p:grpSpPr>
        <p:sp>
          <p:nvSpPr>
            <p:cNvPr id="13" name="object 13"/>
            <p:cNvSpPr/>
            <p:nvPr/>
          </p:nvSpPr>
          <p:spPr>
            <a:xfrm>
              <a:off x="10055351" y="2241803"/>
              <a:ext cx="1503045" cy="901065"/>
            </a:xfrm>
            <a:custGeom>
              <a:avLst/>
              <a:gdLst/>
              <a:ahLst/>
              <a:cxnLst/>
              <a:rect l="l" t="t" r="r" b="b"/>
              <a:pathLst>
                <a:path w="1503045" h="901064">
                  <a:moveTo>
                    <a:pt x="1412621" y="0"/>
                  </a:moveTo>
                  <a:lnTo>
                    <a:pt x="90043" y="0"/>
                  </a:lnTo>
                  <a:lnTo>
                    <a:pt x="55024" y="7086"/>
                  </a:lnTo>
                  <a:lnTo>
                    <a:pt x="26400" y="26400"/>
                  </a:lnTo>
                  <a:lnTo>
                    <a:pt x="7086" y="55024"/>
                  </a:lnTo>
                  <a:lnTo>
                    <a:pt x="0" y="90043"/>
                  </a:lnTo>
                  <a:lnTo>
                    <a:pt x="0" y="810641"/>
                  </a:lnTo>
                  <a:lnTo>
                    <a:pt x="7086" y="845659"/>
                  </a:lnTo>
                  <a:lnTo>
                    <a:pt x="26400" y="874283"/>
                  </a:lnTo>
                  <a:lnTo>
                    <a:pt x="55024" y="893597"/>
                  </a:lnTo>
                  <a:lnTo>
                    <a:pt x="90043" y="900684"/>
                  </a:lnTo>
                  <a:lnTo>
                    <a:pt x="1412621" y="900684"/>
                  </a:lnTo>
                  <a:lnTo>
                    <a:pt x="1447639" y="893597"/>
                  </a:lnTo>
                  <a:lnTo>
                    <a:pt x="1476263" y="874283"/>
                  </a:lnTo>
                  <a:lnTo>
                    <a:pt x="1495577" y="845659"/>
                  </a:lnTo>
                  <a:lnTo>
                    <a:pt x="1502664" y="810641"/>
                  </a:lnTo>
                  <a:lnTo>
                    <a:pt x="1502664" y="90043"/>
                  </a:lnTo>
                  <a:lnTo>
                    <a:pt x="1495577" y="55024"/>
                  </a:lnTo>
                  <a:lnTo>
                    <a:pt x="1476263" y="26400"/>
                  </a:lnTo>
                  <a:lnTo>
                    <a:pt x="1447639" y="7086"/>
                  </a:lnTo>
                  <a:lnTo>
                    <a:pt x="1412621" y="0"/>
                  </a:lnTo>
                  <a:close/>
                </a:path>
              </a:pathLst>
            </a:custGeom>
            <a:solidFill>
              <a:srgbClr val="E2626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55351" y="2241803"/>
              <a:ext cx="1503045" cy="901065"/>
            </a:xfrm>
            <a:custGeom>
              <a:avLst/>
              <a:gdLst/>
              <a:ahLst/>
              <a:cxnLst/>
              <a:rect l="l" t="t" r="r" b="b"/>
              <a:pathLst>
                <a:path w="1503045" h="901064">
                  <a:moveTo>
                    <a:pt x="0" y="90043"/>
                  </a:moveTo>
                  <a:lnTo>
                    <a:pt x="7086" y="55024"/>
                  </a:lnTo>
                  <a:lnTo>
                    <a:pt x="26400" y="26400"/>
                  </a:lnTo>
                  <a:lnTo>
                    <a:pt x="55024" y="7086"/>
                  </a:lnTo>
                  <a:lnTo>
                    <a:pt x="90043" y="0"/>
                  </a:lnTo>
                  <a:lnTo>
                    <a:pt x="1412621" y="0"/>
                  </a:lnTo>
                  <a:lnTo>
                    <a:pt x="1447639" y="7086"/>
                  </a:lnTo>
                  <a:lnTo>
                    <a:pt x="1476263" y="26400"/>
                  </a:lnTo>
                  <a:lnTo>
                    <a:pt x="1495577" y="55024"/>
                  </a:lnTo>
                  <a:lnTo>
                    <a:pt x="1502664" y="90043"/>
                  </a:lnTo>
                  <a:lnTo>
                    <a:pt x="1502664" y="810641"/>
                  </a:lnTo>
                  <a:lnTo>
                    <a:pt x="1495577" y="845659"/>
                  </a:lnTo>
                  <a:lnTo>
                    <a:pt x="1476263" y="874283"/>
                  </a:lnTo>
                  <a:lnTo>
                    <a:pt x="1447639" y="893597"/>
                  </a:lnTo>
                  <a:lnTo>
                    <a:pt x="1412621" y="900684"/>
                  </a:lnTo>
                  <a:lnTo>
                    <a:pt x="90043" y="900684"/>
                  </a:lnTo>
                  <a:lnTo>
                    <a:pt x="55024" y="893597"/>
                  </a:lnTo>
                  <a:lnTo>
                    <a:pt x="26400" y="874283"/>
                  </a:lnTo>
                  <a:lnTo>
                    <a:pt x="7086" y="845659"/>
                  </a:lnTo>
                  <a:lnTo>
                    <a:pt x="0" y="810641"/>
                  </a:lnTo>
                  <a:lnTo>
                    <a:pt x="0" y="9004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254742" y="2415362"/>
            <a:ext cx="1107440" cy="523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>
              <a:lnSpc>
                <a:spcPts val="1955"/>
              </a:lnSpc>
              <a:spcBef>
                <a:spcPts val="105"/>
              </a:spcBef>
            </a:pPr>
            <a:r>
              <a:rPr sz="1700" spc="114" dirty="0">
                <a:solidFill>
                  <a:srgbClr val="FFFFFF"/>
                </a:solidFill>
                <a:latin typeface="Tahoma"/>
                <a:cs typeface="Tahoma"/>
              </a:rPr>
              <a:t>Capilares</a:t>
            </a:r>
            <a:endParaRPr sz="1700">
              <a:latin typeface="Tahoma"/>
              <a:cs typeface="Tahoma"/>
            </a:endParaRPr>
          </a:p>
          <a:p>
            <a:pPr marL="12700">
              <a:lnSpc>
                <a:spcPts val="1955"/>
              </a:lnSpc>
            </a:pP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periféricos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620756" y="3275076"/>
            <a:ext cx="373380" cy="318770"/>
          </a:xfrm>
          <a:custGeom>
            <a:avLst/>
            <a:gdLst/>
            <a:ahLst/>
            <a:cxnLst/>
            <a:rect l="l" t="t" r="r" b="b"/>
            <a:pathLst>
              <a:path w="373379" h="318770">
                <a:moveTo>
                  <a:pt x="298703" y="0"/>
                </a:moveTo>
                <a:lnTo>
                  <a:pt x="74675" y="0"/>
                </a:lnTo>
                <a:lnTo>
                  <a:pt x="74675" y="159258"/>
                </a:lnTo>
                <a:lnTo>
                  <a:pt x="0" y="159258"/>
                </a:lnTo>
                <a:lnTo>
                  <a:pt x="186690" y="318515"/>
                </a:lnTo>
                <a:lnTo>
                  <a:pt x="373379" y="159258"/>
                </a:lnTo>
                <a:lnTo>
                  <a:pt x="298703" y="159258"/>
                </a:lnTo>
                <a:lnTo>
                  <a:pt x="298703" y="0"/>
                </a:lnTo>
                <a:close/>
              </a:path>
            </a:pathLst>
          </a:custGeom>
          <a:solidFill>
            <a:srgbClr val="E0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0047731" y="3736847"/>
            <a:ext cx="1518285" cy="916305"/>
            <a:chOff x="10047731" y="3736847"/>
            <a:chExt cx="1518285" cy="916305"/>
          </a:xfrm>
        </p:grpSpPr>
        <p:sp>
          <p:nvSpPr>
            <p:cNvPr id="18" name="object 18"/>
            <p:cNvSpPr/>
            <p:nvPr/>
          </p:nvSpPr>
          <p:spPr>
            <a:xfrm>
              <a:off x="10055351" y="3744467"/>
              <a:ext cx="1503045" cy="901065"/>
            </a:xfrm>
            <a:custGeom>
              <a:avLst/>
              <a:gdLst/>
              <a:ahLst/>
              <a:cxnLst/>
              <a:rect l="l" t="t" r="r" b="b"/>
              <a:pathLst>
                <a:path w="1503045" h="901064">
                  <a:moveTo>
                    <a:pt x="1412621" y="0"/>
                  </a:moveTo>
                  <a:lnTo>
                    <a:pt x="90043" y="0"/>
                  </a:lnTo>
                  <a:lnTo>
                    <a:pt x="55024" y="7086"/>
                  </a:lnTo>
                  <a:lnTo>
                    <a:pt x="26400" y="26400"/>
                  </a:lnTo>
                  <a:lnTo>
                    <a:pt x="7086" y="55024"/>
                  </a:lnTo>
                  <a:lnTo>
                    <a:pt x="0" y="90042"/>
                  </a:lnTo>
                  <a:lnTo>
                    <a:pt x="0" y="810640"/>
                  </a:lnTo>
                  <a:lnTo>
                    <a:pt x="7086" y="845659"/>
                  </a:lnTo>
                  <a:lnTo>
                    <a:pt x="26400" y="874283"/>
                  </a:lnTo>
                  <a:lnTo>
                    <a:pt x="55024" y="893597"/>
                  </a:lnTo>
                  <a:lnTo>
                    <a:pt x="90043" y="900683"/>
                  </a:lnTo>
                  <a:lnTo>
                    <a:pt x="1412621" y="900683"/>
                  </a:lnTo>
                  <a:lnTo>
                    <a:pt x="1447639" y="893597"/>
                  </a:lnTo>
                  <a:lnTo>
                    <a:pt x="1476263" y="874283"/>
                  </a:lnTo>
                  <a:lnTo>
                    <a:pt x="1495577" y="845659"/>
                  </a:lnTo>
                  <a:lnTo>
                    <a:pt x="1502664" y="810640"/>
                  </a:lnTo>
                  <a:lnTo>
                    <a:pt x="1502664" y="90042"/>
                  </a:lnTo>
                  <a:lnTo>
                    <a:pt x="1495577" y="55024"/>
                  </a:lnTo>
                  <a:lnTo>
                    <a:pt x="1476263" y="26400"/>
                  </a:lnTo>
                  <a:lnTo>
                    <a:pt x="1447639" y="7086"/>
                  </a:lnTo>
                  <a:lnTo>
                    <a:pt x="1412621" y="0"/>
                  </a:lnTo>
                  <a:close/>
                </a:path>
              </a:pathLst>
            </a:custGeom>
            <a:solidFill>
              <a:srgbClr val="E26262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055351" y="3744467"/>
              <a:ext cx="1503045" cy="901065"/>
            </a:xfrm>
            <a:custGeom>
              <a:avLst/>
              <a:gdLst/>
              <a:ahLst/>
              <a:cxnLst/>
              <a:rect l="l" t="t" r="r" b="b"/>
              <a:pathLst>
                <a:path w="1503045" h="901064">
                  <a:moveTo>
                    <a:pt x="0" y="90042"/>
                  </a:moveTo>
                  <a:lnTo>
                    <a:pt x="7086" y="55024"/>
                  </a:lnTo>
                  <a:lnTo>
                    <a:pt x="26400" y="26400"/>
                  </a:lnTo>
                  <a:lnTo>
                    <a:pt x="55024" y="7086"/>
                  </a:lnTo>
                  <a:lnTo>
                    <a:pt x="90043" y="0"/>
                  </a:lnTo>
                  <a:lnTo>
                    <a:pt x="1412621" y="0"/>
                  </a:lnTo>
                  <a:lnTo>
                    <a:pt x="1447639" y="7086"/>
                  </a:lnTo>
                  <a:lnTo>
                    <a:pt x="1476263" y="26400"/>
                  </a:lnTo>
                  <a:lnTo>
                    <a:pt x="1495577" y="55024"/>
                  </a:lnTo>
                  <a:lnTo>
                    <a:pt x="1502664" y="90042"/>
                  </a:lnTo>
                  <a:lnTo>
                    <a:pt x="1502664" y="810640"/>
                  </a:lnTo>
                  <a:lnTo>
                    <a:pt x="1495577" y="845659"/>
                  </a:lnTo>
                  <a:lnTo>
                    <a:pt x="1476263" y="874283"/>
                  </a:lnTo>
                  <a:lnTo>
                    <a:pt x="1447639" y="893597"/>
                  </a:lnTo>
                  <a:lnTo>
                    <a:pt x="1412621" y="900683"/>
                  </a:lnTo>
                  <a:lnTo>
                    <a:pt x="90043" y="900683"/>
                  </a:lnTo>
                  <a:lnTo>
                    <a:pt x="55024" y="893597"/>
                  </a:lnTo>
                  <a:lnTo>
                    <a:pt x="26400" y="874283"/>
                  </a:lnTo>
                  <a:lnTo>
                    <a:pt x="7086" y="845659"/>
                  </a:lnTo>
                  <a:lnTo>
                    <a:pt x="0" y="810640"/>
                  </a:lnTo>
                  <a:lnTo>
                    <a:pt x="0" y="9004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257790" y="3799459"/>
            <a:ext cx="1101725" cy="7626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60960" algn="just">
              <a:lnSpc>
                <a:spcPct val="92100"/>
              </a:lnSpc>
              <a:spcBef>
                <a:spcPts val="265"/>
              </a:spcBef>
            </a:pPr>
            <a:r>
              <a:rPr sz="1700" spc="95" dirty="0">
                <a:solidFill>
                  <a:srgbClr val="FFFFFF"/>
                </a:solidFill>
                <a:latin typeface="Tahoma"/>
                <a:cs typeface="Tahoma"/>
              </a:rPr>
              <a:t>Pulmón 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700" spc="-5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20" dirty="0">
                <a:solidFill>
                  <a:srgbClr val="FFFFFF"/>
                </a:solidFill>
                <a:latin typeface="Tahoma"/>
                <a:cs typeface="Tahoma"/>
              </a:rPr>
              <a:t>espacios </a:t>
            </a:r>
            <a:r>
              <a:rPr sz="1700" spc="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700" spc="10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700" spc="19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700" spc="18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700" spc="-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700" spc="9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res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605771" y="4008120"/>
            <a:ext cx="318770" cy="373380"/>
          </a:xfrm>
          <a:custGeom>
            <a:avLst/>
            <a:gdLst/>
            <a:ahLst/>
            <a:cxnLst/>
            <a:rect l="l" t="t" r="r" b="b"/>
            <a:pathLst>
              <a:path w="318770" h="373379">
                <a:moveTo>
                  <a:pt x="159257" y="0"/>
                </a:moveTo>
                <a:lnTo>
                  <a:pt x="0" y="186689"/>
                </a:lnTo>
                <a:lnTo>
                  <a:pt x="159257" y="373379"/>
                </a:lnTo>
                <a:lnTo>
                  <a:pt x="159257" y="298703"/>
                </a:lnTo>
                <a:lnTo>
                  <a:pt x="318516" y="298703"/>
                </a:lnTo>
                <a:lnTo>
                  <a:pt x="318516" y="74675"/>
                </a:lnTo>
                <a:lnTo>
                  <a:pt x="159257" y="74675"/>
                </a:lnTo>
                <a:lnTo>
                  <a:pt x="159257" y="0"/>
                </a:lnTo>
                <a:close/>
              </a:path>
            </a:pathLst>
          </a:custGeom>
          <a:solidFill>
            <a:srgbClr val="E9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7944611" y="3736847"/>
            <a:ext cx="1518285" cy="916305"/>
            <a:chOff x="7944611" y="3736847"/>
            <a:chExt cx="1518285" cy="916305"/>
          </a:xfrm>
        </p:grpSpPr>
        <p:sp>
          <p:nvSpPr>
            <p:cNvPr id="23" name="object 23"/>
            <p:cNvSpPr/>
            <p:nvPr/>
          </p:nvSpPr>
          <p:spPr>
            <a:xfrm>
              <a:off x="7952231" y="3744467"/>
              <a:ext cx="1503045" cy="901065"/>
            </a:xfrm>
            <a:custGeom>
              <a:avLst/>
              <a:gdLst/>
              <a:ahLst/>
              <a:cxnLst/>
              <a:rect l="l" t="t" r="r" b="b"/>
              <a:pathLst>
                <a:path w="1503045" h="901064">
                  <a:moveTo>
                    <a:pt x="1412621" y="0"/>
                  </a:moveTo>
                  <a:lnTo>
                    <a:pt x="90043" y="0"/>
                  </a:lnTo>
                  <a:lnTo>
                    <a:pt x="55024" y="7086"/>
                  </a:lnTo>
                  <a:lnTo>
                    <a:pt x="26400" y="26400"/>
                  </a:lnTo>
                  <a:lnTo>
                    <a:pt x="7086" y="55024"/>
                  </a:lnTo>
                  <a:lnTo>
                    <a:pt x="0" y="90042"/>
                  </a:lnTo>
                  <a:lnTo>
                    <a:pt x="0" y="810640"/>
                  </a:lnTo>
                  <a:lnTo>
                    <a:pt x="7086" y="845659"/>
                  </a:lnTo>
                  <a:lnTo>
                    <a:pt x="26400" y="874283"/>
                  </a:lnTo>
                  <a:lnTo>
                    <a:pt x="55024" y="893597"/>
                  </a:lnTo>
                  <a:lnTo>
                    <a:pt x="90043" y="900683"/>
                  </a:lnTo>
                  <a:lnTo>
                    <a:pt x="1412621" y="900683"/>
                  </a:lnTo>
                  <a:lnTo>
                    <a:pt x="1447639" y="893597"/>
                  </a:lnTo>
                  <a:lnTo>
                    <a:pt x="1476263" y="874283"/>
                  </a:lnTo>
                  <a:lnTo>
                    <a:pt x="1495577" y="845659"/>
                  </a:lnTo>
                  <a:lnTo>
                    <a:pt x="1502664" y="810640"/>
                  </a:lnTo>
                  <a:lnTo>
                    <a:pt x="1502664" y="90042"/>
                  </a:lnTo>
                  <a:lnTo>
                    <a:pt x="1495577" y="55024"/>
                  </a:lnTo>
                  <a:lnTo>
                    <a:pt x="1476263" y="26400"/>
                  </a:lnTo>
                  <a:lnTo>
                    <a:pt x="1447639" y="7086"/>
                  </a:lnTo>
                  <a:lnTo>
                    <a:pt x="1412621" y="0"/>
                  </a:lnTo>
                  <a:close/>
                </a:path>
              </a:pathLst>
            </a:custGeom>
            <a:solidFill>
              <a:srgbClr val="E26262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52231" y="3744467"/>
              <a:ext cx="1503045" cy="901065"/>
            </a:xfrm>
            <a:custGeom>
              <a:avLst/>
              <a:gdLst/>
              <a:ahLst/>
              <a:cxnLst/>
              <a:rect l="l" t="t" r="r" b="b"/>
              <a:pathLst>
                <a:path w="1503045" h="901064">
                  <a:moveTo>
                    <a:pt x="0" y="90042"/>
                  </a:moveTo>
                  <a:lnTo>
                    <a:pt x="7086" y="55024"/>
                  </a:lnTo>
                  <a:lnTo>
                    <a:pt x="26400" y="26400"/>
                  </a:lnTo>
                  <a:lnTo>
                    <a:pt x="55024" y="7086"/>
                  </a:lnTo>
                  <a:lnTo>
                    <a:pt x="90043" y="0"/>
                  </a:lnTo>
                  <a:lnTo>
                    <a:pt x="1412621" y="0"/>
                  </a:lnTo>
                  <a:lnTo>
                    <a:pt x="1447639" y="7086"/>
                  </a:lnTo>
                  <a:lnTo>
                    <a:pt x="1476263" y="26400"/>
                  </a:lnTo>
                  <a:lnTo>
                    <a:pt x="1495577" y="55024"/>
                  </a:lnTo>
                  <a:lnTo>
                    <a:pt x="1502664" y="90042"/>
                  </a:lnTo>
                  <a:lnTo>
                    <a:pt x="1502664" y="810640"/>
                  </a:lnTo>
                  <a:lnTo>
                    <a:pt x="1495577" y="845659"/>
                  </a:lnTo>
                  <a:lnTo>
                    <a:pt x="1476263" y="874283"/>
                  </a:lnTo>
                  <a:lnTo>
                    <a:pt x="1447639" y="893597"/>
                  </a:lnTo>
                  <a:lnTo>
                    <a:pt x="1412621" y="900683"/>
                  </a:lnTo>
                  <a:lnTo>
                    <a:pt x="90043" y="900683"/>
                  </a:lnTo>
                  <a:lnTo>
                    <a:pt x="55024" y="893597"/>
                  </a:lnTo>
                  <a:lnTo>
                    <a:pt x="26400" y="874283"/>
                  </a:lnTo>
                  <a:lnTo>
                    <a:pt x="7086" y="845659"/>
                  </a:lnTo>
                  <a:lnTo>
                    <a:pt x="0" y="810640"/>
                  </a:lnTo>
                  <a:lnTo>
                    <a:pt x="0" y="9004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090154" y="3799459"/>
            <a:ext cx="1228725" cy="7626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270" algn="ctr">
              <a:lnSpc>
                <a:spcPct val="92100"/>
              </a:lnSpc>
              <a:spcBef>
                <a:spcPts val="265"/>
              </a:spcBef>
            </a:pPr>
            <a:r>
              <a:rPr sz="1700" spc="140" dirty="0">
                <a:solidFill>
                  <a:srgbClr val="FFFFFF"/>
                </a:solidFill>
                <a:latin typeface="Tahoma"/>
                <a:cs typeface="Tahoma"/>
              </a:rPr>
              <a:t>Actividad </a:t>
            </a:r>
            <a:r>
              <a:rPr sz="1700" spc="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pro</a:t>
            </a:r>
            <a:r>
              <a:rPr sz="1700" spc="5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700" spc="145" dirty="0">
                <a:solidFill>
                  <a:srgbClr val="FFFFFF"/>
                </a:solidFill>
                <a:latin typeface="Tahoma"/>
                <a:cs typeface="Tahoma"/>
              </a:rPr>
              <a:t>eo</a:t>
            </a:r>
            <a:r>
              <a:rPr sz="1700" spc="7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700" spc="-35" dirty="0">
                <a:solidFill>
                  <a:srgbClr val="FFFFFF"/>
                </a:solidFill>
                <a:latin typeface="Tahoma"/>
                <a:cs typeface="Tahoma"/>
              </a:rPr>
              <a:t>í</a:t>
            </a:r>
            <a:r>
              <a:rPr sz="1700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700" spc="-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spc="240" dirty="0">
                <a:solidFill>
                  <a:srgbClr val="FFFFFF"/>
                </a:solidFill>
                <a:latin typeface="Tahoma"/>
                <a:cs typeface="Tahoma"/>
              </a:rPr>
              <a:t>ca  </a:t>
            </a:r>
            <a:r>
              <a:rPr sz="1700" spc="27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Tahoma"/>
                <a:cs typeface="Tahoma"/>
              </a:rPr>
              <a:t>estímulos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517635" y="4777740"/>
            <a:ext cx="372110" cy="318770"/>
          </a:xfrm>
          <a:custGeom>
            <a:avLst/>
            <a:gdLst/>
            <a:ahLst/>
            <a:cxnLst/>
            <a:rect l="l" t="t" r="r" b="b"/>
            <a:pathLst>
              <a:path w="372109" h="318770">
                <a:moveTo>
                  <a:pt x="297434" y="0"/>
                </a:moveTo>
                <a:lnTo>
                  <a:pt x="74422" y="0"/>
                </a:lnTo>
                <a:lnTo>
                  <a:pt x="74422" y="159258"/>
                </a:lnTo>
                <a:lnTo>
                  <a:pt x="0" y="159258"/>
                </a:lnTo>
                <a:lnTo>
                  <a:pt x="185928" y="318516"/>
                </a:lnTo>
                <a:lnTo>
                  <a:pt x="371856" y="159258"/>
                </a:lnTo>
                <a:lnTo>
                  <a:pt x="297434" y="159258"/>
                </a:lnTo>
                <a:lnTo>
                  <a:pt x="297434" y="0"/>
                </a:lnTo>
                <a:close/>
              </a:path>
            </a:pathLst>
          </a:custGeom>
          <a:solidFill>
            <a:srgbClr val="F1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7944611" y="5237988"/>
            <a:ext cx="1518285" cy="917575"/>
            <a:chOff x="7944611" y="5237988"/>
            <a:chExt cx="1518285" cy="917575"/>
          </a:xfrm>
        </p:grpSpPr>
        <p:sp>
          <p:nvSpPr>
            <p:cNvPr id="28" name="object 28"/>
            <p:cNvSpPr/>
            <p:nvPr/>
          </p:nvSpPr>
          <p:spPr>
            <a:xfrm>
              <a:off x="7952231" y="5245608"/>
              <a:ext cx="1503045" cy="902335"/>
            </a:xfrm>
            <a:custGeom>
              <a:avLst/>
              <a:gdLst/>
              <a:ahLst/>
              <a:cxnLst/>
              <a:rect l="l" t="t" r="r" b="b"/>
              <a:pathLst>
                <a:path w="1503045" h="902335">
                  <a:moveTo>
                    <a:pt x="1412494" y="0"/>
                  </a:moveTo>
                  <a:lnTo>
                    <a:pt x="90170" y="0"/>
                  </a:lnTo>
                  <a:lnTo>
                    <a:pt x="55078" y="7088"/>
                  </a:lnTo>
                  <a:lnTo>
                    <a:pt x="26416" y="26415"/>
                  </a:lnTo>
                  <a:lnTo>
                    <a:pt x="7088" y="55078"/>
                  </a:lnTo>
                  <a:lnTo>
                    <a:pt x="0" y="90169"/>
                  </a:lnTo>
                  <a:lnTo>
                    <a:pt x="0" y="811987"/>
                  </a:lnTo>
                  <a:lnTo>
                    <a:pt x="7088" y="847102"/>
                  </a:lnTo>
                  <a:lnTo>
                    <a:pt x="26416" y="875780"/>
                  </a:lnTo>
                  <a:lnTo>
                    <a:pt x="55078" y="895117"/>
                  </a:lnTo>
                  <a:lnTo>
                    <a:pt x="90170" y="902207"/>
                  </a:lnTo>
                  <a:lnTo>
                    <a:pt x="1412494" y="902207"/>
                  </a:lnTo>
                  <a:lnTo>
                    <a:pt x="1447585" y="895117"/>
                  </a:lnTo>
                  <a:lnTo>
                    <a:pt x="1476248" y="875780"/>
                  </a:lnTo>
                  <a:lnTo>
                    <a:pt x="1495575" y="847102"/>
                  </a:lnTo>
                  <a:lnTo>
                    <a:pt x="1502664" y="811987"/>
                  </a:lnTo>
                  <a:lnTo>
                    <a:pt x="1502664" y="90169"/>
                  </a:lnTo>
                  <a:lnTo>
                    <a:pt x="1495575" y="55078"/>
                  </a:lnTo>
                  <a:lnTo>
                    <a:pt x="1476248" y="26415"/>
                  </a:lnTo>
                  <a:lnTo>
                    <a:pt x="1447585" y="7088"/>
                  </a:lnTo>
                  <a:lnTo>
                    <a:pt x="1412494" y="0"/>
                  </a:lnTo>
                  <a:close/>
                </a:path>
              </a:pathLst>
            </a:custGeom>
            <a:solidFill>
              <a:srgbClr val="E2626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952231" y="5245608"/>
              <a:ext cx="1503045" cy="902335"/>
            </a:xfrm>
            <a:custGeom>
              <a:avLst/>
              <a:gdLst/>
              <a:ahLst/>
              <a:cxnLst/>
              <a:rect l="l" t="t" r="r" b="b"/>
              <a:pathLst>
                <a:path w="1503045" h="902335">
                  <a:moveTo>
                    <a:pt x="0" y="90169"/>
                  </a:moveTo>
                  <a:lnTo>
                    <a:pt x="7088" y="55078"/>
                  </a:lnTo>
                  <a:lnTo>
                    <a:pt x="26416" y="26415"/>
                  </a:lnTo>
                  <a:lnTo>
                    <a:pt x="55078" y="7088"/>
                  </a:lnTo>
                  <a:lnTo>
                    <a:pt x="90170" y="0"/>
                  </a:lnTo>
                  <a:lnTo>
                    <a:pt x="1412494" y="0"/>
                  </a:lnTo>
                  <a:lnTo>
                    <a:pt x="1447585" y="7088"/>
                  </a:lnTo>
                  <a:lnTo>
                    <a:pt x="1476248" y="26415"/>
                  </a:lnTo>
                  <a:lnTo>
                    <a:pt x="1495575" y="55078"/>
                  </a:lnTo>
                  <a:lnTo>
                    <a:pt x="1502664" y="90169"/>
                  </a:lnTo>
                  <a:lnTo>
                    <a:pt x="1502664" y="811987"/>
                  </a:lnTo>
                  <a:lnTo>
                    <a:pt x="1495575" y="847102"/>
                  </a:lnTo>
                  <a:lnTo>
                    <a:pt x="1476248" y="875780"/>
                  </a:lnTo>
                  <a:lnTo>
                    <a:pt x="1447585" y="895117"/>
                  </a:lnTo>
                  <a:lnTo>
                    <a:pt x="1412494" y="902207"/>
                  </a:lnTo>
                  <a:lnTo>
                    <a:pt x="90170" y="902207"/>
                  </a:lnTo>
                  <a:lnTo>
                    <a:pt x="55078" y="895117"/>
                  </a:lnTo>
                  <a:lnTo>
                    <a:pt x="26416" y="875780"/>
                  </a:lnTo>
                  <a:lnTo>
                    <a:pt x="7088" y="847102"/>
                  </a:lnTo>
                  <a:lnTo>
                    <a:pt x="0" y="811987"/>
                  </a:lnTo>
                  <a:lnTo>
                    <a:pt x="0" y="90169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065769" y="5302122"/>
            <a:ext cx="1277620" cy="7626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ct val="92100"/>
              </a:lnSpc>
              <a:spcBef>
                <a:spcPts val="265"/>
              </a:spcBef>
            </a:pPr>
            <a:r>
              <a:rPr sz="1700" spc="60" dirty="0">
                <a:solidFill>
                  <a:srgbClr val="FFFFFF"/>
                </a:solidFill>
                <a:latin typeface="Tahoma"/>
                <a:cs typeface="Tahoma"/>
              </a:rPr>
              <a:t>Des</a:t>
            </a:r>
            <a:r>
              <a:rPr sz="1700" spc="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700" spc="125" dirty="0">
                <a:solidFill>
                  <a:srgbClr val="FFFFFF"/>
                </a:solidFill>
                <a:latin typeface="Tahoma"/>
                <a:cs typeface="Tahoma"/>
              </a:rPr>
              <a:t>rucc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700" spc="110" dirty="0">
                <a:solidFill>
                  <a:srgbClr val="FFFFFF"/>
                </a:solidFill>
                <a:latin typeface="Tahoma"/>
                <a:cs typeface="Tahoma"/>
              </a:rPr>
              <a:t>ón  </a:t>
            </a:r>
            <a:r>
              <a:rPr sz="1700" spc="21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700" spc="70" dirty="0">
                <a:solidFill>
                  <a:srgbClr val="FFFFFF"/>
                </a:solidFill>
                <a:latin typeface="Tahoma"/>
                <a:cs typeface="Tahoma"/>
              </a:rPr>
              <a:t>tejido </a:t>
            </a: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Tahoma"/>
                <a:cs typeface="Tahoma"/>
              </a:rPr>
              <a:t>elástico</a:t>
            </a:r>
            <a:endParaRPr sz="1700">
              <a:latin typeface="Tahoma"/>
              <a:cs typeface="Tahoma"/>
            </a:endParaRPr>
          </a:p>
        </p:txBody>
      </p:sp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2807" y="6534910"/>
            <a:ext cx="4543044" cy="3230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1867" y="982980"/>
            <a:ext cx="9793224" cy="48204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0616" y="6576059"/>
            <a:ext cx="4541520" cy="28193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42972" y="1118616"/>
            <a:ext cx="2002789" cy="2002789"/>
            <a:chOff x="2442972" y="1118616"/>
            <a:chExt cx="2002789" cy="2002789"/>
          </a:xfrm>
        </p:grpSpPr>
        <p:sp>
          <p:nvSpPr>
            <p:cNvPr id="3" name="object 3"/>
            <p:cNvSpPr/>
            <p:nvPr/>
          </p:nvSpPr>
          <p:spPr>
            <a:xfrm>
              <a:off x="2450592" y="1126236"/>
              <a:ext cx="1987550" cy="1987550"/>
            </a:xfrm>
            <a:custGeom>
              <a:avLst/>
              <a:gdLst/>
              <a:ahLst/>
              <a:cxnLst/>
              <a:rect l="l" t="t" r="r" b="b"/>
              <a:pathLst>
                <a:path w="1987550" h="1987550">
                  <a:moveTo>
                    <a:pt x="993647" y="0"/>
                  </a:moveTo>
                  <a:lnTo>
                    <a:pt x="945505" y="1145"/>
                  </a:lnTo>
                  <a:lnTo>
                    <a:pt x="897954" y="4548"/>
                  </a:lnTo>
                  <a:lnTo>
                    <a:pt x="851046" y="10156"/>
                  </a:lnTo>
                  <a:lnTo>
                    <a:pt x="804834" y="17917"/>
                  </a:lnTo>
                  <a:lnTo>
                    <a:pt x="759369" y="27778"/>
                  </a:lnTo>
                  <a:lnTo>
                    <a:pt x="714703" y="39689"/>
                  </a:lnTo>
                  <a:lnTo>
                    <a:pt x="670889" y="53596"/>
                  </a:lnTo>
                  <a:lnTo>
                    <a:pt x="627979" y="69448"/>
                  </a:lnTo>
                  <a:lnTo>
                    <a:pt x="586024" y="87192"/>
                  </a:lnTo>
                  <a:lnTo>
                    <a:pt x="545077" y="106777"/>
                  </a:lnTo>
                  <a:lnTo>
                    <a:pt x="505190" y="128151"/>
                  </a:lnTo>
                  <a:lnTo>
                    <a:pt x="466414" y="151261"/>
                  </a:lnTo>
                  <a:lnTo>
                    <a:pt x="428803" y="176055"/>
                  </a:lnTo>
                  <a:lnTo>
                    <a:pt x="392407" y="202482"/>
                  </a:lnTo>
                  <a:lnTo>
                    <a:pt x="357279" y="230489"/>
                  </a:lnTo>
                  <a:lnTo>
                    <a:pt x="323472" y="260024"/>
                  </a:lnTo>
                  <a:lnTo>
                    <a:pt x="291036" y="291036"/>
                  </a:lnTo>
                  <a:lnTo>
                    <a:pt x="260024" y="323472"/>
                  </a:lnTo>
                  <a:lnTo>
                    <a:pt x="230489" y="357279"/>
                  </a:lnTo>
                  <a:lnTo>
                    <a:pt x="202482" y="392407"/>
                  </a:lnTo>
                  <a:lnTo>
                    <a:pt x="176055" y="428803"/>
                  </a:lnTo>
                  <a:lnTo>
                    <a:pt x="151261" y="466414"/>
                  </a:lnTo>
                  <a:lnTo>
                    <a:pt x="128151" y="505190"/>
                  </a:lnTo>
                  <a:lnTo>
                    <a:pt x="106777" y="545077"/>
                  </a:lnTo>
                  <a:lnTo>
                    <a:pt x="87192" y="586024"/>
                  </a:lnTo>
                  <a:lnTo>
                    <a:pt x="69448" y="627979"/>
                  </a:lnTo>
                  <a:lnTo>
                    <a:pt x="53596" y="670889"/>
                  </a:lnTo>
                  <a:lnTo>
                    <a:pt x="39689" y="714703"/>
                  </a:lnTo>
                  <a:lnTo>
                    <a:pt x="27778" y="759369"/>
                  </a:lnTo>
                  <a:lnTo>
                    <a:pt x="17917" y="804834"/>
                  </a:lnTo>
                  <a:lnTo>
                    <a:pt x="10156" y="851046"/>
                  </a:lnTo>
                  <a:lnTo>
                    <a:pt x="4548" y="897954"/>
                  </a:lnTo>
                  <a:lnTo>
                    <a:pt x="1145" y="945505"/>
                  </a:lnTo>
                  <a:lnTo>
                    <a:pt x="0" y="993648"/>
                  </a:lnTo>
                  <a:lnTo>
                    <a:pt x="1145" y="1041790"/>
                  </a:lnTo>
                  <a:lnTo>
                    <a:pt x="4548" y="1089341"/>
                  </a:lnTo>
                  <a:lnTo>
                    <a:pt x="10156" y="1136249"/>
                  </a:lnTo>
                  <a:lnTo>
                    <a:pt x="17917" y="1182461"/>
                  </a:lnTo>
                  <a:lnTo>
                    <a:pt x="27778" y="1227926"/>
                  </a:lnTo>
                  <a:lnTo>
                    <a:pt x="39689" y="1272592"/>
                  </a:lnTo>
                  <a:lnTo>
                    <a:pt x="53596" y="1316406"/>
                  </a:lnTo>
                  <a:lnTo>
                    <a:pt x="69448" y="1359316"/>
                  </a:lnTo>
                  <a:lnTo>
                    <a:pt x="87192" y="1401271"/>
                  </a:lnTo>
                  <a:lnTo>
                    <a:pt x="106777" y="1442218"/>
                  </a:lnTo>
                  <a:lnTo>
                    <a:pt x="128151" y="1482105"/>
                  </a:lnTo>
                  <a:lnTo>
                    <a:pt x="151261" y="1520881"/>
                  </a:lnTo>
                  <a:lnTo>
                    <a:pt x="176055" y="1558492"/>
                  </a:lnTo>
                  <a:lnTo>
                    <a:pt x="202482" y="1594888"/>
                  </a:lnTo>
                  <a:lnTo>
                    <a:pt x="230489" y="1630016"/>
                  </a:lnTo>
                  <a:lnTo>
                    <a:pt x="260024" y="1663823"/>
                  </a:lnTo>
                  <a:lnTo>
                    <a:pt x="291036" y="1696259"/>
                  </a:lnTo>
                  <a:lnTo>
                    <a:pt x="323472" y="1727271"/>
                  </a:lnTo>
                  <a:lnTo>
                    <a:pt x="357279" y="1756806"/>
                  </a:lnTo>
                  <a:lnTo>
                    <a:pt x="392407" y="1784813"/>
                  </a:lnTo>
                  <a:lnTo>
                    <a:pt x="428803" y="1811240"/>
                  </a:lnTo>
                  <a:lnTo>
                    <a:pt x="466414" y="1836034"/>
                  </a:lnTo>
                  <a:lnTo>
                    <a:pt x="505190" y="1859144"/>
                  </a:lnTo>
                  <a:lnTo>
                    <a:pt x="545077" y="1880518"/>
                  </a:lnTo>
                  <a:lnTo>
                    <a:pt x="586024" y="1900103"/>
                  </a:lnTo>
                  <a:lnTo>
                    <a:pt x="627979" y="1917847"/>
                  </a:lnTo>
                  <a:lnTo>
                    <a:pt x="670889" y="1933699"/>
                  </a:lnTo>
                  <a:lnTo>
                    <a:pt x="714703" y="1947606"/>
                  </a:lnTo>
                  <a:lnTo>
                    <a:pt x="759369" y="1959517"/>
                  </a:lnTo>
                  <a:lnTo>
                    <a:pt x="804834" y="1969378"/>
                  </a:lnTo>
                  <a:lnTo>
                    <a:pt x="851046" y="1977139"/>
                  </a:lnTo>
                  <a:lnTo>
                    <a:pt x="897954" y="1982747"/>
                  </a:lnTo>
                  <a:lnTo>
                    <a:pt x="945505" y="1986150"/>
                  </a:lnTo>
                  <a:lnTo>
                    <a:pt x="993647" y="1987296"/>
                  </a:lnTo>
                  <a:lnTo>
                    <a:pt x="1041790" y="1986150"/>
                  </a:lnTo>
                  <a:lnTo>
                    <a:pt x="1089341" y="1982747"/>
                  </a:lnTo>
                  <a:lnTo>
                    <a:pt x="1136249" y="1977139"/>
                  </a:lnTo>
                  <a:lnTo>
                    <a:pt x="1182461" y="1969378"/>
                  </a:lnTo>
                  <a:lnTo>
                    <a:pt x="1227926" y="1959517"/>
                  </a:lnTo>
                  <a:lnTo>
                    <a:pt x="1272592" y="1947606"/>
                  </a:lnTo>
                  <a:lnTo>
                    <a:pt x="1316406" y="1933699"/>
                  </a:lnTo>
                  <a:lnTo>
                    <a:pt x="1359316" y="1917847"/>
                  </a:lnTo>
                  <a:lnTo>
                    <a:pt x="1401271" y="1900103"/>
                  </a:lnTo>
                  <a:lnTo>
                    <a:pt x="1442218" y="1880518"/>
                  </a:lnTo>
                  <a:lnTo>
                    <a:pt x="1482105" y="1859144"/>
                  </a:lnTo>
                  <a:lnTo>
                    <a:pt x="1520881" y="1836034"/>
                  </a:lnTo>
                  <a:lnTo>
                    <a:pt x="1558492" y="1811240"/>
                  </a:lnTo>
                  <a:lnTo>
                    <a:pt x="1594888" y="1784813"/>
                  </a:lnTo>
                  <a:lnTo>
                    <a:pt x="1630016" y="1756806"/>
                  </a:lnTo>
                  <a:lnTo>
                    <a:pt x="1663823" y="1727271"/>
                  </a:lnTo>
                  <a:lnTo>
                    <a:pt x="1696259" y="1696259"/>
                  </a:lnTo>
                  <a:lnTo>
                    <a:pt x="1727271" y="1663823"/>
                  </a:lnTo>
                  <a:lnTo>
                    <a:pt x="1756806" y="1630016"/>
                  </a:lnTo>
                  <a:lnTo>
                    <a:pt x="1784813" y="1594888"/>
                  </a:lnTo>
                  <a:lnTo>
                    <a:pt x="1811240" y="1558492"/>
                  </a:lnTo>
                  <a:lnTo>
                    <a:pt x="1836034" y="1520881"/>
                  </a:lnTo>
                  <a:lnTo>
                    <a:pt x="1859144" y="1482105"/>
                  </a:lnTo>
                  <a:lnTo>
                    <a:pt x="1880518" y="1442218"/>
                  </a:lnTo>
                  <a:lnTo>
                    <a:pt x="1900103" y="1401271"/>
                  </a:lnTo>
                  <a:lnTo>
                    <a:pt x="1917847" y="1359316"/>
                  </a:lnTo>
                  <a:lnTo>
                    <a:pt x="1933699" y="1316406"/>
                  </a:lnTo>
                  <a:lnTo>
                    <a:pt x="1947606" y="1272592"/>
                  </a:lnTo>
                  <a:lnTo>
                    <a:pt x="1959517" y="1227926"/>
                  </a:lnTo>
                  <a:lnTo>
                    <a:pt x="1969378" y="1182461"/>
                  </a:lnTo>
                  <a:lnTo>
                    <a:pt x="1977139" y="1136249"/>
                  </a:lnTo>
                  <a:lnTo>
                    <a:pt x="1982747" y="1089341"/>
                  </a:lnTo>
                  <a:lnTo>
                    <a:pt x="1986150" y="1041790"/>
                  </a:lnTo>
                  <a:lnTo>
                    <a:pt x="1987295" y="993648"/>
                  </a:lnTo>
                  <a:lnTo>
                    <a:pt x="1986150" y="945505"/>
                  </a:lnTo>
                  <a:lnTo>
                    <a:pt x="1982747" y="897954"/>
                  </a:lnTo>
                  <a:lnTo>
                    <a:pt x="1977139" y="851046"/>
                  </a:lnTo>
                  <a:lnTo>
                    <a:pt x="1969378" y="804834"/>
                  </a:lnTo>
                  <a:lnTo>
                    <a:pt x="1959517" y="759369"/>
                  </a:lnTo>
                  <a:lnTo>
                    <a:pt x="1947606" y="714703"/>
                  </a:lnTo>
                  <a:lnTo>
                    <a:pt x="1933699" y="670889"/>
                  </a:lnTo>
                  <a:lnTo>
                    <a:pt x="1917847" y="627979"/>
                  </a:lnTo>
                  <a:lnTo>
                    <a:pt x="1900103" y="586024"/>
                  </a:lnTo>
                  <a:lnTo>
                    <a:pt x="1880518" y="545077"/>
                  </a:lnTo>
                  <a:lnTo>
                    <a:pt x="1859144" y="505190"/>
                  </a:lnTo>
                  <a:lnTo>
                    <a:pt x="1836034" y="466414"/>
                  </a:lnTo>
                  <a:lnTo>
                    <a:pt x="1811240" y="428803"/>
                  </a:lnTo>
                  <a:lnTo>
                    <a:pt x="1784813" y="392407"/>
                  </a:lnTo>
                  <a:lnTo>
                    <a:pt x="1756806" y="357279"/>
                  </a:lnTo>
                  <a:lnTo>
                    <a:pt x="1727271" y="323472"/>
                  </a:lnTo>
                  <a:lnTo>
                    <a:pt x="1696259" y="291036"/>
                  </a:lnTo>
                  <a:lnTo>
                    <a:pt x="1663823" y="260024"/>
                  </a:lnTo>
                  <a:lnTo>
                    <a:pt x="1630016" y="230489"/>
                  </a:lnTo>
                  <a:lnTo>
                    <a:pt x="1594888" y="202482"/>
                  </a:lnTo>
                  <a:lnTo>
                    <a:pt x="1558492" y="176055"/>
                  </a:lnTo>
                  <a:lnTo>
                    <a:pt x="1520881" y="151261"/>
                  </a:lnTo>
                  <a:lnTo>
                    <a:pt x="1482105" y="128151"/>
                  </a:lnTo>
                  <a:lnTo>
                    <a:pt x="1442218" y="106777"/>
                  </a:lnTo>
                  <a:lnTo>
                    <a:pt x="1401271" y="87192"/>
                  </a:lnTo>
                  <a:lnTo>
                    <a:pt x="1359316" y="69448"/>
                  </a:lnTo>
                  <a:lnTo>
                    <a:pt x="1316406" y="53596"/>
                  </a:lnTo>
                  <a:lnTo>
                    <a:pt x="1272592" y="39689"/>
                  </a:lnTo>
                  <a:lnTo>
                    <a:pt x="1227926" y="27778"/>
                  </a:lnTo>
                  <a:lnTo>
                    <a:pt x="1182461" y="17917"/>
                  </a:lnTo>
                  <a:lnTo>
                    <a:pt x="1136249" y="10156"/>
                  </a:lnTo>
                  <a:lnTo>
                    <a:pt x="1089341" y="4548"/>
                  </a:lnTo>
                  <a:lnTo>
                    <a:pt x="1041790" y="1145"/>
                  </a:lnTo>
                  <a:lnTo>
                    <a:pt x="993647" y="0"/>
                  </a:lnTo>
                  <a:close/>
                </a:path>
              </a:pathLst>
            </a:custGeom>
            <a:solidFill>
              <a:srgbClr val="CE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50592" y="1126236"/>
              <a:ext cx="1987550" cy="1987550"/>
            </a:xfrm>
            <a:custGeom>
              <a:avLst/>
              <a:gdLst/>
              <a:ahLst/>
              <a:cxnLst/>
              <a:rect l="l" t="t" r="r" b="b"/>
              <a:pathLst>
                <a:path w="1987550" h="1987550">
                  <a:moveTo>
                    <a:pt x="0" y="993648"/>
                  </a:moveTo>
                  <a:lnTo>
                    <a:pt x="1145" y="945505"/>
                  </a:lnTo>
                  <a:lnTo>
                    <a:pt x="4548" y="897954"/>
                  </a:lnTo>
                  <a:lnTo>
                    <a:pt x="10156" y="851046"/>
                  </a:lnTo>
                  <a:lnTo>
                    <a:pt x="17917" y="804834"/>
                  </a:lnTo>
                  <a:lnTo>
                    <a:pt x="27778" y="759369"/>
                  </a:lnTo>
                  <a:lnTo>
                    <a:pt x="39689" y="714703"/>
                  </a:lnTo>
                  <a:lnTo>
                    <a:pt x="53596" y="670889"/>
                  </a:lnTo>
                  <a:lnTo>
                    <a:pt x="69448" y="627979"/>
                  </a:lnTo>
                  <a:lnTo>
                    <a:pt x="87192" y="586024"/>
                  </a:lnTo>
                  <a:lnTo>
                    <a:pt x="106777" y="545077"/>
                  </a:lnTo>
                  <a:lnTo>
                    <a:pt x="128151" y="505190"/>
                  </a:lnTo>
                  <a:lnTo>
                    <a:pt x="151261" y="466414"/>
                  </a:lnTo>
                  <a:lnTo>
                    <a:pt x="176055" y="428803"/>
                  </a:lnTo>
                  <a:lnTo>
                    <a:pt x="202482" y="392407"/>
                  </a:lnTo>
                  <a:lnTo>
                    <a:pt x="230489" y="357279"/>
                  </a:lnTo>
                  <a:lnTo>
                    <a:pt x="260024" y="323472"/>
                  </a:lnTo>
                  <a:lnTo>
                    <a:pt x="291036" y="291036"/>
                  </a:lnTo>
                  <a:lnTo>
                    <a:pt x="323472" y="260024"/>
                  </a:lnTo>
                  <a:lnTo>
                    <a:pt x="357279" y="230489"/>
                  </a:lnTo>
                  <a:lnTo>
                    <a:pt x="392407" y="202482"/>
                  </a:lnTo>
                  <a:lnTo>
                    <a:pt x="428803" y="176055"/>
                  </a:lnTo>
                  <a:lnTo>
                    <a:pt x="466414" y="151261"/>
                  </a:lnTo>
                  <a:lnTo>
                    <a:pt x="505190" y="128151"/>
                  </a:lnTo>
                  <a:lnTo>
                    <a:pt x="545077" y="106777"/>
                  </a:lnTo>
                  <a:lnTo>
                    <a:pt x="586024" y="87192"/>
                  </a:lnTo>
                  <a:lnTo>
                    <a:pt x="627979" y="69448"/>
                  </a:lnTo>
                  <a:lnTo>
                    <a:pt x="670889" y="53596"/>
                  </a:lnTo>
                  <a:lnTo>
                    <a:pt x="714703" y="39689"/>
                  </a:lnTo>
                  <a:lnTo>
                    <a:pt x="759369" y="27778"/>
                  </a:lnTo>
                  <a:lnTo>
                    <a:pt x="804834" y="17917"/>
                  </a:lnTo>
                  <a:lnTo>
                    <a:pt x="851046" y="10156"/>
                  </a:lnTo>
                  <a:lnTo>
                    <a:pt x="897954" y="4548"/>
                  </a:lnTo>
                  <a:lnTo>
                    <a:pt x="945505" y="1145"/>
                  </a:lnTo>
                  <a:lnTo>
                    <a:pt x="993647" y="0"/>
                  </a:lnTo>
                  <a:lnTo>
                    <a:pt x="1041790" y="1145"/>
                  </a:lnTo>
                  <a:lnTo>
                    <a:pt x="1089341" y="4548"/>
                  </a:lnTo>
                  <a:lnTo>
                    <a:pt x="1136249" y="10156"/>
                  </a:lnTo>
                  <a:lnTo>
                    <a:pt x="1182461" y="17917"/>
                  </a:lnTo>
                  <a:lnTo>
                    <a:pt x="1227926" y="27778"/>
                  </a:lnTo>
                  <a:lnTo>
                    <a:pt x="1272592" y="39689"/>
                  </a:lnTo>
                  <a:lnTo>
                    <a:pt x="1316406" y="53596"/>
                  </a:lnTo>
                  <a:lnTo>
                    <a:pt x="1359316" y="69448"/>
                  </a:lnTo>
                  <a:lnTo>
                    <a:pt x="1401271" y="87192"/>
                  </a:lnTo>
                  <a:lnTo>
                    <a:pt x="1442218" y="106777"/>
                  </a:lnTo>
                  <a:lnTo>
                    <a:pt x="1482105" y="128151"/>
                  </a:lnTo>
                  <a:lnTo>
                    <a:pt x="1520881" y="151261"/>
                  </a:lnTo>
                  <a:lnTo>
                    <a:pt x="1558492" y="176055"/>
                  </a:lnTo>
                  <a:lnTo>
                    <a:pt x="1594888" y="202482"/>
                  </a:lnTo>
                  <a:lnTo>
                    <a:pt x="1630016" y="230489"/>
                  </a:lnTo>
                  <a:lnTo>
                    <a:pt x="1663823" y="260024"/>
                  </a:lnTo>
                  <a:lnTo>
                    <a:pt x="1696259" y="291036"/>
                  </a:lnTo>
                  <a:lnTo>
                    <a:pt x="1727271" y="323472"/>
                  </a:lnTo>
                  <a:lnTo>
                    <a:pt x="1756806" y="357279"/>
                  </a:lnTo>
                  <a:lnTo>
                    <a:pt x="1784813" y="392407"/>
                  </a:lnTo>
                  <a:lnTo>
                    <a:pt x="1811240" y="428803"/>
                  </a:lnTo>
                  <a:lnTo>
                    <a:pt x="1836034" y="466414"/>
                  </a:lnTo>
                  <a:lnTo>
                    <a:pt x="1859144" y="505190"/>
                  </a:lnTo>
                  <a:lnTo>
                    <a:pt x="1880518" y="545077"/>
                  </a:lnTo>
                  <a:lnTo>
                    <a:pt x="1900103" y="586024"/>
                  </a:lnTo>
                  <a:lnTo>
                    <a:pt x="1917847" y="627979"/>
                  </a:lnTo>
                  <a:lnTo>
                    <a:pt x="1933699" y="670889"/>
                  </a:lnTo>
                  <a:lnTo>
                    <a:pt x="1947606" y="714703"/>
                  </a:lnTo>
                  <a:lnTo>
                    <a:pt x="1959517" y="759369"/>
                  </a:lnTo>
                  <a:lnTo>
                    <a:pt x="1969378" y="804834"/>
                  </a:lnTo>
                  <a:lnTo>
                    <a:pt x="1977139" y="851046"/>
                  </a:lnTo>
                  <a:lnTo>
                    <a:pt x="1982747" y="897954"/>
                  </a:lnTo>
                  <a:lnTo>
                    <a:pt x="1986150" y="945505"/>
                  </a:lnTo>
                  <a:lnTo>
                    <a:pt x="1987295" y="993648"/>
                  </a:lnTo>
                  <a:lnTo>
                    <a:pt x="1986150" y="1041790"/>
                  </a:lnTo>
                  <a:lnTo>
                    <a:pt x="1982747" y="1089341"/>
                  </a:lnTo>
                  <a:lnTo>
                    <a:pt x="1977139" y="1136249"/>
                  </a:lnTo>
                  <a:lnTo>
                    <a:pt x="1969378" y="1182461"/>
                  </a:lnTo>
                  <a:lnTo>
                    <a:pt x="1959517" y="1227926"/>
                  </a:lnTo>
                  <a:lnTo>
                    <a:pt x="1947606" y="1272592"/>
                  </a:lnTo>
                  <a:lnTo>
                    <a:pt x="1933699" y="1316406"/>
                  </a:lnTo>
                  <a:lnTo>
                    <a:pt x="1917847" y="1359316"/>
                  </a:lnTo>
                  <a:lnTo>
                    <a:pt x="1900103" y="1401271"/>
                  </a:lnTo>
                  <a:lnTo>
                    <a:pt x="1880518" y="1442218"/>
                  </a:lnTo>
                  <a:lnTo>
                    <a:pt x="1859144" y="1482105"/>
                  </a:lnTo>
                  <a:lnTo>
                    <a:pt x="1836034" y="1520881"/>
                  </a:lnTo>
                  <a:lnTo>
                    <a:pt x="1811240" y="1558492"/>
                  </a:lnTo>
                  <a:lnTo>
                    <a:pt x="1784813" y="1594888"/>
                  </a:lnTo>
                  <a:lnTo>
                    <a:pt x="1756806" y="1630016"/>
                  </a:lnTo>
                  <a:lnTo>
                    <a:pt x="1727271" y="1663823"/>
                  </a:lnTo>
                  <a:lnTo>
                    <a:pt x="1696259" y="1696259"/>
                  </a:lnTo>
                  <a:lnTo>
                    <a:pt x="1663823" y="1727271"/>
                  </a:lnTo>
                  <a:lnTo>
                    <a:pt x="1630016" y="1756806"/>
                  </a:lnTo>
                  <a:lnTo>
                    <a:pt x="1594888" y="1784813"/>
                  </a:lnTo>
                  <a:lnTo>
                    <a:pt x="1558492" y="1811240"/>
                  </a:lnTo>
                  <a:lnTo>
                    <a:pt x="1520881" y="1836034"/>
                  </a:lnTo>
                  <a:lnTo>
                    <a:pt x="1482105" y="1859144"/>
                  </a:lnTo>
                  <a:lnTo>
                    <a:pt x="1442218" y="1880518"/>
                  </a:lnTo>
                  <a:lnTo>
                    <a:pt x="1401271" y="1900103"/>
                  </a:lnTo>
                  <a:lnTo>
                    <a:pt x="1359316" y="1917847"/>
                  </a:lnTo>
                  <a:lnTo>
                    <a:pt x="1316406" y="1933699"/>
                  </a:lnTo>
                  <a:lnTo>
                    <a:pt x="1272592" y="1947606"/>
                  </a:lnTo>
                  <a:lnTo>
                    <a:pt x="1227926" y="1959517"/>
                  </a:lnTo>
                  <a:lnTo>
                    <a:pt x="1182461" y="1969378"/>
                  </a:lnTo>
                  <a:lnTo>
                    <a:pt x="1136249" y="1977139"/>
                  </a:lnTo>
                  <a:lnTo>
                    <a:pt x="1089341" y="1982747"/>
                  </a:lnTo>
                  <a:lnTo>
                    <a:pt x="1041790" y="1986150"/>
                  </a:lnTo>
                  <a:lnTo>
                    <a:pt x="993647" y="1987296"/>
                  </a:lnTo>
                  <a:lnTo>
                    <a:pt x="945505" y="1986150"/>
                  </a:lnTo>
                  <a:lnTo>
                    <a:pt x="897954" y="1982747"/>
                  </a:lnTo>
                  <a:lnTo>
                    <a:pt x="851046" y="1977139"/>
                  </a:lnTo>
                  <a:lnTo>
                    <a:pt x="804834" y="1969378"/>
                  </a:lnTo>
                  <a:lnTo>
                    <a:pt x="759369" y="1959517"/>
                  </a:lnTo>
                  <a:lnTo>
                    <a:pt x="714703" y="1947606"/>
                  </a:lnTo>
                  <a:lnTo>
                    <a:pt x="670889" y="1933699"/>
                  </a:lnTo>
                  <a:lnTo>
                    <a:pt x="627979" y="1917847"/>
                  </a:lnTo>
                  <a:lnTo>
                    <a:pt x="586024" y="1900103"/>
                  </a:lnTo>
                  <a:lnTo>
                    <a:pt x="545077" y="1880518"/>
                  </a:lnTo>
                  <a:lnTo>
                    <a:pt x="505190" y="1859144"/>
                  </a:lnTo>
                  <a:lnTo>
                    <a:pt x="466414" y="1836034"/>
                  </a:lnTo>
                  <a:lnTo>
                    <a:pt x="428803" y="1811240"/>
                  </a:lnTo>
                  <a:lnTo>
                    <a:pt x="392407" y="1784813"/>
                  </a:lnTo>
                  <a:lnTo>
                    <a:pt x="357279" y="1756806"/>
                  </a:lnTo>
                  <a:lnTo>
                    <a:pt x="323472" y="1727271"/>
                  </a:lnTo>
                  <a:lnTo>
                    <a:pt x="291036" y="1696259"/>
                  </a:lnTo>
                  <a:lnTo>
                    <a:pt x="260024" y="1663823"/>
                  </a:lnTo>
                  <a:lnTo>
                    <a:pt x="230489" y="1630016"/>
                  </a:lnTo>
                  <a:lnTo>
                    <a:pt x="202482" y="1594888"/>
                  </a:lnTo>
                  <a:lnTo>
                    <a:pt x="176055" y="1558492"/>
                  </a:lnTo>
                  <a:lnTo>
                    <a:pt x="151261" y="1520881"/>
                  </a:lnTo>
                  <a:lnTo>
                    <a:pt x="128151" y="1482105"/>
                  </a:lnTo>
                  <a:lnTo>
                    <a:pt x="106777" y="1442218"/>
                  </a:lnTo>
                  <a:lnTo>
                    <a:pt x="87192" y="1401271"/>
                  </a:lnTo>
                  <a:lnTo>
                    <a:pt x="69448" y="1359316"/>
                  </a:lnTo>
                  <a:lnTo>
                    <a:pt x="53596" y="1316406"/>
                  </a:lnTo>
                  <a:lnTo>
                    <a:pt x="39689" y="1272592"/>
                  </a:lnTo>
                  <a:lnTo>
                    <a:pt x="27778" y="1227926"/>
                  </a:lnTo>
                  <a:lnTo>
                    <a:pt x="17917" y="1182461"/>
                  </a:lnTo>
                  <a:lnTo>
                    <a:pt x="10156" y="1136249"/>
                  </a:lnTo>
                  <a:lnTo>
                    <a:pt x="4548" y="1089341"/>
                  </a:lnTo>
                  <a:lnTo>
                    <a:pt x="1145" y="1041790"/>
                  </a:lnTo>
                  <a:lnTo>
                    <a:pt x="0" y="99364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785617" y="1972513"/>
            <a:ext cx="13144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0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600" spc="-28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600" spc="10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600" spc="13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600" spc="-7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600" spc="-22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600" spc="-7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OS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905500" y="1118616"/>
            <a:ext cx="2002789" cy="2002789"/>
            <a:chOff x="5905500" y="1118616"/>
            <a:chExt cx="2002789" cy="2002789"/>
          </a:xfrm>
        </p:grpSpPr>
        <p:sp>
          <p:nvSpPr>
            <p:cNvPr id="7" name="object 7"/>
            <p:cNvSpPr/>
            <p:nvPr/>
          </p:nvSpPr>
          <p:spPr>
            <a:xfrm>
              <a:off x="5913120" y="1126236"/>
              <a:ext cx="1987550" cy="1987550"/>
            </a:xfrm>
            <a:custGeom>
              <a:avLst/>
              <a:gdLst/>
              <a:ahLst/>
              <a:cxnLst/>
              <a:rect l="l" t="t" r="r" b="b"/>
              <a:pathLst>
                <a:path w="1987550" h="1987550">
                  <a:moveTo>
                    <a:pt x="993648" y="0"/>
                  </a:moveTo>
                  <a:lnTo>
                    <a:pt x="945505" y="1145"/>
                  </a:lnTo>
                  <a:lnTo>
                    <a:pt x="897954" y="4548"/>
                  </a:lnTo>
                  <a:lnTo>
                    <a:pt x="851046" y="10156"/>
                  </a:lnTo>
                  <a:lnTo>
                    <a:pt x="804834" y="17917"/>
                  </a:lnTo>
                  <a:lnTo>
                    <a:pt x="759369" y="27778"/>
                  </a:lnTo>
                  <a:lnTo>
                    <a:pt x="714703" y="39689"/>
                  </a:lnTo>
                  <a:lnTo>
                    <a:pt x="670889" y="53596"/>
                  </a:lnTo>
                  <a:lnTo>
                    <a:pt x="627979" y="69448"/>
                  </a:lnTo>
                  <a:lnTo>
                    <a:pt x="586024" y="87192"/>
                  </a:lnTo>
                  <a:lnTo>
                    <a:pt x="545077" y="106777"/>
                  </a:lnTo>
                  <a:lnTo>
                    <a:pt x="505190" y="128151"/>
                  </a:lnTo>
                  <a:lnTo>
                    <a:pt x="466414" y="151261"/>
                  </a:lnTo>
                  <a:lnTo>
                    <a:pt x="428803" y="176055"/>
                  </a:lnTo>
                  <a:lnTo>
                    <a:pt x="392407" y="202482"/>
                  </a:lnTo>
                  <a:lnTo>
                    <a:pt x="357279" y="230489"/>
                  </a:lnTo>
                  <a:lnTo>
                    <a:pt x="323472" y="260024"/>
                  </a:lnTo>
                  <a:lnTo>
                    <a:pt x="291036" y="291036"/>
                  </a:lnTo>
                  <a:lnTo>
                    <a:pt x="260024" y="323472"/>
                  </a:lnTo>
                  <a:lnTo>
                    <a:pt x="230489" y="357279"/>
                  </a:lnTo>
                  <a:lnTo>
                    <a:pt x="202482" y="392407"/>
                  </a:lnTo>
                  <a:lnTo>
                    <a:pt x="176055" y="428803"/>
                  </a:lnTo>
                  <a:lnTo>
                    <a:pt x="151261" y="466414"/>
                  </a:lnTo>
                  <a:lnTo>
                    <a:pt x="128151" y="505190"/>
                  </a:lnTo>
                  <a:lnTo>
                    <a:pt x="106777" y="545077"/>
                  </a:lnTo>
                  <a:lnTo>
                    <a:pt x="87192" y="586024"/>
                  </a:lnTo>
                  <a:lnTo>
                    <a:pt x="69448" y="627979"/>
                  </a:lnTo>
                  <a:lnTo>
                    <a:pt x="53596" y="670889"/>
                  </a:lnTo>
                  <a:lnTo>
                    <a:pt x="39689" y="714703"/>
                  </a:lnTo>
                  <a:lnTo>
                    <a:pt x="27778" y="759369"/>
                  </a:lnTo>
                  <a:lnTo>
                    <a:pt x="17917" y="804834"/>
                  </a:lnTo>
                  <a:lnTo>
                    <a:pt x="10156" y="851046"/>
                  </a:lnTo>
                  <a:lnTo>
                    <a:pt x="4548" y="897954"/>
                  </a:lnTo>
                  <a:lnTo>
                    <a:pt x="1145" y="945505"/>
                  </a:lnTo>
                  <a:lnTo>
                    <a:pt x="0" y="993648"/>
                  </a:lnTo>
                  <a:lnTo>
                    <a:pt x="1145" y="1041790"/>
                  </a:lnTo>
                  <a:lnTo>
                    <a:pt x="4548" y="1089341"/>
                  </a:lnTo>
                  <a:lnTo>
                    <a:pt x="10156" y="1136249"/>
                  </a:lnTo>
                  <a:lnTo>
                    <a:pt x="17917" y="1182461"/>
                  </a:lnTo>
                  <a:lnTo>
                    <a:pt x="27778" y="1227926"/>
                  </a:lnTo>
                  <a:lnTo>
                    <a:pt x="39689" y="1272592"/>
                  </a:lnTo>
                  <a:lnTo>
                    <a:pt x="53596" y="1316406"/>
                  </a:lnTo>
                  <a:lnTo>
                    <a:pt x="69448" y="1359316"/>
                  </a:lnTo>
                  <a:lnTo>
                    <a:pt x="87192" y="1401271"/>
                  </a:lnTo>
                  <a:lnTo>
                    <a:pt x="106777" y="1442218"/>
                  </a:lnTo>
                  <a:lnTo>
                    <a:pt x="128151" y="1482105"/>
                  </a:lnTo>
                  <a:lnTo>
                    <a:pt x="151261" y="1520881"/>
                  </a:lnTo>
                  <a:lnTo>
                    <a:pt x="176055" y="1558492"/>
                  </a:lnTo>
                  <a:lnTo>
                    <a:pt x="202482" y="1594888"/>
                  </a:lnTo>
                  <a:lnTo>
                    <a:pt x="230489" y="1630016"/>
                  </a:lnTo>
                  <a:lnTo>
                    <a:pt x="260024" y="1663823"/>
                  </a:lnTo>
                  <a:lnTo>
                    <a:pt x="291036" y="1696259"/>
                  </a:lnTo>
                  <a:lnTo>
                    <a:pt x="323472" y="1727271"/>
                  </a:lnTo>
                  <a:lnTo>
                    <a:pt x="357279" y="1756806"/>
                  </a:lnTo>
                  <a:lnTo>
                    <a:pt x="392407" y="1784813"/>
                  </a:lnTo>
                  <a:lnTo>
                    <a:pt x="428803" y="1811240"/>
                  </a:lnTo>
                  <a:lnTo>
                    <a:pt x="466414" y="1836034"/>
                  </a:lnTo>
                  <a:lnTo>
                    <a:pt x="505190" y="1859144"/>
                  </a:lnTo>
                  <a:lnTo>
                    <a:pt x="545077" y="1880518"/>
                  </a:lnTo>
                  <a:lnTo>
                    <a:pt x="586024" y="1900103"/>
                  </a:lnTo>
                  <a:lnTo>
                    <a:pt x="627979" y="1917847"/>
                  </a:lnTo>
                  <a:lnTo>
                    <a:pt x="670889" y="1933699"/>
                  </a:lnTo>
                  <a:lnTo>
                    <a:pt x="714703" y="1947606"/>
                  </a:lnTo>
                  <a:lnTo>
                    <a:pt x="759369" y="1959517"/>
                  </a:lnTo>
                  <a:lnTo>
                    <a:pt x="804834" y="1969378"/>
                  </a:lnTo>
                  <a:lnTo>
                    <a:pt x="851046" y="1977139"/>
                  </a:lnTo>
                  <a:lnTo>
                    <a:pt x="897954" y="1982747"/>
                  </a:lnTo>
                  <a:lnTo>
                    <a:pt x="945505" y="1986150"/>
                  </a:lnTo>
                  <a:lnTo>
                    <a:pt x="993648" y="1987296"/>
                  </a:lnTo>
                  <a:lnTo>
                    <a:pt x="1041790" y="1986150"/>
                  </a:lnTo>
                  <a:lnTo>
                    <a:pt x="1089341" y="1982747"/>
                  </a:lnTo>
                  <a:lnTo>
                    <a:pt x="1136249" y="1977139"/>
                  </a:lnTo>
                  <a:lnTo>
                    <a:pt x="1182461" y="1969378"/>
                  </a:lnTo>
                  <a:lnTo>
                    <a:pt x="1227926" y="1959517"/>
                  </a:lnTo>
                  <a:lnTo>
                    <a:pt x="1272592" y="1947606"/>
                  </a:lnTo>
                  <a:lnTo>
                    <a:pt x="1316406" y="1933699"/>
                  </a:lnTo>
                  <a:lnTo>
                    <a:pt x="1359316" y="1917847"/>
                  </a:lnTo>
                  <a:lnTo>
                    <a:pt x="1401271" y="1900103"/>
                  </a:lnTo>
                  <a:lnTo>
                    <a:pt x="1442218" y="1880518"/>
                  </a:lnTo>
                  <a:lnTo>
                    <a:pt x="1482105" y="1859144"/>
                  </a:lnTo>
                  <a:lnTo>
                    <a:pt x="1520881" y="1836034"/>
                  </a:lnTo>
                  <a:lnTo>
                    <a:pt x="1558492" y="1811240"/>
                  </a:lnTo>
                  <a:lnTo>
                    <a:pt x="1594888" y="1784813"/>
                  </a:lnTo>
                  <a:lnTo>
                    <a:pt x="1630016" y="1756806"/>
                  </a:lnTo>
                  <a:lnTo>
                    <a:pt x="1663823" y="1727271"/>
                  </a:lnTo>
                  <a:lnTo>
                    <a:pt x="1696259" y="1696259"/>
                  </a:lnTo>
                  <a:lnTo>
                    <a:pt x="1727271" y="1663823"/>
                  </a:lnTo>
                  <a:lnTo>
                    <a:pt x="1756806" y="1630016"/>
                  </a:lnTo>
                  <a:lnTo>
                    <a:pt x="1784813" y="1594888"/>
                  </a:lnTo>
                  <a:lnTo>
                    <a:pt x="1811240" y="1558492"/>
                  </a:lnTo>
                  <a:lnTo>
                    <a:pt x="1836034" y="1520881"/>
                  </a:lnTo>
                  <a:lnTo>
                    <a:pt x="1859144" y="1482105"/>
                  </a:lnTo>
                  <a:lnTo>
                    <a:pt x="1880518" y="1442218"/>
                  </a:lnTo>
                  <a:lnTo>
                    <a:pt x="1900103" y="1401271"/>
                  </a:lnTo>
                  <a:lnTo>
                    <a:pt x="1917847" y="1359316"/>
                  </a:lnTo>
                  <a:lnTo>
                    <a:pt x="1933699" y="1316406"/>
                  </a:lnTo>
                  <a:lnTo>
                    <a:pt x="1947606" y="1272592"/>
                  </a:lnTo>
                  <a:lnTo>
                    <a:pt x="1959517" y="1227926"/>
                  </a:lnTo>
                  <a:lnTo>
                    <a:pt x="1969378" y="1182461"/>
                  </a:lnTo>
                  <a:lnTo>
                    <a:pt x="1977139" y="1136249"/>
                  </a:lnTo>
                  <a:lnTo>
                    <a:pt x="1982747" y="1089341"/>
                  </a:lnTo>
                  <a:lnTo>
                    <a:pt x="1986150" y="1041790"/>
                  </a:lnTo>
                  <a:lnTo>
                    <a:pt x="1987296" y="993648"/>
                  </a:lnTo>
                  <a:lnTo>
                    <a:pt x="1986150" y="945505"/>
                  </a:lnTo>
                  <a:lnTo>
                    <a:pt x="1982747" y="897954"/>
                  </a:lnTo>
                  <a:lnTo>
                    <a:pt x="1977139" y="851046"/>
                  </a:lnTo>
                  <a:lnTo>
                    <a:pt x="1969378" y="804834"/>
                  </a:lnTo>
                  <a:lnTo>
                    <a:pt x="1959517" y="759369"/>
                  </a:lnTo>
                  <a:lnTo>
                    <a:pt x="1947606" y="714703"/>
                  </a:lnTo>
                  <a:lnTo>
                    <a:pt x="1933699" y="670889"/>
                  </a:lnTo>
                  <a:lnTo>
                    <a:pt x="1917847" y="627979"/>
                  </a:lnTo>
                  <a:lnTo>
                    <a:pt x="1900103" y="586024"/>
                  </a:lnTo>
                  <a:lnTo>
                    <a:pt x="1880518" y="545077"/>
                  </a:lnTo>
                  <a:lnTo>
                    <a:pt x="1859144" y="505190"/>
                  </a:lnTo>
                  <a:lnTo>
                    <a:pt x="1836034" y="466414"/>
                  </a:lnTo>
                  <a:lnTo>
                    <a:pt x="1811240" y="428803"/>
                  </a:lnTo>
                  <a:lnTo>
                    <a:pt x="1784813" y="392407"/>
                  </a:lnTo>
                  <a:lnTo>
                    <a:pt x="1756806" y="357279"/>
                  </a:lnTo>
                  <a:lnTo>
                    <a:pt x="1727271" y="323472"/>
                  </a:lnTo>
                  <a:lnTo>
                    <a:pt x="1696259" y="291036"/>
                  </a:lnTo>
                  <a:lnTo>
                    <a:pt x="1663823" y="260024"/>
                  </a:lnTo>
                  <a:lnTo>
                    <a:pt x="1630016" y="230489"/>
                  </a:lnTo>
                  <a:lnTo>
                    <a:pt x="1594888" y="202482"/>
                  </a:lnTo>
                  <a:lnTo>
                    <a:pt x="1558492" y="176055"/>
                  </a:lnTo>
                  <a:lnTo>
                    <a:pt x="1520881" y="151261"/>
                  </a:lnTo>
                  <a:lnTo>
                    <a:pt x="1482105" y="128151"/>
                  </a:lnTo>
                  <a:lnTo>
                    <a:pt x="1442218" y="106777"/>
                  </a:lnTo>
                  <a:lnTo>
                    <a:pt x="1401271" y="87192"/>
                  </a:lnTo>
                  <a:lnTo>
                    <a:pt x="1359316" y="69448"/>
                  </a:lnTo>
                  <a:lnTo>
                    <a:pt x="1316406" y="53596"/>
                  </a:lnTo>
                  <a:lnTo>
                    <a:pt x="1272592" y="39689"/>
                  </a:lnTo>
                  <a:lnTo>
                    <a:pt x="1227926" y="27778"/>
                  </a:lnTo>
                  <a:lnTo>
                    <a:pt x="1182461" y="17917"/>
                  </a:lnTo>
                  <a:lnTo>
                    <a:pt x="1136249" y="10156"/>
                  </a:lnTo>
                  <a:lnTo>
                    <a:pt x="1089341" y="4548"/>
                  </a:lnTo>
                  <a:lnTo>
                    <a:pt x="1041790" y="1145"/>
                  </a:lnTo>
                  <a:lnTo>
                    <a:pt x="993648" y="0"/>
                  </a:lnTo>
                  <a:close/>
                </a:path>
              </a:pathLst>
            </a:custGeom>
            <a:solidFill>
              <a:srgbClr val="D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13120" y="1126236"/>
              <a:ext cx="1987550" cy="1987550"/>
            </a:xfrm>
            <a:custGeom>
              <a:avLst/>
              <a:gdLst/>
              <a:ahLst/>
              <a:cxnLst/>
              <a:rect l="l" t="t" r="r" b="b"/>
              <a:pathLst>
                <a:path w="1987550" h="1987550">
                  <a:moveTo>
                    <a:pt x="0" y="993648"/>
                  </a:moveTo>
                  <a:lnTo>
                    <a:pt x="1145" y="945505"/>
                  </a:lnTo>
                  <a:lnTo>
                    <a:pt x="4548" y="897954"/>
                  </a:lnTo>
                  <a:lnTo>
                    <a:pt x="10156" y="851046"/>
                  </a:lnTo>
                  <a:lnTo>
                    <a:pt x="17917" y="804834"/>
                  </a:lnTo>
                  <a:lnTo>
                    <a:pt x="27778" y="759369"/>
                  </a:lnTo>
                  <a:lnTo>
                    <a:pt x="39689" y="714703"/>
                  </a:lnTo>
                  <a:lnTo>
                    <a:pt x="53596" y="670889"/>
                  </a:lnTo>
                  <a:lnTo>
                    <a:pt x="69448" y="627979"/>
                  </a:lnTo>
                  <a:lnTo>
                    <a:pt x="87192" y="586024"/>
                  </a:lnTo>
                  <a:lnTo>
                    <a:pt x="106777" y="545077"/>
                  </a:lnTo>
                  <a:lnTo>
                    <a:pt x="128151" y="505190"/>
                  </a:lnTo>
                  <a:lnTo>
                    <a:pt x="151261" y="466414"/>
                  </a:lnTo>
                  <a:lnTo>
                    <a:pt x="176055" y="428803"/>
                  </a:lnTo>
                  <a:lnTo>
                    <a:pt x="202482" y="392407"/>
                  </a:lnTo>
                  <a:lnTo>
                    <a:pt x="230489" y="357279"/>
                  </a:lnTo>
                  <a:lnTo>
                    <a:pt x="260024" y="323472"/>
                  </a:lnTo>
                  <a:lnTo>
                    <a:pt x="291036" y="291036"/>
                  </a:lnTo>
                  <a:lnTo>
                    <a:pt x="323472" y="260024"/>
                  </a:lnTo>
                  <a:lnTo>
                    <a:pt x="357279" y="230489"/>
                  </a:lnTo>
                  <a:lnTo>
                    <a:pt x="392407" y="202482"/>
                  </a:lnTo>
                  <a:lnTo>
                    <a:pt x="428803" y="176055"/>
                  </a:lnTo>
                  <a:lnTo>
                    <a:pt x="466414" y="151261"/>
                  </a:lnTo>
                  <a:lnTo>
                    <a:pt x="505190" y="128151"/>
                  </a:lnTo>
                  <a:lnTo>
                    <a:pt x="545077" y="106777"/>
                  </a:lnTo>
                  <a:lnTo>
                    <a:pt x="586024" y="87192"/>
                  </a:lnTo>
                  <a:lnTo>
                    <a:pt x="627979" y="69448"/>
                  </a:lnTo>
                  <a:lnTo>
                    <a:pt x="670889" y="53596"/>
                  </a:lnTo>
                  <a:lnTo>
                    <a:pt x="714703" y="39689"/>
                  </a:lnTo>
                  <a:lnTo>
                    <a:pt x="759369" y="27778"/>
                  </a:lnTo>
                  <a:lnTo>
                    <a:pt x="804834" y="17917"/>
                  </a:lnTo>
                  <a:lnTo>
                    <a:pt x="851046" y="10156"/>
                  </a:lnTo>
                  <a:lnTo>
                    <a:pt x="897954" y="4548"/>
                  </a:lnTo>
                  <a:lnTo>
                    <a:pt x="945505" y="1145"/>
                  </a:lnTo>
                  <a:lnTo>
                    <a:pt x="993648" y="0"/>
                  </a:lnTo>
                  <a:lnTo>
                    <a:pt x="1041790" y="1145"/>
                  </a:lnTo>
                  <a:lnTo>
                    <a:pt x="1089341" y="4548"/>
                  </a:lnTo>
                  <a:lnTo>
                    <a:pt x="1136249" y="10156"/>
                  </a:lnTo>
                  <a:lnTo>
                    <a:pt x="1182461" y="17917"/>
                  </a:lnTo>
                  <a:lnTo>
                    <a:pt x="1227926" y="27778"/>
                  </a:lnTo>
                  <a:lnTo>
                    <a:pt x="1272592" y="39689"/>
                  </a:lnTo>
                  <a:lnTo>
                    <a:pt x="1316406" y="53596"/>
                  </a:lnTo>
                  <a:lnTo>
                    <a:pt x="1359316" y="69448"/>
                  </a:lnTo>
                  <a:lnTo>
                    <a:pt x="1401271" y="87192"/>
                  </a:lnTo>
                  <a:lnTo>
                    <a:pt x="1442218" y="106777"/>
                  </a:lnTo>
                  <a:lnTo>
                    <a:pt x="1482105" y="128151"/>
                  </a:lnTo>
                  <a:lnTo>
                    <a:pt x="1520881" y="151261"/>
                  </a:lnTo>
                  <a:lnTo>
                    <a:pt x="1558492" y="176055"/>
                  </a:lnTo>
                  <a:lnTo>
                    <a:pt x="1594888" y="202482"/>
                  </a:lnTo>
                  <a:lnTo>
                    <a:pt x="1630016" y="230489"/>
                  </a:lnTo>
                  <a:lnTo>
                    <a:pt x="1663823" y="260024"/>
                  </a:lnTo>
                  <a:lnTo>
                    <a:pt x="1696259" y="291036"/>
                  </a:lnTo>
                  <a:lnTo>
                    <a:pt x="1727271" y="323472"/>
                  </a:lnTo>
                  <a:lnTo>
                    <a:pt x="1756806" y="357279"/>
                  </a:lnTo>
                  <a:lnTo>
                    <a:pt x="1784813" y="392407"/>
                  </a:lnTo>
                  <a:lnTo>
                    <a:pt x="1811240" y="428803"/>
                  </a:lnTo>
                  <a:lnTo>
                    <a:pt x="1836034" y="466414"/>
                  </a:lnTo>
                  <a:lnTo>
                    <a:pt x="1859144" y="505190"/>
                  </a:lnTo>
                  <a:lnTo>
                    <a:pt x="1880518" y="545077"/>
                  </a:lnTo>
                  <a:lnTo>
                    <a:pt x="1900103" y="586024"/>
                  </a:lnTo>
                  <a:lnTo>
                    <a:pt x="1917847" y="627979"/>
                  </a:lnTo>
                  <a:lnTo>
                    <a:pt x="1933699" y="670889"/>
                  </a:lnTo>
                  <a:lnTo>
                    <a:pt x="1947606" y="714703"/>
                  </a:lnTo>
                  <a:lnTo>
                    <a:pt x="1959517" y="759369"/>
                  </a:lnTo>
                  <a:lnTo>
                    <a:pt x="1969378" y="804834"/>
                  </a:lnTo>
                  <a:lnTo>
                    <a:pt x="1977139" y="851046"/>
                  </a:lnTo>
                  <a:lnTo>
                    <a:pt x="1982747" y="897954"/>
                  </a:lnTo>
                  <a:lnTo>
                    <a:pt x="1986150" y="945505"/>
                  </a:lnTo>
                  <a:lnTo>
                    <a:pt x="1987296" y="993648"/>
                  </a:lnTo>
                  <a:lnTo>
                    <a:pt x="1986150" y="1041790"/>
                  </a:lnTo>
                  <a:lnTo>
                    <a:pt x="1982747" y="1089341"/>
                  </a:lnTo>
                  <a:lnTo>
                    <a:pt x="1977139" y="1136249"/>
                  </a:lnTo>
                  <a:lnTo>
                    <a:pt x="1969378" y="1182461"/>
                  </a:lnTo>
                  <a:lnTo>
                    <a:pt x="1959517" y="1227926"/>
                  </a:lnTo>
                  <a:lnTo>
                    <a:pt x="1947606" y="1272592"/>
                  </a:lnTo>
                  <a:lnTo>
                    <a:pt x="1933699" y="1316406"/>
                  </a:lnTo>
                  <a:lnTo>
                    <a:pt x="1917847" y="1359316"/>
                  </a:lnTo>
                  <a:lnTo>
                    <a:pt x="1900103" y="1401271"/>
                  </a:lnTo>
                  <a:lnTo>
                    <a:pt x="1880518" y="1442218"/>
                  </a:lnTo>
                  <a:lnTo>
                    <a:pt x="1859144" y="1482105"/>
                  </a:lnTo>
                  <a:lnTo>
                    <a:pt x="1836034" y="1520881"/>
                  </a:lnTo>
                  <a:lnTo>
                    <a:pt x="1811240" y="1558492"/>
                  </a:lnTo>
                  <a:lnTo>
                    <a:pt x="1784813" y="1594888"/>
                  </a:lnTo>
                  <a:lnTo>
                    <a:pt x="1756806" y="1630016"/>
                  </a:lnTo>
                  <a:lnTo>
                    <a:pt x="1727271" y="1663823"/>
                  </a:lnTo>
                  <a:lnTo>
                    <a:pt x="1696259" y="1696259"/>
                  </a:lnTo>
                  <a:lnTo>
                    <a:pt x="1663823" y="1727271"/>
                  </a:lnTo>
                  <a:lnTo>
                    <a:pt x="1630016" y="1756806"/>
                  </a:lnTo>
                  <a:lnTo>
                    <a:pt x="1594888" y="1784813"/>
                  </a:lnTo>
                  <a:lnTo>
                    <a:pt x="1558492" y="1811240"/>
                  </a:lnTo>
                  <a:lnTo>
                    <a:pt x="1520881" y="1836034"/>
                  </a:lnTo>
                  <a:lnTo>
                    <a:pt x="1482105" y="1859144"/>
                  </a:lnTo>
                  <a:lnTo>
                    <a:pt x="1442218" y="1880518"/>
                  </a:lnTo>
                  <a:lnTo>
                    <a:pt x="1401271" y="1900103"/>
                  </a:lnTo>
                  <a:lnTo>
                    <a:pt x="1359316" y="1917847"/>
                  </a:lnTo>
                  <a:lnTo>
                    <a:pt x="1316406" y="1933699"/>
                  </a:lnTo>
                  <a:lnTo>
                    <a:pt x="1272592" y="1947606"/>
                  </a:lnTo>
                  <a:lnTo>
                    <a:pt x="1227926" y="1959517"/>
                  </a:lnTo>
                  <a:lnTo>
                    <a:pt x="1182461" y="1969378"/>
                  </a:lnTo>
                  <a:lnTo>
                    <a:pt x="1136249" y="1977139"/>
                  </a:lnTo>
                  <a:lnTo>
                    <a:pt x="1089341" y="1982747"/>
                  </a:lnTo>
                  <a:lnTo>
                    <a:pt x="1041790" y="1986150"/>
                  </a:lnTo>
                  <a:lnTo>
                    <a:pt x="993648" y="1987296"/>
                  </a:lnTo>
                  <a:lnTo>
                    <a:pt x="945505" y="1986150"/>
                  </a:lnTo>
                  <a:lnTo>
                    <a:pt x="897954" y="1982747"/>
                  </a:lnTo>
                  <a:lnTo>
                    <a:pt x="851046" y="1977139"/>
                  </a:lnTo>
                  <a:lnTo>
                    <a:pt x="804834" y="1969378"/>
                  </a:lnTo>
                  <a:lnTo>
                    <a:pt x="759369" y="1959517"/>
                  </a:lnTo>
                  <a:lnTo>
                    <a:pt x="714703" y="1947606"/>
                  </a:lnTo>
                  <a:lnTo>
                    <a:pt x="670889" y="1933699"/>
                  </a:lnTo>
                  <a:lnTo>
                    <a:pt x="627979" y="1917847"/>
                  </a:lnTo>
                  <a:lnTo>
                    <a:pt x="586024" y="1900103"/>
                  </a:lnTo>
                  <a:lnTo>
                    <a:pt x="545077" y="1880518"/>
                  </a:lnTo>
                  <a:lnTo>
                    <a:pt x="505190" y="1859144"/>
                  </a:lnTo>
                  <a:lnTo>
                    <a:pt x="466414" y="1836034"/>
                  </a:lnTo>
                  <a:lnTo>
                    <a:pt x="428803" y="1811240"/>
                  </a:lnTo>
                  <a:lnTo>
                    <a:pt x="392407" y="1784813"/>
                  </a:lnTo>
                  <a:lnTo>
                    <a:pt x="357279" y="1756806"/>
                  </a:lnTo>
                  <a:lnTo>
                    <a:pt x="323472" y="1727271"/>
                  </a:lnTo>
                  <a:lnTo>
                    <a:pt x="291036" y="1696259"/>
                  </a:lnTo>
                  <a:lnTo>
                    <a:pt x="260024" y="1663823"/>
                  </a:lnTo>
                  <a:lnTo>
                    <a:pt x="230489" y="1630016"/>
                  </a:lnTo>
                  <a:lnTo>
                    <a:pt x="202482" y="1594888"/>
                  </a:lnTo>
                  <a:lnTo>
                    <a:pt x="176055" y="1558492"/>
                  </a:lnTo>
                  <a:lnTo>
                    <a:pt x="151261" y="1520881"/>
                  </a:lnTo>
                  <a:lnTo>
                    <a:pt x="128151" y="1482105"/>
                  </a:lnTo>
                  <a:lnTo>
                    <a:pt x="106777" y="1442218"/>
                  </a:lnTo>
                  <a:lnTo>
                    <a:pt x="87192" y="1401271"/>
                  </a:lnTo>
                  <a:lnTo>
                    <a:pt x="69448" y="1359316"/>
                  </a:lnTo>
                  <a:lnTo>
                    <a:pt x="53596" y="1316406"/>
                  </a:lnTo>
                  <a:lnTo>
                    <a:pt x="39689" y="1272592"/>
                  </a:lnTo>
                  <a:lnTo>
                    <a:pt x="27778" y="1227926"/>
                  </a:lnTo>
                  <a:lnTo>
                    <a:pt x="17917" y="1182461"/>
                  </a:lnTo>
                  <a:lnTo>
                    <a:pt x="10156" y="1136249"/>
                  </a:lnTo>
                  <a:lnTo>
                    <a:pt x="4548" y="1089341"/>
                  </a:lnTo>
                  <a:lnTo>
                    <a:pt x="1145" y="1041790"/>
                  </a:lnTo>
                  <a:lnTo>
                    <a:pt x="0" y="99364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750816" y="1696719"/>
            <a:ext cx="874394" cy="875030"/>
          </a:xfrm>
          <a:custGeom>
            <a:avLst/>
            <a:gdLst/>
            <a:ahLst/>
            <a:cxnLst/>
            <a:rect l="l" t="t" r="r" b="b"/>
            <a:pathLst>
              <a:path w="874395" h="875030">
                <a:moveTo>
                  <a:pt x="873887" y="311150"/>
                </a:moveTo>
                <a:lnTo>
                  <a:pt x="847852" y="311150"/>
                </a:lnTo>
                <a:lnTo>
                  <a:pt x="847852" y="288290"/>
                </a:lnTo>
                <a:lnTo>
                  <a:pt x="582930" y="288290"/>
                </a:lnTo>
                <a:lnTo>
                  <a:pt x="582930" y="20320"/>
                </a:lnTo>
                <a:lnTo>
                  <a:pt x="559435" y="20320"/>
                </a:lnTo>
                <a:lnTo>
                  <a:pt x="559435" y="0"/>
                </a:lnTo>
                <a:lnTo>
                  <a:pt x="288417" y="0"/>
                </a:lnTo>
                <a:lnTo>
                  <a:pt x="288417" y="288290"/>
                </a:lnTo>
                <a:lnTo>
                  <a:pt x="0" y="288290"/>
                </a:lnTo>
                <a:lnTo>
                  <a:pt x="0" y="558800"/>
                </a:lnTo>
                <a:lnTo>
                  <a:pt x="18161" y="558800"/>
                </a:lnTo>
                <a:lnTo>
                  <a:pt x="18161" y="584200"/>
                </a:lnTo>
                <a:lnTo>
                  <a:pt x="288417" y="584200"/>
                </a:lnTo>
                <a:lnTo>
                  <a:pt x="288417" y="847090"/>
                </a:lnTo>
                <a:lnTo>
                  <a:pt x="309118" y="847090"/>
                </a:lnTo>
                <a:lnTo>
                  <a:pt x="309118" y="875030"/>
                </a:lnTo>
                <a:lnTo>
                  <a:pt x="582930" y="875030"/>
                </a:lnTo>
                <a:lnTo>
                  <a:pt x="582930" y="584200"/>
                </a:lnTo>
                <a:lnTo>
                  <a:pt x="873887" y="584200"/>
                </a:lnTo>
                <a:lnTo>
                  <a:pt x="873887" y="311150"/>
                </a:lnTo>
                <a:close/>
              </a:path>
            </a:pathLst>
          </a:custGeom>
          <a:solidFill>
            <a:srgbClr val="D9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47840" y="1860245"/>
            <a:ext cx="1118235" cy="49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45"/>
              </a:lnSpc>
              <a:spcBef>
                <a:spcPts val="95"/>
              </a:spcBef>
            </a:pP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RADICALES</a:t>
            </a:r>
            <a:endParaRPr sz="1600">
              <a:latin typeface="Tahoma"/>
              <a:cs typeface="Tahoma"/>
            </a:endParaRPr>
          </a:p>
          <a:p>
            <a:pPr marL="635" algn="ctr">
              <a:lnSpc>
                <a:spcPts val="1845"/>
              </a:lnSpc>
            </a:pP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LIBRES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14614" y="1781175"/>
            <a:ext cx="847090" cy="271145"/>
          </a:xfrm>
          <a:custGeom>
            <a:avLst/>
            <a:gdLst/>
            <a:ahLst/>
            <a:cxnLst/>
            <a:rect l="l" t="t" r="r" b="b"/>
            <a:pathLst>
              <a:path w="847090" h="271144">
                <a:moveTo>
                  <a:pt x="846708" y="0"/>
                </a:moveTo>
                <a:lnTo>
                  <a:pt x="0" y="0"/>
                </a:lnTo>
                <a:lnTo>
                  <a:pt x="0" y="271017"/>
                </a:lnTo>
                <a:lnTo>
                  <a:pt x="846708" y="271017"/>
                </a:lnTo>
                <a:lnTo>
                  <a:pt x="846708" y="0"/>
                </a:lnTo>
                <a:close/>
              </a:path>
            </a:pathLst>
          </a:custGeom>
          <a:solidFill>
            <a:srgbClr val="EB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14614" y="2187575"/>
            <a:ext cx="847090" cy="271145"/>
          </a:xfrm>
          <a:custGeom>
            <a:avLst/>
            <a:gdLst/>
            <a:ahLst/>
            <a:cxnLst/>
            <a:rect l="l" t="t" r="r" b="b"/>
            <a:pathLst>
              <a:path w="847090" h="271144">
                <a:moveTo>
                  <a:pt x="846708" y="0"/>
                </a:moveTo>
                <a:lnTo>
                  <a:pt x="0" y="0"/>
                </a:lnTo>
                <a:lnTo>
                  <a:pt x="0" y="271017"/>
                </a:lnTo>
                <a:lnTo>
                  <a:pt x="846708" y="271017"/>
                </a:lnTo>
                <a:lnTo>
                  <a:pt x="846708" y="0"/>
                </a:lnTo>
                <a:close/>
              </a:path>
            </a:pathLst>
          </a:custGeom>
          <a:solidFill>
            <a:srgbClr val="EB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9368028" y="1118616"/>
            <a:ext cx="2002789" cy="2002789"/>
            <a:chOff x="9368028" y="1118616"/>
            <a:chExt cx="2002789" cy="2002789"/>
          </a:xfrm>
        </p:grpSpPr>
        <p:sp>
          <p:nvSpPr>
            <p:cNvPr id="14" name="object 14"/>
            <p:cNvSpPr/>
            <p:nvPr/>
          </p:nvSpPr>
          <p:spPr>
            <a:xfrm>
              <a:off x="9375648" y="1126236"/>
              <a:ext cx="1987550" cy="1987550"/>
            </a:xfrm>
            <a:custGeom>
              <a:avLst/>
              <a:gdLst/>
              <a:ahLst/>
              <a:cxnLst/>
              <a:rect l="l" t="t" r="r" b="b"/>
              <a:pathLst>
                <a:path w="1987550" h="1987550">
                  <a:moveTo>
                    <a:pt x="993648" y="0"/>
                  </a:moveTo>
                  <a:lnTo>
                    <a:pt x="945505" y="1145"/>
                  </a:lnTo>
                  <a:lnTo>
                    <a:pt x="897954" y="4548"/>
                  </a:lnTo>
                  <a:lnTo>
                    <a:pt x="851046" y="10156"/>
                  </a:lnTo>
                  <a:lnTo>
                    <a:pt x="804834" y="17917"/>
                  </a:lnTo>
                  <a:lnTo>
                    <a:pt x="759369" y="27778"/>
                  </a:lnTo>
                  <a:lnTo>
                    <a:pt x="714703" y="39689"/>
                  </a:lnTo>
                  <a:lnTo>
                    <a:pt x="670889" y="53596"/>
                  </a:lnTo>
                  <a:lnTo>
                    <a:pt x="627979" y="69448"/>
                  </a:lnTo>
                  <a:lnTo>
                    <a:pt x="586024" y="87192"/>
                  </a:lnTo>
                  <a:lnTo>
                    <a:pt x="545077" y="106777"/>
                  </a:lnTo>
                  <a:lnTo>
                    <a:pt x="505190" y="128151"/>
                  </a:lnTo>
                  <a:lnTo>
                    <a:pt x="466414" y="151261"/>
                  </a:lnTo>
                  <a:lnTo>
                    <a:pt x="428803" y="176055"/>
                  </a:lnTo>
                  <a:lnTo>
                    <a:pt x="392407" y="202482"/>
                  </a:lnTo>
                  <a:lnTo>
                    <a:pt x="357279" y="230489"/>
                  </a:lnTo>
                  <a:lnTo>
                    <a:pt x="323472" y="260024"/>
                  </a:lnTo>
                  <a:lnTo>
                    <a:pt x="291036" y="291036"/>
                  </a:lnTo>
                  <a:lnTo>
                    <a:pt x="260024" y="323472"/>
                  </a:lnTo>
                  <a:lnTo>
                    <a:pt x="230489" y="357279"/>
                  </a:lnTo>
                  <a:lnTo>
                    <a:pt x="202482" y="392407"/>
                  </a:lnTo>
                  <a:lnTo>
                    <a:pt x="176055" y="428803"/>
                  </a:lnTo>
                  <a:lnTo>
                    <a:pt x="151261" y="466414"/>
                  </a:lnTo>
                  <a:lnTo>
                    <a:pt x="128151" y="505190"/>
                  </a:lnTo>
                  <a:lnTo>
                    <a:pt x="106777" y="545077"/>
                  </a:lnTo>
                  <a:lnTo>
                    <a:pt x="87192" y="586024"/>
                  </a:lnTo>
                  <a:lnTo>
                    <a:pt x="69448" y="627979"/>
                  </a:lnTo>
                  <a:lnTo>
                    <a:pt x="53596" y="670889"/>
                  </a:lnTo>
                  <a:lnTo>
                    <a:pt x="39689" y="714703"/>
                  </a:lnTo>
                  <a:lnTo>
                    <a:pt x="27778" y="759369"/>
                  </a:lnTo>
                  <a:lnTo>
                    <a:pt x="17917" y="804834"/>
                  </a:lnTo>
                  <a:lnTo>
                    <a:pt x="10156" y="851046"/>
                  </a:lnTo>
                  <a:lnTo>
                    <a:pt x="4548" y="897954"/>
                  </a:lnTo>
                  <a:lnTo>
                    <a:pt x="1145" y="945505"/>
                  </a:lnTo>
                  <a:lnTo>
                    <a:pt x="0" y="993648"/>
                  </a:lnTo>
                  <a:lnTo>
                    <a:pt x="1145" y="1041790"/>
                  </a:lnTo>
                  <a:lnTo>
                    <a:pt x="4548" y="1089341"/>
                  </a:lnTo>
                  <a:lnTo>
                    <a:pt x="10156" y="1136249"/>
                  </a:lnTo>
                  <a:lnTo>
                    <a:pt x="17917" y="1182461"/>
                  </a:lnTo>
                  <a:lnTo>
                    <a:pt x="27778" y="1227926"/>
                  </a:lnTo>
                  <a:lnTo>
                    <a:pt x="39689" y="1272592"/>
                  </a:lnTo>
                  <a:lnTo>
                    <a:pt x="53596" y="1316406"/>
                  </a:lnTo>
                  <a:lnTo>
                    <a:pt x="69448" y="1359316"/>
                  </a:lnTo>
                  <a:lnTo>
                    <a:pt x="87192" y="1401271"/>
                  </a:lnTo>
                  <a:lnTo>
                    <a:pt x="106777" y="1442218"/>
                  </a:lnTo>
                  <a:lnTo>
                    <a:pt x="128151" y="1482105"/>
                  </a:lnTo>
                  <a:lnTo>
                    <a:pt x="151261" y="1520881"/>
                  </a:lnTo>
                  <a:lnTo>
                    <a:pt x="176055" y="1558492"/>
                  </a:lnTo>
                  <a:lnTo>
                    <a:pt x="202482" y="1594888"/>
                  </a:lnTo>
                  <a:lnTo>
                    <a:pt x="230489" y="1630016"/>
                  </a:lnTo>
                  <a:lnTo>
                    <a:pt x="260024" y="1663823"/>
                  </a:lnTo>
                  <a:lnTo>
                    <a:pt x="291036" y="1696259"/>
                  </a:lnTo>
                  <a:lnTo>
                    <a:pt x="323472" y="1727271"/>
                  </a:lnTo>
                  <a:lnTo>
                    <a:pt x="357279" y="1756806"/>
                  </a:lnTo>
                  <a:lnTo>
                    <a:pt x="392407" y="1784813"/>
                  </a:lnTo>
                  <a:lnTo>
                    <a:pt x="428803" y="1811240"/>
                  </a:lnTo>
                  <a:lnTo>
                    <a:pt x="466414" y="1836034"/>
                  </a:lnTo>
                  <a:lnTo>
                    <a:pt x="505190" y="1859144"/>
                  </a:lnTo>
                  <a:lnTo>
                    <a:pt x="545077" y="1880518"/>
                  </a:lnTo>
                  <a:lnTo>
                    <a:pt x="586024" y="1900103"/>
                  </a:lnTo>
                  <a:lnTo>
                    <a:pt x="627979" y="1917847"/>
                  </a:lnTo>
                  <a:lnTo>
                    <a:pt x="670889" y="1933699"/>
                  </a:lnTo>
                  <a:lnTo>
                    <a:pt x="714703" y="1947606"/>
                  </a:lnTo>
                  <a:lnTo>
                    <a:pt x="759369" y="1959517"/>
                  </a:lnTo>
                  <a:lnTo>
                    <a:pt x="804834" y="1969378"/>
                  </a:lnTo>
                  <a:lnTo>
                    <a:pt x="851046" y="1977139"/>
                  </a:lnTo>
                  <a:lnTo>
                    <a:pt x="897954" y="1982747"/>
                  </a:lnTo>
                  <a:lnTo>
                    <a:pt x="945505" y="1986150"/>
                  </a:lnTo>
                  <a:lnTo>
                    <a:pt x="993648" y="1987296"/>
                  </a:lnTo>
                  <a:lnTo>
                    <a:pt x="1041790" y="1986150"/>
                  </a:lnTo>
                  <a:lnTo>
                    <a:pt x="1089341" y="1982747"/>
                  </a:lnTo>
                  <a:lnTo>
                    <a:pt x="1136249" y="1977139"/>
                  </a:lnTo>
                  <a:lnTo>
                    <a:pt x="1182461" y="1969378"/>
                  </a:lnTo>
                  <a:lnTo>
                    <a:pt x="1227926" y="1959517"/>
                  </a:lnTo>
                  <a:lnTo>
                    <a:pt x="1272592" y="1947606"/>
                  </a:lnTo>
                  <a:lnTo>
                    <a:pt x="1316406" y="1933699"/>
                  </a:lnTo>
                  <a:lnTo>
                    <a:pt x="1359316" y="1917847"/>
                  </a:lnTo>
                  <a:lnTo>
                    <a:pt x="1401271" y="1900103"/>
                  </a:lnTo>
                  <a:lnTo>
                    <a:pt x="1442218" y="1880518"/>
                  </a:lnTo>
                  <a:lnTo>
                    <a:pt x="1482105" y="1859144"/>
                  </a:lnTo>
                  <a:lnTo>
                    <a:pt x="1520881" y="1836034"/>
                  </a:lnTo>
                  <a:lnTo>
                    <a:pt x="1558492" y="1811240"/>
                  </a:lnTo>
                  <a:lnTo>
                    <a:pt x="1594888" y="1784813"/>
                  </a:lnTo>
                  <a:lnTo>
                    <a:pt x="1630016" y="1756806"/>
                  </a:lnTo>
                  <a:lnTo>
                    <a:pt x="1663823" y="1727271"/>
                  </a:lnTo>
                  <a:lnTo>
                    <a:pt x="1696259" y="1696259"/>
                  </a:lnTo>
                  <a:lnTo>
                    <a:pt x="1727271" y="1663823"/>
                  </a:lnTo>
                  <a:lnTo>
                    <a:pt x="1756806" y="1630016"/>
                  </a:lnTo>
                  <a:lnTo>
                    <a:pt x="1784813" y="1594888"/>
                  </a:lnTo>
                  <a:lnTo>
                    <a:pt x="1811240" y="1558492"/>
                  </a:lnTo>
                  <a:lnTo>
                    <a:pt x="1836034" y="1520881"/>
                  </a:lnTo>
                  <a:lnTo>
                    <a:pt x="1859144" y="1482105"/>
                  </a:lnTo>
                  <a:lnTo>
                    <a:pt x="1880518" y="1442218"/>
                  </a:lnTo>
                  <a:lnTo>
                    <a:pt x="1900103" y="1401271"/>
                  </a:lnTo>
                  <a:lnTo>
                    <a:pt x="1917847" y="1359316"/>
                  </a:lnTo>
                  <a:lnTo>
                    <a:pt x="1933699" y="1316406"/>
                  </a:lnTo>
                  <a:lnTo>
                    <a:pt x="1947606" y="1272592"/>
                  </a:lnTo>
                  <a:lnTo>
                    <a:pt x="1959517" y="1227926"/>
                  </a:lnTo>
                  <a:lnTo>
                    <a:pt x="1969378" y="1182461"/>
                  </a:lnTo>
                  <a:lnTo>
                    <a:pt x="1977139" y="1136249"/>
                  </a:lnTo>
                  <a:lnTo>
                    <a:pt x="1982747" y="1089341"/>
                  </a:lnTo>
                  <a:lnTo>
                    <a:pt x="1986150" y="1041790"/>
                  </a:lnTo>
                  <a:lnTo>
                    <a:pt x="1987296" y="993648"/>
                  </a:lnTo>
                  <a:lnTo>
                    <a:pt x="1986150" y="945505"/>
                  </a:lnTo>
                  <a:lnTo>
                    <a:pt x="1982747" y="897954"/>
                  </a:lnTo>
                  <a:lnTo>
                    <a:pt x="1977139" y="851046"/>
                  </a:lnTo>
                  <a:lnTo>
                    <a:pt x="1969378" y="804834"/>
                  </a:lnTo>
                  <a:lnTo>
                    <a:pt x="1959517" y="759369"/>
                  </a:lnTo>
                  <a:lnTo>
                    <a:pt x="1947606" y="714703"/>
                  </a:lnTo>
                  <a:lnTo>
                    <a:pt x="1933699" y="670889"/>
                  </a:lnTo>
                  <a:lnTo>
                    <a:pt x="1917847" y="627979"/>
                  </a:lnTo>
                  <a:lnTo>
                    <a:pt x="1900103" y="586024"/>
                  </a:lnTo>
                  <a:lnTo>
                    <a:pt x="1880518" y="545077"/>
                  </a:lnTo>
                  <a:lnTo>
                    <a:pt x="1859144" y="505190"/>
                  </a:lnTo>
                  <a:lnTo>
                    <a:pt x="1836034" y="466414"/>
                  </a:lnTo>
                  <a:lnTo>
                    <a:pt x="1811240" y="428803"/>
                  </a:lnTo>
                  <a:lnTo>
                    <a:pt x="1784813" y="392407"/>
                  </a:lnTo>
                  <a:lnTo>
                    <a:pt x="1756806" y="357279"/>
                  </a:lnTo>
                  <a:lnTo>
                    <a:pt x="1727271" y="323472"/>
                  </a:lnTo>
                  <a:lnTo>
                    <a:pt x="1696259" y="291036"/>
                  </a:lnTo>
                  <a:lnTo>
                    <a:pt x="1663823" y="260024"/>
                  </a:lnTo>
                  <a:lnTo>
                    <a:pt x="1630016" y="230489"/>
                  </a:lnTo>
                  <a:lnTo>
                    <a:pt x="1594888" y="202482"/>
                  </a:lnTo>
                  <a:lnTo>
                    <a:pt x="1558492" y="176055"/>
                  </a:lnTo>
                  <a:lnTo>
                    <a:pt x="1520881" y="151261"/>
                  </a:lnTo>
                  <a:lnTo>
                    <a:pt x="1482105" y="128151"/>
                  </a:lnTo>
                  <a:lnTo>
                    <a:pt x="1442218" y="106777"/>
                  </a:lnTo>
                  <a:lnTo>
                    <a:pt x="1401271" y="87192"/>
                  </a:lnTo>
                  <a:lnTo>
                    <a:pt x="1359316" y="69448"/>
                  </a:lnTo>
                  <a:lnTo>
                    <a:pt x="1316406" y="53596"/>
                  </a:lnTo>
                  <a:lnTo>
                    <a:pt x="1272592" y="39689"/>
                  </a:lnTo>
                  <a:lnTo>
                    <a:pt x="1227926" y="27778"/>
                  </a:lnTo>
                  <a:lnTo>
                    <a:pt x="1182461" y="17917"/>
                  </a:lnTo>
                  <a:lnTo>
                    <a:pt x="1136249" y="10156"/>
                  </a:lnTo>
                  <a:lnTo>
                    <a:pt x="1089341" y="4548"/>
                  </a:lnTo>
                  <a:lnTo>
                    <a:pt x="1041790" y="1145"/>
                  </a:lnTo>
                  <a:lnTo>
                    <a:pt x="993648" y="0"/>
                  </a:lnTo>
                  <a:close/>
                </a:path>
              </a:pathLst>
            </a:custGeom>
            <a:solidFill>
              <a:srgbClr val="EB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75648" y="1126236"/>
              <a:ext cx="1987550" cy="1987550"/>
            </a:xfrm>
            <a:custGeom>
              <a:avLst/>
              <a:gdLst/>
              <a:ahLst/>
              <a:cxnLst/>
              <a:rect l="l" t="t" r="r" b="b"/>
              <a:pathLst>
                <a:path w="1987550" h="1987550">
                  <a:moveTo>
                    <a:pt x="0" y="993648"/>
                  </a:moveTo>
                  <a:lnTo>
                    <a:pt x="1145" y="945505"/>
                  </a:lnTo>
                  <a:lnTo>
                    <a:pt x="4548" y="897954"/>
                  </a:lnTo>
                  <a:lnTo>
                    <a:pt x="10156" y="851046"/>
                  </a:lnTo>
                  <a:lnTo>
                    <a:pt x="17917" y="804834"/>
                  </a:lnTo>
                  <a:lnTo>
                    <a:pt x="27778" y="759369"/>
                  </a:lnTo>
                  <a:lnTo>
                    <a:pt x="39689" y="714703"/>
                  </a:lnTo>
                  <a:lnTo>
                    <a:pt x="53596" y="670889"/>
                  </a:lnTo>
                  <a:lnTo>
                    <a:pt x="69448" y="627979"/>
                  </a:lnTo>
                  <a:lnTo>
                    <a:pt x="87192" y="586024"/>
                  </a:lnTo>
                  <a:lnTo>
                    <a:pt x="106777" y="545077"/>
                  </a:lnTo>
                  <a:lnTo>
                    <a:pt x="128151" y="505190"/>
                  </a:lnTo>
                  <a:lnTo>
                    <a:pt x="151261" y="466414"/>
                  </a:lnTo>
                  <a:lnTo>
                    <a:pt x="176055" y="428803"/>
                  </a:lnTo>
                  <a:lnTo>
                    <a:pt x="202482" y="392407"/>
                  </a:lnTo>
                  <a:lnTo>
                    <a:pt x="230489" y="357279"/>
                  </a:lnTo>
                  <a:lnTo>
                    <a:pt x="260024" y="323472"/>
                  </a:lnTo>
                  <a:lnTo>
                    <a:pt x="291036" y="291036"/>
                  </a:lnTo>
                  <a:lnTo>
                    <a:pt x="323472" y="260024"/>
                  </a:lnTo>
                  <a:lnTo>
                    <a:pt x="357279" y="230489"/>
                  </a:lnTo>
                  <a:lnTo>
                    <a:pt x="392407" y="202482"/>
                  </a:lnTo>
                  <a:lnTo>
                    <a:pt x="428803" y="176055"/>
                  </a:lnTo>
                  <a:lnTo>
                    <a:pt x="466414" y="151261"/>
                  </a:lnTo>
                  <a:lnTo>
                    <a:pt x="505190" y="128151"/>
                  </a:lnTo>
                  <a:lnTo>
                    <a:pt x="545077" y="106777"/>
                  </a:lnTo>
                  <a:lnTo>
                    <a:pt x="586024" y="87192"/>
                  </a:lnTo>
                  <a:lnTo>
                    <a:pt x="627979" y="69448"/>
                  </a:lnTo>
                  <a:lnTo>
                    <a:pt x="670889" y="53596"/>
                  </a:lnTo>
                  <a:lnTo>
                    <a:pt x="714703" y="39689"/>
                  </a:lnTo>
                  <a:lnTo>
                    <a:pt x="759369" y="27778"/>
                  </a:lnTo>
                  <a:lnTo>
                    <a:pt x="804834" y="17917"/>
                  </a:lnTo>
                  <a:lnTo>
                    <a:pt x="851046" y="10156"/>
                  </a:lnTo>
                  <a:lnTo>
                    <a:pt x="897954" y="4548"/>
                  </a:lnTo>
                  <a:lnTo>
                    <a:pt x="945505" y="1145"/>
                  </a:lnTo>
                  <a:lnTo>
                    <a:pt x="993648" y="0"/>
                  </a:lnTo>
                  <a:lnTo>
                    <a:pt x="1041790" y="1145"/>
                  </a:lnTo>
                  <a:lnTo>
                    <a:pt x="1089341" y="4548"/>
                  </a:lnTo>
                  <a:lnTo>
                    <a:pt x="1136249" y="10156"/>
                  </a:lnTo>
                  <a:lnTo>
                    <a:pt x="1182461" y="17917"/>
                  </a:lnTo>
                  <a:lnTo>
                    <a:pt x="1227926" y="27778"/>
                  </a:lnTo>
                  <a:lnTo>
                    <a:pt x="1272592" y="39689"/>
                  </a:lnTo>
                  <a:lnTo>
                    <a:pt x="1316406" y="53596"/>
                  </a:lnTo>
                  <a:lnTo>
                    <a:pt x="1359316" y="69448"/>
                  </a:lnTo>
                  <a:lnTo>
                    <a:pt x="1401271" y="87192"/>
                  </a:lnTo>
                  <a:lnTo>
                    <a:pt x="1442218" y="106777"/>
                  </a:lnTo>
                  <a:lnTo>
                    <a:pt x="1482105" y="128151"/>
                  </a:lnTo>
                  <a:lnTo>
                    <a:pt x="1520881" y="151261"/>
                  </a:lnTo>
                  <a:lnTo>
                    <a:pt x="1558492" y="176055"/>
                  </a:lnTo>
                  <a:lnTo>
                    <a:pt x="1594888" y="202482"/>
                  </a:lnTo>
                  <a:lnTo>
                    <a:pt x="1630016" y="230489"/>
                  </a:lnTo>
                  <a:lnTo>
                    <a:pt x="1663823" y="260024"/>
                  </a:lnTo>
                  <a:lnTo>
                    <a:pt x="1696259" y="291036"/>
                  </a:lnTo>
                  <a:lnTo>
                    <a:pt x="1727271" y="323472"/>
                  </a:lnTo>
                  <a:lnTo>
                    <a:pt x="1756806" y="357279"/>
                  </a:lnTo>
                  <a:lnTo>
                    <a:pt x="1784813" y="392407"/>
                  </a:lnTo>
                  <a:lnTo>
                    <a:pt x="1811240" y="428803"/>
                  </a:lnTo>
                  <a:lnTo>
                    <a:pt x="1836034" y="466414"/>
                  </a:lnTo>
                  <a:lnTo>
                    <a:pt x="1859144" y="505190"/>
                  </a:lnTo>
                  <a:lnTo>
                    <a:pt x="1880518" y="545077"/>
                  </a:lnTo>
                  <a:lnTo>
                    <a:pt x="1900103" y="586024"/>
                  </a:lnTo>
                  <a:lnTo>
                    <a:pt x="1917847" y="627979"/>
                  </a:lnTo>
                  <a:lnTo>
                    <a:pt x="1933699" y="670889"/>
                  </a:lnTo>
                  <a:lnTo>
                    <a:pt x="1947606" y="714703"/>
                  </a:lnTo>
                  <a:lnTo>
                    <a:pt x="1959517" y="759369"/>
                  </a:lnTo>
                  <a:lnTo>
                    <a:pt x="1969378" y="804834"/>
                  </a:lnTo>
                  <a:lnTo>
                    <a:pt x="1977139" y="851046"/>
                  </a:lnTo>
                  <a:lnTo>
                    <a:pt x="1982747" y="897954"/>
                  </a:lnTo>
                  <a:lnTo>
                    <a:pt x="1986150" y="945505"/>
                  </a:lnTo>
                  <a:lnTo>
                    <a:pt x="1987296" y="993648"/>
                  </a:lnTo>
                  <a:lnTo>
                    <a:pt x="1986150" y="1041790"/>
                  </a:lnTo>
                  <a:lnTo>
                    <a:pt x="1982747" y="1089341"/>
                  </a:lnTo>
                  <a:lnTo>
                    <a:pt x="1977139" y="1136249"/>
                  </a:lnTo>
                  <a:lnTo>
                    <a:pt x="1969378" y="1182461"/>
                  </a:lnTo>
                  <a:lnTo>
                    <a:pt x="1959517" y="1227926"/>
                  </a:lnTo>
                  <a:lnTo>
                    <a:pt x="1947606" y="1272592"/>
                  </a:lnTo>
                  <a:lnTo>
                    <a:pt x="1933699" y="1316406"/>
                  </a:lnTo>
                  <a:lnTo>
                    <a:pt x="1917847" y="1359316"/>
                  </a:lnTo>
                  <a:lnTo>
                    <a:pt x="1900103" y="1401271"/>
                  </a:lnTo>
                  <a:lnTo>
                    <a:pt x="1880518" y="1442218"/>
                  </a:lnTo>
                  <a:lnTo>
                    <a:pt x="1859144" y="1482105"/>
                  </a:lnTo>
                  <a:lnTo>
                    <a:pt x="1836034" y="1520881"/>
                  </a:lnTo>
                  <a:lnTo>
                    <a:pt x="1811240" y="1558492"/>
                  </a:lnTo>
                  <a:lnTo>
                    <a:pt x="1784813" y="1594888"/>
                  </a:lnTo>
                  <a:lnTo>
                    <a:pt x="1756806" y="1630016"/>
                  </a:lnTo>
                  <a:lnTo>
                    <a:pt x="1727271" y="1663823"/>
                  </a:lnTo>
                  <a:lnTo>
                    <a:pt x="1696259" y="1696259"/>
                  </a:lnTo>
                  <a:lnTo>
                    <a:pt x="1663823" y="1727271"/>
                  </a:lnTo>
                  <a:lnTo>
                    <a:pt x="1630016" y="1756806"/>
                  </a:lnTo>
                  <a:lnTo>
                    <a:pt x="1594888" y="1784813"/>
                  </a:lnTo>
                  <a:lnTo>
                    <a:pt x="1558492" y="1811240"/>
                  </a:lnTo>
                  <a:lnTo>
                    <a:pt x="1520881" y="1836034"/>
                  </a:lnTo>
                  <a:lnTo>
                    <a:pt x="1482105" y="1859144"/>
                  </a:lnTo>
                  <a:lnTo>
                    <a:pt x="1442218" y="1880518"/>
                  </a:lnTo>
                  <a:lnTo>
                    <a:pt x="1401271" y="1900103"/>
                  </a:lnTo>
                  <a:lnTo>
                    <a:pt x="1359316" y="1917847"/>
                  </a:lnTo>
                  <a:lnTo>
                    <a:pt x="1316406" y="1933699"/>
                  </a:lnTo>
                  <a:lnTo>
                    <a:pt x="1272592" y="1947606"/>
                  </a:lnTo>
                  <a:lnTo>
                    <a:pt x="1227926" y="1959517"/>
                  </a:lnTo>
                  <a:lnTo>
                    <a:pt x="1182461" y="1969378"/>
                  </a:lnTo>
                  <a:lnTo>
                    <a:pt x="1136249" y="1977139"/>
                  </a:lnTo>
                  <a:lnTo>
                    <a:pt x="1089341" y="1982747"/>
                  </a:lnTo>
                  <a:lnTo>
                    <a:pt x="1041790" y="1986150"/>
                  </a:lnTo>
                  <a:lnTo>
                    <a:pt x="993648" y="1987296"/>
                  </a:lnTo>
                  <a:lnTo>
                    <a:pt x="945505" y="1986150"/>
                  </a:lnTo>
                  <a:lnTo>
                    <a:pt x="897954" y="1982747"/>
                  </a:lnTo>
                  <a:lnTo>
                    <a:pt x="851046" y="1977139"/>
                  </a:lnTo>
                  <a:lnTo>
                    <a:pt x="804834" y="1969378"/>
                  </a:lnTo>
                  <a:lnTo>
                    <a:pt x="759369" y="1959517"/>
                  </a:lnTo>
                  <a:lnTo>
                    <a:pt x="714703" y="1947606"/>
                  </a:lnTo>
                  <a:lnTo>
                    <a:pt x="670889" y="1933699"/>
                  </a:lnTo>
                  <a:lnTo>
                    <a:pt x="627979" y="1917847"/>
                  </a:lnTo>
                  <a:lnTo>
                    <a:pt x="586024" y="1900103"/>
                  </a:lnTo>
                  <a:lnTo>
                    <a:pt x="545077" y="1880518"/>
                  </a:lnTo>
                  <a:lnTo>
                    <a:pt x="505190" y="1859144"/>
                  </a:lnTo>
                  <a:lnTo>
                    <a:pt x="466414" y="1836034"/>
                  </a:lnTo>
                  <a:lnTo>
                    <a:pt x="428803" y="1811240"/>
                  </a:lnTo>
                  <a:lnTo>
                    <a:pt x="392407" y="1784813"/>
                  </a:lnTo>
                  <a:lnTo>
                    <a:pt x="357279" y="1756806"/>
                  </a:lnTo>
                  <a:lnTo>
                    <a:pt x="323472" y="1727271"/>
                  </a:lnTo>
                  <a:lnTo>
                    <a:pt x="291036" y="1696259"/>
                  </a:lnTo>
                  <a:lnTo>
                    <a:pt x="260024" y="1663823"/>
                  </a:lnTo>
                  <a:lnTo>
                    <a:pt x="230489" y="1630016"/>
                  </a:lnTo>
                  <a:lnTo>
                    <a:pt x="202482" y="1594888"/>
                  </a:lnTo>
                  <a:lnTo>
                    <a:pt x="176055" y="1558492"/>
                  </a:lnTo>
                  <a:lnTo>
                    <a:pt x="151261" y="1520881"/>
                  </a:lnTo>
                  <a:lnTo>
                    <a:pt x="128151" y="1482105"/>
                  </a:lnTo>
                  <a:lnTo>
                    <a:pt x="106777" y="1442218"/>
                  </a:lnTo>
                  <a:lnTo>
                    <a:pt x="87192" y="1401271"/>
                  </a:lnTo>
                  <a:lnTo>
                    <a:pt x="69448" y="1359316"/>
                  </a:lnTo>
                  <a:lnTo>
                    <a:pt x="53596" y="1316406"/>
                  </a:lnTo>
                  <a:lnTo>
                    <a:pt x="39689" y="1272592"/>
                  </a:lnTo>
                  <a:lnTo>
                    <a:pt x="27778" y="1227926"/>
                  </a:lnTo>
                  <a:lnTo>
                    <a:pt x="17917" y="1182461"/>
                  </a:lnTo>
                  <a:lnTo>
                    <a:pt x="10156" y="1136249"/>
                  </a:lnTo>
                  <a:lnTo>
                    <a:pt x="4548" y="1089341"/>
                  </a:lnTo>
                  <a:lnTo>
                    <a:pt x="1145" y="1041790"/>
                  </a:lnTo>
                  <a:lnTo>
                    <a:pt x="0" y="99364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990581" y="1860245"/>
            <a:ext cx="756285" cy="49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ts val="1845"/>
              </a:lnSpc>
              <a:spcBef>
                <a:spcPts val="95"/>
              </a:spcBef>
            </a:pPr>
            <a:r>
              <a:rPr sz="1600" spc="170" dirty="0">
                <a:solidFill>
                  <a:srgbClr val="FFFFFF"/>
                </a:solidFill>
                <a:latin typeface="Tahoma"/>
                <a:cs typeface="Tahoma"/>
              </a:rPr>
              <a:t>DAÑO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ts val="1845"/>
              </a:lnSpc>
            </a:pPr>
            <a:r>
              <a:rPr sz="1600" spc="-27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600" spc="-22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600" spc="-6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600" spc="2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74392" y="3502152"/>
            <a:ext cx="2024380" cy="2024380"/>
            <a:chOff x="2374392" y="3502152"/>
            <a:chExt cx="2024380" cy="2024380"/>
          </a:xfrm>
        </p:grpSpPr>
        <p:sp>
          <p:nvSpPr>
            <p:cNvPr id="18" name="object 18"/>
            <p:cNvSpPr/>
            <p:nvPr/>
          </p:nvSpPr>
          <p:spPr>
            <a:xfrm>
              <a:off x="2382012" y="3509772"/>
              <a:ext cx="2009139" cy="2009139"/>
            </a:xfrm>
            <a:custGeom>
              <a:avLst/>
              <a:gdLst/>
              <a:ahLst/>
              <a:cxnLst/>
              <a:rect l="l" t="t" r="r" b="b"/>
              <a:pathLst>
                <a:path w="2009139" h="2009139">
                  <a:moveTo>
                    <a:pt x="1004315" y="0"/>
                  </a:moveTo>
                  <a:lnTo>
                    <a:pt x="955660" y="1158"/>
                  </a:lnTo>
                  <a:lnTo>
                    <a:pt x="907602" y="4598"/>
                  </a:lnTo>
                  <a:lnTo>
                    <a:pt x="860194" y="10266"/>
                  </a:lnTo>
                  <a:lnTo>
                    <a:pt x="813488" y="18111"/>
                  </a:lnTo>
                  <a:lnTo>
                    <a:pt x="767538" y="28079"/>
                  </a:lnTo>
                  <a:lnTo>
                    <a:pt x="722394" y="40119"/>
                  </a:lnTo>
                  <a:lnTo>
                    <a:pt x="678112" y="54176"/>
                  </a:lnTo>
                  <a:lnTo>
                    <a:pt x="634742" y="70200"/>
                  </a:lnTo>
                  <a:lnTo>
                    <a:pt x="592337" y="88136"/>
                  </a:lnTo>
                  <a:lnTo>
                    <a:pt x="550951" y="107933"/>
                  </a:lnTo>
                  <a:lnTo>
                    <a:pt x="510636" y="129537"/>
                  </a:lnTo>
                  <a:lnTo>
                    <a:pt x="471444" y="152897"/>
                  </a:lnTo>
                  <a:lnTo>
                    <a:pt x="433428" y="177959"/>
                  </a:lnTo>
                  <a:lnTo>
                    <a:pt x="396641" y="204671"/>
                  </a:lnTo>
                  <a:lnTo>
                    <a:pt x="361136" y="232980"/>
                  </a:lnTo>
                  <a:lnTo>
                    <a:pt x="326964" y="262834"/>
                  </a:lnTo>
                  <a:lnTo>
                    <a:pt x="294179" y="294179"/>
                  </a:lnTo>
                  <a:lnTo>
                    <a:pt x="262834" y="326964"/>
                  </a:lnTo>
                  <a:lnTo>
                    <a:pt x="232980" y="361136"/>
                  </a:lnTo>
                  <a:lnTo>
                    <a:pt x="204671" y="396641"/>
                  </a:lnTo>
                  <a:lnTo>
                    <a:pt x="177959" y="433428"/>
                  </a:lnTo>
                  <a:lnTo>
                    <a:pt x="152897" y="471444"/>
                  </a:lnTo>
                  <a:lnTo>
                    <a:pt x="129537" y="510636"/>
                  </a:lnTo>
                  <a:lnTo>
                    <a:pt x="107933" y="550951"/>
                  </a:lnTo>
                  <a:lnTo>
                    <a:pt x="88136" y="592337"/>
                  </a:lnTo>
                  <a:lnTo>
                    <a:pt x="70200" y="634742"/>
                  </a:lnTo>
                  <a:lnTo>
                    <a:pt x="54176" y="678112"/>
                  </a:lnTo>
                  <a:lnTo>
                    <a:pt x="40119" y="722394"/>
                  </a:lnTo>
                  <a:lnTo>
                    <a:pt x="28079" y="767538"/>
                  </a:lnTo>
                  <a:lnTo>
                    <a:pt x="18111" y="813488"/>
                  </a:lnTo>
                  <a:lnTo>
                    <a:pt x="10266" y="860194"/>
                  </a:lnTo>
                  <a:lnTo>
                    <a:pt x="4598" y="907602"/>
                  </a:lnTo>
                  <a:lnTo>
                    <a:pt x="1158" y="955660"/>
                  </a:lnTo>
                  <a:lnTo>
                    <a:pt x="0" y="1004315"/>
                  </a:lnTo>
                  <a:lnTo>
                    <a:pt x="1158" y="1052971"/>
                  </a:lnTo>
                  <a:lnTo>
                    <a:pt x="4598" y="1101029"/>
                  </a:lnTo>
                  <a:lnTo>
                    <a:pt x="10266" y="1148437"/>
                  </a:lnTo>
                  <a:lnTo>
                    <a:pt x="18111" y="1195143"/>
                  </a:lnTo>
                  <a:lnTo>
                    <a:pt x="28079" y="1241093"/>
                  </a:lnTo>
                  <a:lnTo>
                    <a:pt x="40119" y="1286237"/>
                  </a:lnTo>
                  <a:lnTo>
                    <a:pt x="54176" y="1330519"/>
                  </a:lnTo>
                  <a:lnTo>
                    <a:pt x="70200" y="1373889"/>
                  </a:lnTo>
                  <a:lnTo>
                    <a:pt x="88136" y="1416294"/>
                  </a:lnTo>
                  <a:lnTo>
                    <a:pt x="107933" y="1457680"/>
                  </a:lnTo>
                  <a:lnTo>
                    <a:pt x="129537" y="1497995"/>
                  </a:lnTo>
                  <a:lnTo>
                    <a:pt x="152897" y="1537187"/>
                  </a:lnTo>
                  <a:lnTo>
                    <a:pt x="177959" y="1575203"/>
                  </a:lnTo>
                  <a:lnTo>
                    <a:pt x="204671" y="1611990"/>
                  </a:lnTo>
                  <a:lnTo>
                    <a:pt x="232980" y="1647495"/>
                  </a:lnTo>
                  <a:lnTo>
                    <a:pt x="262834" y="1681667"/>
                  </a:lnTo>
                  <a:lnTo>
                    <a:pt x="294179" y="1714452"/>
                  </a:lnTo>
                  <a:lnTo>
                    <a:pt x="326964" y="1745797"/>
                  </a:lnTo>
                  <a:lnTo>
                    <a:pt x="361136" y="1775651"/>
                  </a:lnTo>
                  <a:lnTo>
                    <a:pt x="396641" y="1803960"/>
                  </a:lnTo>
                  <a:lnTo>
                    <a:pt x="433428" y="1830672"/>
                  </a:lnTo>
                  <a:lnTo>
                    <a:pt x="471444" y="1855734"/>
                  </a:lnTo>
                  <a:lnTo>
                    <a:pt x="510636" y="1879094"/>
                  </a:lnTo>
                  <a:lnTo>
                    <a:pt x="550951" y="1900698"/>
                  </a:lnTo>
                  <a:lnTo>
                    <a:pt x="592337" y="1920495"/>
                  </a:lnTo>
                  <a:lnTo>
                    <a:pt x="634742" y="1938431"/>
                  </a:lnTo>
                  <a:lnTo>
                    <a:pt x="678112" y="1954455"/>
                  </a:lnTo>
                  <a:lnTo>
                    <a:pt x="722394" y="1968512"/>
                  </a:lnTo>
                  <a:lnTo>
                    <a:pt x="767538" y="1980552"/>
                  </a:lnTo>
                  <a:lnTo>
                    <a:pt x="813488" y="1990520"/>
                  </a:lnTo>
                  <a:lnTo>
                    <a:pt x="860194" y="1998365"/>
                  </a:lnTo>
                  <a:lnTo>
                    <a:pt x="907602" y="2004033"/>
                  </a:lnTo>
                  <a:lnTo>
                    <a:pt x="955660" y="2007473"/>
                  </a:lnTo>
                  <a:lnTo>
                    <a:pt x="1004315" y="2008631"/>
                  </a:lnTo>
                  <a:lnTo>
                    <a:pt x="1052971" y="2007473"/>
                  </a:lnTo>
                  <a:lnTo>
                    <a:pt x="1101029" y="2004033"/>
                  </a:lnTo>
                  <a:lnTo>
                    <a:pt x="1148437" y="1998365"/>
                  </a:lnTo>
                  <a:lnTo>
                    <a:pt x="1195143" y="1990520"/>
                  </a:lnTo>
                  <a:lnTo>
                    <a:pt x="1241093" y="1980552"/>
                  </a:lnTo>
                  <a:lnTo>
                    <a:pt x="1286237" y="1968512"/>
                  </a:lnTo>
                  <a:lnTo>
                    <a:pt x="1330519" y="1954455"/>
                  </a:lnTo>
                  <a:lnTo>
                    <a:pt x="1373889" y="1938431"/>
                  </a:lnTo>
                  <a:lnTo>
                    <a:pt x="1416294" y="1920495"/>
                  </a:lnTo>
                  <a:lnTo>
                    <a:pt x="1457680" y="1900698"/>
                  </a:lnTo>
                  <a:lnTo>
                    <a:pt x="1497995" y="1879094"/>
                  </a:lnTo>
                  <a:lnTo>
                    <a:pt x="1537187" y="1855734"/>
                  </a:lnTo>
                  <a:lnTo>
                    <a:pt x="1575203" y="1830672"/>
                  </a:lnTo>
                  <a:lnTo>
                    <a:pt x="1611990" y="1803960"/>
                  </a:lnTo>
                  <a:lnTo>
                    <a:pt x="1647495" y="1775651"/>
                  </a:lnTo>
                  <a:lnTo>
                    <a:pt x="1681667" y="1745797"/>
                  </a:lnTo>
                  <a:lnTo>
                    <a:pt x="1714452" y="1714452"/>
                  </a:lnTo>
                  <a:lnTo>
                    <a:pt x="1745797" y="1681667"/>
                  </a:lnTo>
                  <a:lnTo>
                    <a:pt x="1775651" y="1647495"/>
                  </a:lnTo>
                  <a:lnTo>
                    <a:pt x="1803960" y="1611990"/>
                  </a:lnTo>
                  <a:lnTo>
                    <a:pt x="1830672" y="1575203"/>
                  </a:lnTo>
                  <a:lnTo>
                    <a:pt x="1855734" y="1537187"/>
                  </a:lnTo>
                  <a:lnTo>
                    <a:pt x="1879094" y="1497995"/>
                  </a:lnTo>
                  <a:lnTo>
                    <a:pt x="1900698" y="1457680"/>
                  </a:lnTo>
                  <a:lnTo>
                    <a:pt x="1920495" y="1416294"/>
                  </a:lnTo>
                  <a:lnTo>
                    <a:pt x="1938431" y="1373889"/>
                  </a:lnTo>
                  <a:lnTo>
                    <a:pt x="1954455" y="1330519"/>
                  </a:lnTo>
                  <a:lnTo>
                    <a:pt x="1968512" y="1286237"/>
                  </a:lnTo>
                  <a:lnTo>
                    <a:pt x="1980552" y="1241093"/>
                  </a:lnTo>
                  <a:lnTo>
                    <a:pt x="1990520" y="1195143"/>
                  </a:lnTo>
                  <a:lnTo>
                    <a:pt x="1998365" y="1148437"/>
                  </a:lnTo>
                  <a:lnTo>
                    <a:pt x="2004033" y="1101029"/>
                  </a:lnTo>
                  <a:lnTo>
                    <a:pt x="2007473" y="1052971"/>
                  </a:lnTo>
                  <a:lnTo>
                    <a:pt x="2008632" y="1004315"/>
                  </a:lnTo>
                  <a:lnTo>
                    <a:pt x="2007473" y="955660"/>
                  </a:lnTo>
                  <a:lnTo>
                    <a:pt x="2004033" y="907602"/>
                  </a:lnTo>
                  <a:lnTo>
                    <a:pt x="1998365" y="860194"/>
                  </a:lnTo>
                  <a:lnTo>
                    <a:pt x="1990520" y="813488"/>
                  </a:lnTo>
                  <a:lnTo>
                    <a:pt x="1980552" y="767538"/>
                  </a:lnTo>
                  <a:lnTo>
                    <a:pt x="1968512" y="722394"/>
                  </a:lnTo>
                  <a:lnTo>
                    <a:pt x="1954455" y="678112"/>
                  </a:lnTo>
                  <a:lnTo>
                    <a:pt x="1938431" y="634742"/>
                  </a:lnTo>
                  <a:lnTo>
                    <a:pt x="1920495" y="592337"/>
                  </a:lnTo>
                  <a:lnTo>
                    <a:pt x="1900698" y="550951"/>
                  </a:lnTo>
                  <a:lnTo>
                    <a:pt x="1879094" y="510636"/>
                  </a:lnTo>
                  <a:lnTo>
                    <a:pt x="1855734" y="471444"/>
                  </a:lnTo>
                  <a:lnTo>
                    <a:pt x="1830672" y="433428"/>
                  </a:lnTo>
                  <a:lnTo>
                    <a:pt x="1803960" y="396641"/>
                  </a:lnTo>
                  <a:lnTo>
                    <a:pt x="1775651" y="361136"/>
                  </a:lnTo>
                  <a:lnTo>
                    <a:pt x="1745797" y="326964"/>
                  </a:lnTo>
                  <a:lnTo>
                    <a:pt x="1714452" y="294179"/>
                  </a:lnTo>
                  <a:lnTo>
                    <a:pt x="1681667" y="262834"/>
                  </a:lnTo>
                  <a:lnTo>
                    <a:pt x="1647495" y="232980"/>
                  </a:lnTo>
                  <a:lnTo>
                    <a:pt x="1611990" y="204671"/>
                  </a:lnTo>
                  <a:lnTo>
                    <a:pt x="1575203" y="177959"/>
                  </a:lnTo>
                  <a:lnTo>
                    <a:pt x="1537187" y="152897"/>
                  </a:lnTo>
                  <a:lnTo>
                    <a:pt x="1497995" y="129537"/>
                  </a:lnTo>
                  <a:lnTo>
                    <a:pt x="1457680" y="107933"/>
                  </a:lnTo>
                  <a:lnTo>
                    <a:pt x="1416294" y="88136"/>
                  </a:lnTo>
                  <a:lnTo>
                    <a:pt x="1373889" y="70200"/>
                  </a:lnTo>
                  <a:lnTo>
                    <a:pt x="1330519" y="54176"/>
                  </a:lnTo>
                  <a:lnTo>
                    <a:pt x="1286237" y="40119"/>
                  </a:lnTo>
                  <a:lnTo>
                    <a:pt x="1241093" y="28079"/>
                  </a:lnTo>
                  <a:lnTo>
                    <a:pt x="1195143" y="18111"/>
                  </a:lnTo>
                  <a:lnTo>
                    <a:pt x="1148437" y="10266"/>
                  </a:lnTo>
                  <a:lnTo>
                    <a:pt x="1101029" y="4598"/>
                  </a:lnTo>
                  <a:lnTo>
                    <a:pt x="1052971" y="1158"/>
                  </a:lnTo>
                  <a:lnTo>
                    <a:pt x="1004315" y="0"/>
                  </a:lnTo>
                  <a:close/>
                </a:path>
              </a:pathLst>
            </a:custGeom>
            <a:solidFill>
              <a:srgbClr val="CE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82012" y="3509772"/>
              <a:ext cx="2009139" cy="2009139"/>
            </a:xfrm>
            <a:custGeom>
              <a:avLst/>
              <a:gdLst/>
              <a:ahLst/>
              <a:cxnLst/>
              <a:rect l="l" t="t" r="r" b="b"/>
              <a:pathLst>
                <a:path w="2009139" h="2009139">
                  <a:moveTo>
                    <a:pt x="0" y="1004315"/>
                  </a:moveTo>
                  <a:lnTo>
                    <a:pt x="1158" y="955660"/>
                  </a:lnTo>
                  <a:lnTo>
                    <a:pt x="4598" y="907602"/>
                  </a:lnTo>
                  <a:lnTo>
                    <a:pt x="10266" y="860194"/>
                  </a:lnTo>
                  <a:lnTo>
                    <a:pt x="18111" y="813488"/>
                  </a:lnTo>
                  <a:lnTo>
                    <a:pt x="28079" y="767538"/>
                  </a:lnTo>
                  <a:lnTo>
                    <a:pt x="40119" y="722394"/>
                  </a:lnTo>
                  <a:lnTo>
                    <a:pt x="54176" y="678112"/>
                  </a:lnTo>
                  <a:lnTo>
                    <a:pt x="70200" y="634742"/>
                  </a:lnTo>
                  <a:lnTo>
                    <a:pt x="88136" y="592337"/>
                  </a:lnTo>
                  <a:lnTo>
                    <a:pt x="107933" y="550951"/>
                  </a:lnTo>
                  <a:lnTo>
                    <a:pt x="129537" y="510636"/>
                  </a:lnTo>
                  <a:lnTo>
                    <a:pt x="152897" y="471444"/>
                  </a:lnTo>
                  <a:lnTo>
                    <a:pt x="177959" y="433428"/>
                  </a:lnTo>
                  <a:lnTo>
                    <a:pt x="204671" y="396641"/>
                  </a:lnTo>
                  <a:lnTo>
                    <a:pt x="232980" y="361136"/>
                  </a:lnTo>
                  <a:lnTo>
                    <a:pt x="262834" y="326964"/>
                  </a:lnTo>
                  <a:lnTo>
                    <a:pt x="294179" y="294179"/>
                  </a:lnTo>
                  <a:lnTo>
                    <a:pt x="326964" y="262834"/>
                  </a:lnTo>
                  <a:lnTo>
                    <a:pt x="361136" y="232980"/>
                  </a:lnTo>
                  <a:lnTo>
                    <a:pt x="396641" y="204671"/>
                  </a:lnTo>
                  <a:lnTo>
                    <a:pt x="433428" y="177959"/>
                  </a:lnTo>
                  <a:lnTo>
                    <a:pt x="471444" y="152897"/>
                  </a:lnTo>
                  <a:lnTo>
                    <a:pt x="510636" y="129537"/>
                  </a:lnTo>
                  <a:lnTo>
                    <a:pt x="550951" y="107933"/>
                  </a:lnTo>
                  <a:lnTo>
                    <a:pt x="592337" y="88136"/>
                  </a:lnTo>
                  <a:lnTo>
                    <a:pt x="634742" y="70200"/>
                  </a:lnTo>
                  <a:lnTo>
                    <a:pt x="678112" y="54176"/>
                  </a:lnTo>
                  <a:lnTo>
                    <a:pt x="722394" y="40119"/>
                  </a:lnTo>
                  <a:lnTo>
                    <a:pt x="767538" y="28079"/>
                  </a:lnTo>
                  <a:lnTo>
                    <a:pt x="813488" y="18111"/>
                  </a:lnTo>
                  <a:lnTo>
                    <a:pt x="860194" y="10266"/>
                  </a:lnTo>
                  <a:lnTo>
                    <a:pt x="907602" y="4598"/>
                  </a:lnTo>
                  <a:lnTo>
                    <a:pt x="955660" y="1158"/>
                  </a:lnTo>
                  <a:lnTo>
                    <a:pt x="1004315" y="0"/>
                  </a:lnTo>
                  <a:lnTo>
                    <a:pt x="1052971" y="1158"/>
                  </a:lnTo>
                  <a:lnTo>
                    <a:pt x="1101029" y="4598"/>
                  </a:lnTo>
                  <a:lnTo>
                    <a:pt x="1148437" y="10266"/>
                  </a:lnTo>
                  <a:lnTo>
                    <a:pt x="1195143" y="18111"/>
                  </a:lnTo>
                  <a:lnTo>
                    <a:pt x="1241093" y="28079"/>
                  </a:lnTo>
                  <a:lnTo>
                    <a:pt x="1286237" y="40119"/>
                  </a:lnTo>
                  <a:lnTo>
                    <a:pt x="1330519" y="54176"/>
                  </a:lnTo>
                  <a:lnTo>
                    <a:pt x="1373889" y="70200"/>
                  </a:lnTo>
                  <a:lnTo>
                    <a:pt x="1416294" y="88136"/>
                  </a:lnTo>
                  <a:lnTo>
                    <a:pt x="1457680" y="107933"/>
                  </a:lnTo>
                  <a:lnTo>
                    <a:pt x="1497995" y="129537"/>
                  </a:lnTo>
                  <a:lnTo>
                    <a:pt x="1537187" y="152897"/>
                  </a:lnTo>
                  <a:lnTo>
                    <a:pt x="1575203" y="177959"/>
                  </a:lnTo>
                  <a:lnTo>
                    <a:pt x="1611990" y="204671"/>
                  </a:lnTo>
                  <a:lnTo>
                    <a:pt x="1647495" y="232980"/>
                  </a:lnTo>
                  <a:lnTo>
                    <a:pt x="1681667" y="262834"/>
                  </a:lnTo>
                  <a:lnTo>
                    <a:pt x="1714452" y="294179"/>
                  </a:lnTo>
                  <a:lnTo>
                    <a:pt x="1745797" y="326964"/>
                  </a:lnTo>
                  <a:lnTo>
                    <a:pt x="1775651" y="361136"/>
                  </a:lnTo>
                  <a:lnTo>
                    <a:pt x="1803960" y="396641"/>
                  </a:lnTo>
                  <a:lnTo>
                    <a:pt x="1830672" y="433428"/>
                  </a:lnTo>
                  <a:lnTo>
                    <a:pt x="1855734" y="471444"/>
                  </a:lnTo>
                  <a:lnTo>
                    <a:pt x="1879094" y="510636"/>
                  </a:lnTo>
                  <a:lnTo>
                    <a:pt x="1900698" y="550951"/>
                  </a:lnTo>
                  <a:lnTo>
                    <a:pt x="1920495" y="592337"/>
                  </a:lnTo>
                  <a:lnTo>
                    <a:pt x="1938431" y="634742"/>
                  </a:lnTo>
                  <a:lnTo>
                    <a:pt x="1954455" y="678112"/>
                  </a:lnTo>
                  <a:lnTo>
                    <a:pt x="1968512" y="722394"/>
                  </a:lnTo>
                  <a:lnTo>
                    <a:pt x="1980552" y="767538"/>
                  </a:lnTo>
                  <a:lnTo>
                    <a:pt x="1990520" y="813488"/>
                  </a:lnTo>
                  <a:lnTo>
                    <a:pt x="1998365" y="860194"/>
                  </a:lnTo>
                  <a:lnTo>
                    <a:pt x="2004033" y="907602"/>
                  </a:lnTo>
                  <a:lnTo>
                    <a:pt x="2007473" y="955660"/>
                  </a:lnTo>
                  <a:lnTo>
                    <a:pt x="2008632" y="1004315"/>
                  </a:lnTo>
                  <a:lnTo>
                    <a:pt x="2007473" y="1052971"/>
                  </a:lnTo>
                  <a:lnTo>
                    <a:pt x="2004033" y="1101029"/>
                  </a:lnTo>
                  <a:lnTo>
                    <a:pt x="1998365" y="1148437"/>
                  </a:lnTo>
                  <a:lnTo>
                    <a:pt x="1990520" y="1195143"/>
                  </a:lnTo>
                  <a:lnTo>
                    <a:pt x="1980552" y="1241093"/>
                  </a:lnTo>
                  <a:lnTo>
                    <a:pt x="1968512" y="1286237"/>
                  </a:lnTo>
                  <a:lnTo>
                    <a:pt x="1954455" y="1330519"/>
                  </a:lnTo>
                  <a:lnTo>
                    <a:pt x="1938431" y="1373889"/>
                  </a:lnTo>
                  <a:lnTo>
                    <a:pt x="1920495" y="1416294"/>
                  </a:lnTo>
                  <a:lnTo>
                    <a:pt x="1900698" y="1457680"/>
                  </a:lnTo>
                  <a:lnTo>
                    <a:pt x="1879094" y="1497995"/>
                  </a:lnTo>
                  <a:lnTo>
                    <a:pt x="1855734" y="1537187"/>
                  </a:lnTo>
                  <a:lnTo>
                    <a:pt x="1830672" y="1575203"/>
                  </a:lnTo>
                  <a:lnTo>
                    <a:pt x="1803960" y="1611990"/>
                  </a:lnTo>
                  <a:lnTo>
                    <a:pt x="1775651" y="1647495"/>
                  </a:lnTo>
                  <a:lnTo>
                    <a:pt x="1745797" y="1681667"/>
                  </a:lnTo>
                  <a:lnTo>
                    <a:pt x="1714452" y="1714452"/>
                  </a:lnTo>
                  <a:lnTo>
                    <a:pt x="1681667" y="1745797"/>
                  </a:lnTo>
                  <a:lnTo>
                    <a:pt x="1647495" y="1775651"/>
                  </a:lnTo>
                  <a:lnTo>
                    <a:pt x="1611990" y="1803960"/>
                  </a:lnTo>
                  <a:lnTo>
                    <a:pt x="1575203" y="1830672"/>
                  </a:lnTo>
                  <a:lnTo>
                    <a:pt x="1537187" y="1855734"/>
                  </a:lnTo>
                  <a:lnTo>
                    <a:pt x="1497995" y="1879094"/>
                  </a:lnTo>
                  <a:lnTo>
                    <a:pt x="1457680" y="1900698"/>
                  </a:lnTo>
                  <a:lnTo>
                    <a:pt x="1416294" y="1920495"/>
                  </a:lnTo>
                  <a:lnTo>
                    <a:pt x="1373889" y="1938431"/>
                  </a:lnTo>
                  <a:lnTo>
                    <a:pt x="1330519" y="1954455"/>
                  </a:lnTo>
                  <a:lnTo>
                    <a:pt x="1286237" y="1968512"/>
                  </a:lnTo>
                  <a:lnTo>
                    <a:pt x="1241093" y="1980552"/>
                  </a:lnTo>
                  <a:lnTo>
                    <a:pt x="1195143" y="1990520"/>
                  </a:lnTo>
                  <a:lnTo>
                    <a:pt x="1148437" y="1998365"/>
                  </a:lnTo>
                  <a:lnTo>
                    <a:pt x="1101029" y="2004033"/>
                  </a:lnTo>
                  <a:lnTo>
                    <a:pt x="1052971" y="2007473"/>
                  </a:lnTo>
                  <a:lnTo>
                    <a:pt x="1004315" y="2008631"/>
                  </a:lnTo>
                  <a:lnTo>
                    <a:pt x="955660" y="2007473"/>
                  </a:lnTo>
                  <a:lnTo>
                    <a:pt x="907602" y="2004033"/>
                  </a:lnTo>
                  <a:lnTo>
                    <a:pt x="860194" y="1998365"/>
                  </a:lnTo>
                  <a:lnTo>
                    <a:pt x="813488" y="1990520"/>
                  </a:lnTo>
                  <a:lnTo>
                    <a:pt x="767538" y="1980552"/>
                  </a:lnTo>
                  <a:lnTo>
                    <a:pt x="722394" y="1968512"/>
                  </a:lnTo>
                  <a:lnTo>
                    <a:pt x="678112" y="1954455"/>
                  </a:lnTo>
                  <a:lnTo>
                    <a:pt x="634742" y="1938431"/>
                  </a:lnTo>
                  <a:lnTo>
                    <a:pt x="592337" y="1920495"/>
                  </a:lnTo>
                  <a:lnTo>
                    <a:pt x="550951" y="1900698"/>
                  </a:lnTo>
                  <a:lnTo>
                    <a:pt x="510636" y="1879094"/>
                  </a:lnTo>
                  <a:lnTo>
                    <a:pt x="471444" y="1855734"/>
                  </a:lnTo>
                  <a:lnTo>
                    <a:pt x="433428" y="1830672"/>
                  </a:lnTo>
                  <a:lnTo>
                    <a:pt x="396641" y="1803960"/>
                  </a:lnTo>
                  <a:lnTo>
                    <a:pt x="361136" y="1775651"/>
                  </a:lnTo>
                  <a:lnTo>
                    <a:pt x="326964" y="1745797"/>
                  </a:lnTo>
                  <a:lnTo>
                    <a:pt x="294179" y="1714452"/>
                  </a:lnTo>
                  <a:lnTo>
                    <a:pt x="262834" y="1681667"/>
                  </a:lnTo>
                  <a:lnTo>
                    <a:pt x="232980" y="1647495"/>
                  </a:lnTo>
                  <a:lnTo>
                    <a:pt x="204671" y="1611990"/>
                  </a:lnTo>
                  <a:lnTo>
                    <a:pt x="177959" y="1575203"/>
                  </a:lnTo>
                  <a:lnTo>
                    <a:pt x="152897" y="1537187"/>
                  </a:lnTo>
                  <a:lnTo>
                    <a:pt x="129537" y="1497995"/>
                  </a:lnTo>
                  <a:lnTo>
                    <a:pt x="107933" y="1457680"/>
                  </a:lnTo>
                  <a:lnTo>
                    <a:pt x="88136" y="1416294"/>
                  </a:lnTo>
                  <a:lnTo>
                    <a:pt x="70200" y="1373889"/>
                  </a:lnTo>
                  <a:lnTo>
                    <a:pt x="54176" y="1330519"/>
                  </a:lnTo>
                  <a:lnTo>
                    <a:pt x="40119" y="1286237"/>
                  </a:lnTo>
                  <a:lnTo>
                    <a:pt x="28079" y="1241093"/>
                  </a:lnTo>
                  <a:lnTo>
                    <a:pt x="18111" y="1195143"/>
                  </a:lnTo>
                  <a:lnTo>
                    <a:pt x="10266" y="1148437"/>
                  </a:lnTo>
                  <a:lnTo>
                    <a:pt x="4598" y="1101029"/>
                  </a:lnTo>
                  <a:lnTo>
                    <a:pt x="1158" y="1052971"/>
                  </a:lnTo>
                  <a:lnTo>
                    <a:pt x="0" y="1004315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83154" y="4373626"/>
            <a:ext cx="100774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ALVEOLOS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885688" y="3502152"/>
            <a:ext cx="2024380" cy="2024380"/>
            <a:chOff x="5885688" y="3502152"/>
            <a:chExt cx="2024380" cy="2024380"/>
          </a:xfrm>
        </p:grpSpPr>
        <p:sp>
          <p:nvSpPr>
            <p:cNvPr id="22" name="object 22"/>
            <p:cNvSpPr/>
            <p:nvPr/>
          </p:nvSpPr>
          <p:spPr>
            <a:xfrm>
              <a:off x="5893308" y="3509772"/>
              <a:ext cx="2009139" cy="2009139"/>
            </a:xfrm>
            <a:custGeom>
              <a:avLst/>
              <a:gdLst/>
              <a:ahLst/>
              <a:cxnLst/>
              <a:rect l="l" t="t" r="r" b="b"/>
              <a:pathLst>
                <a:path w="2009140" h="2009139">
                  <a:moveTo>
                    <a:pt x="1004315" y="0"/>
                  </a:moveTo>
                  <a:lnTo>
                    <a:pt x="955660" y="1158"/>
                  </a:lnTo>
                  <a:lnTo>
                    <a:pt x="907602" y="4598"/>
                  </a:lnTo>
                  <a:lnTo>
                    <a:pt x="860194" y="10266"/>
                  </a:lnTo>
                  <a:lnTo>
                    <a:pt x="813488" y="18111"/>
                  </a:lnTo>
                  <a:lnTo>
                    <a:pt x="767538" y="28079"/>
                  </a:lnTo>
                  <a:lnTo>
                    <a:pt x="722394" y="40119"/>
                  </a:lnTo>
                  <a:lnTo>
                    <a:pt x="678112" y="54176"/>
                  </a:lnTo>
                  <a:lnTo>
                    <a:pt x="634742" y="70200"/>
                  </a:lnTo>
                  <a:lnTo>
                    <a:pt x="592337" y="88136"/>
                  </a:lnTo>
                  <a:lnTo>
                    <a:pt x="550951" y="107933"/>
                  </a:lnTo>
                  <a:lnTo>
                    <a:pt x="510636" y="129537"/>
                  </a:lnTo>
                  <a:lnTo>
                    <a:pt x="471444" y="152897"/>
                  </a:lnTo>
                  <a:lnTo>
                    <a:pt x="433428" y="177959"/>
                  </a:lnTo>
                  <a:lnTo>
                    <a:pt x="396641" y="204671"/>
                  </a:lnTo>
                  <a:lnTo>
                    <a:pt x="361136" y="232980"/>
                  </a:lnTo>
                  <a:lnTo>
                    <a:pt x="326964" y="262834"/>
                  </a:lnTo>
                  <a:lnTo>
                    <a:pt x="294179" y="294179"/>
                  </a:lnTo>
                  <a:lnTo>
                    <a:pt x="262834" y="326964"/>
                  </a:lnTo>
                  <a:lnTo>
                    <a:pt x="232980" y="361136"/>
                  </a:lnTo>
                  <a:lnTo>
                    <a:pt x="204671" y="396641"/>
                  </a:lnTo>
                  <a:lnTo>
                    <a:pt x="177959" y="433428"/>
                  </a:lnTo>
                  <a:lnTo>
                    <a:pt x="152897" y="471444"/>
                  </a:lnTo>
                  <a:lnTo>
                    <a:pt x="129537" y="510636"/>
                  </a:lnTo>
                  <a:lnTo>
                    <a:pt x="107933" y="550951"/>
                  </a:lnTo>
                  <a:lnTo>
                    <a:pt x="88136" y="592337"/>
                  </a:lnTo>
                  <a:lnTo>
                    <a:pt x="70200" y="634742"/>
                  </a:lnTo>
                  <a:lnTo>
                    <a:pt x="54176" y="678112"/>
                  </a:lnTo>
                  <a:lnTo>
                    <a:pt x="40119" y="722394"/>
                  </a:lnTo>
                  <a:lnTo>
                    <a:pt x="28079" y="767538"/>
                  </a:lnTo>
                  <a:lnTo>
                    <a:pt x="18111" y="813488"/>
                  </a:lnTo>
                  <a:lnTo>
                    <a:pt x="10266" y="860194"/>
                  </a:lnTo>
                  <a:lnTo>
                    <a:pt x="4598" y="907602"/>
                  </a:lnTo>
                  <a:lnTo>
                    <a:pt x="1158" y="955660"/>
                  </a:lnTo>
                  <a:lnTo>
                    <a:pt x="0" y="1004315"/>
                  </a:lnTo>
                  <a:lnTo>
                    <a:pt x="1158" y="1052971"/>
                  </a:lnTo>
                  <a:lnTo>
                    <a:pt x="4598" y="1101029"/>
                  </a:lnTo>
                  <a:lnTo>
                    <a:pt x="10266" y="1148437"/>
                  </a:lnTo>
                  <a:lnTo>
                    <a:pt x="18111" y="1195143"/>
                  </a:lnTo>
                  <a:lnTo>
                    <a:pt x="28079" y="1241093"/>
                  </a:lnTo>
                  <a:lnTo>
                    <a:pt x="40119" y="1286237"/>
                  </a:lnTo>
                  <a:lnTo>
                    <a:pt x="54176" y="1330519"/>
                  </a:lnTo>
                  <a:lnTo>
                    <a:pt x="70200" y="1373889"/>
                  </a:lnTo>
                  <a:lnTo>
                    <a:pt x="88136" y="1416294"/>
                  </a:lnTo>
                  <a:lnTo>
                    <a:pt x="107933" y="1457680"/>
                  </a:lnTo>
                  <a:lnTo>
                    <a:pt x="129537" y="1497995"/>
                  </a:lnTo>
                  <a:lnTo>
                    <a:pt x="152897" y="1537187"/>
                  </a:lnTo>
                  <a:lnTo>
                    <a:pt x="177959" y="1575203"/>
                  </a:lnTo>
                  <a:lnTo>
                    <a:pt x="204671" y="1611990"/>
                  </a:lnTo>
                  <a:lnTo>
                    <a:pt x="232980" y="1647495"/>
                  </a:lnTo>
                  <a:lnTo>
                    <a:pt x="262834" y="1681667"/>
                  </a:lnTo>
                  <a:lnTo>
                    <a:pt x="294179" y="1714452"/>
                  </a:lnTo>
                  <a:lnTo>
                    <a:pt x="326964" y="1745797"/>
                  </a:lnTo>
                  <a:lnTo>
                    <a:pt x="361136" y="1775651"/>
                  </a:lnTo>
                  <a:lnTo>
                    <a:pt x="396641" y="1803960"/>
                  </a:lnTo>
                  <a:lnTo>
                    <a:pt x="433428" y="1830672"/>
                  </a:lnTo>
                  <a:lnTo>
                    <a:pt x="471444" y="1855734"/>
                  </a:lnTo>
                  <a:lnTo>
                    <a:pt x="510636" y="1879094"/>
                  </a:lnTo>
                  <a:lnTo>
                    <a:pt x="550951" y="1900698"/>
                  </a:lnTo>
                  <a:lnTo>
                    <a:pt x="592337" y="1920495"/>
                  </a:lnTo>
                  <a:lnTo>
                    <a:pt x="634742" y="1938431"/>
                  </a:lnTo>
                  <a:lnTo>
                    <a:pt x="678112" y="1954455"/>
                  </a:lnTo>
                  <a:lnTo>
                    <a:pt x="722394" y="1968512"/>
                  </a:lnTo>
                  <a:lnTo>
                    <a:pt x="767538" y="1980552"/>
                  </a:lnTo>
                  <a:lnTo>
                    <a:pt x="813488" y="1990520"/>
                  </a:lnTo>
                  <a:lnTo>
                    <a:pt x="860194" y="1998365"/>
                  </a:lnTo>
                  <a:lnTo>
                    <a:pt x="907602" y="2004033"/>
                  </a:lnTo>
                  <a:lnTo>
                    <a:pt x="955660" y="2007473"/>
                  </a:lnTo>
                  <a:lnTo>
                    <a:pt x="1004315" y="2008631"/>
                  </a:lnTo>
                  <a:lnTo>
                    <a:pt x="1052971" y="2007473"/>
                  </a:lnTo>
                  <a:lnTo>
                    <a:pt x="1101029" y="2004033"/>
                  </a:lnTo>
                  <a:lnTo>
                    <a:pt x="1148437" y="1998365"/>
                  </a:lnTo>
                  <a:lnTo>
                    <a:pt x="1195143" y="1990520"/>
                  </a:lnTo>
                  <a:lnTo>
                    <a:pt x="1241093" y="1980552"/>
                  </a:lnTo>
                  <a:lnTo>
                    <a:pt x="1286237" y="1968512"/>
                  </a:lnTo>
                  <a:lnTo>
                    <a:pt x="1330519" y="1954455"/>
                  </a:lnTo>
                  <a:lnTo>
                    <a:pt x="1373889" y="1938431"/>
                  </a:lnTo>
                  <a:lnTo>
                    <a:pt x="1416294" y="1920495"/>
                  </a:lnTo>
                  <a:lnTo>
                    <a:pt x="1457680" y="1900698"/>
                  </a:lnTo>
                  <a:lnTo>
                    <a:pt x="1497995" y="1879094"/>
                  </a:lnTo>
                  <a:lnTo>
                    <a:pt x="1537187" y="1855734"/>
                  </a:lnTo>
                  <a:lnTo>
                    <a:pt x="1575203" y="1830672"/>
                  </a:lnTo>
                  <a:lnTo>
                    <a:pt x="1611990" y="1803960"/>
                  </a:lnTo>
                  <a:lnTo>
                    <a:pt x="1647495" y="1775651"/>
                  </a:lnTo>
                  <a:lnTo>
                    <a:pt x="1681667" y="1745797"/>
                  </a:lnTo>
                  <a:lnTo>
                    <a:pt x="1714452" y="1714452"/>
                  </a:lnTo>
                  <a:lnTo>
                    <a:pt x="1745797" y="1681667"/>
                  </a:lnTo>
                  <a:lnTo>
                    <a:pt x="1775651" y="1647495"/>
                  </a:lnTo>
                  <a:lnTo>
                    <a:pt x="1803960" y="1611990"/>
                  </a:lnTo>
                  <a:lnTo>
                    <a:pt x="1830672" y="1575203"/>
                  </a:lnTo>
                  <a:lnTo>
                    <a:pt x="1855734" y="1537187"/>
                  </a:lnTo>
                  <a:lnTo>
                    <a:pt x="1879094" y="1497995"/>
                  </a:lnTo>
                  <a:lnTo>
                    <a:pt x="1900698" y="1457680"/>
                  </a:lnTo>
                  <a:lnTo>
                    <a:pt x="1920495" y="1416294"/>
                  </a:lnTo>
                  <a:lnTo>
                    <a:pt x="1938431" y="1373889"/>
                  </a:lnTo>
                  <a:lnTo>
                    <a:pt x="1954455" y="1330519"/>
                  </a:lnTo>
                  <a:lnTo>
                    <a:pt x="1968512" y="1286237"/>
                  </a:lnTo>
                  <a:lnTo>
                    <a:pt x="1980552" y="1241093"/>
                  </a:lnTo>
                  <a:lnTo>
                    <a:pt x="1990520" y="1195143"/>
                  </a:lnTo>
                  <a:lnTo>
                    <a:pt x="1998365" y="1148437"/>
                  </a:lnTo>
                  <a:lnTo>
                    <a:pt x="2004033" y="1101029"/>
                  </a:lnTo>
                  <a:lnTo>
                    <a:pt x="2007473" y="1052971"/>
                  </a:lnTo>
                  <a:lnTo>
                    <a:pt x="2008632" y="1004315"/>
                  </a:lnTo>
                  <a:lnTo>
                    <a:pt x="2007473" y="955660"/>
                  </a:lnTo>
                  <a:lnTo>
                    <a:pt x="2004033" y="907602"/>
                  </a:lnTo>
                  <a:lnTo>
                    <a:pt x="1998365" y="860194"/>
                  </a:lnTo>
                  <a:lnTo>
                    <a:pt x="1990520" y="813488"/>
                  </a:lnTo>
                  <a:lnTo>
                    <a:pt x="1980552" y="767538"/>
                  </a:lnTo>
                  <a:lnTo>
                    <a:pt x="1968512" y="722394"/>
                  </a:lnTo>
                  <a:lnTo>
                    <a:pt x="1954455" y="678112"/>
                  </a:lnTo>
                  <a:lnTo>
                    <a:pt x="1938431" y="634742"/>
                  </a:lnTo>
                  <a:lnTo>
                    <a:pt x="1920495" y="592337"/>
                  </a:lnTo>
                  <a:lnTo>
                    <a:pt x="1900698" y="550951"/>
                  </a:lnTo>
                  <a:lnTo>
                    <a:pt x="1879094" y="510636"/>
                  </a:lnTo>
                  <a:lnTo>
                    <a:pt x="1855734" y="471444"/>
                  </a:lnTo>
                  <a:lnTo>
                    <a:pt x="1830672" y="433428"/>
                  </a:lnTo>
                  <a:lnTo>
                    <a:pt x="1803960" y="396641"/>
                  </a:lnTo>
                  <a:lnTo>
                    <a:pt x="1775651" y="361136"/>
                  </a:lnTo>
                  <a:lnTo>
                    <a:pt x="1745797" y="326964"/>
                  </a:lnTo>
                  <a:lnTo>
                    <a:pt x="1714452" y="294179"/>
                  </a:lnTo>
                  <a:lnTo>
                    <a:pt x="1681667" y="262834"/>
                  </a:lnTo>
                  <a:lnTo>
                    <a:pt x="1647495" y="232980"/>
                  </a:lnTo>
                  <a:lnTo>
                    <a:pt x="1611990" y="204671"/>
                  </a:lnTo>
                  <a:lnTo>
                    <a:pt x="1575203" y="177959"/>
                  </a:lnTo>
                  <a:lnTo>
                    <a:pt x="1537187" y="152897"/>
                  </a:lnTo>
                  <a:lnTo>
                    <a:pt x="1497995" y="129537"/>
                  </a:lnTo>
                  <a:lnTo>
                    <a:pt x="1457680" y="107933"/>
                  </a:lnTo>
                  <a:lnTo>
                    <a:pt x="1416294" y="88136"/>
                  </a:lnTo>
                  <a:lnTo>
                    <a:pt x="1373889" y="70200"/>
                  </a:lnTo>
                  <a:lnTo>
                    <a:pt x="1330519" y="54176"/>
                  </a:lnTo>
                  <a:lnTo>
                    <a:pt x="1286237" y="40119"/>
                  </a:lnTo>
                  <a:lnTo>
                    <a:pt x="1241093" y="28079"/>
                  </a:lnTo>
                  <a:lnTo>
                    <a:pt x="1195143" y="18111"/>
                  </a:lnTo>
                  <a:lnTo>
                    <a:pt x="1148437" y="10266"/>
                  </a:lnTo>
                  <a:lnTo>
                    <a:pt x="1101029" y="4598"/>
                  </a:lnTo>
                  <a:lnTo>
                    <a:pt x="1052971" y="1158"/>
                  </a:lnTo>
                  <a:lnTo>
                    <a:pt x="1004315" y="0"/>
                  </a:lnTo>
                  <a:close/>
                </a:path>
              </a:pathLst>
            </a:custGeom>
            <a:solidFill>
              <a:srgbClr val="D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93308" y="3509772"/>
              <a:ext cx="2009139" cy="2009139"/>
            </a:xfrm>
            <a:custGeom>
              <a:avLst/>
              <a:gdLst/>
              <a:ahLst/>
              <a:cxnLst/>
              <a:rect l="l" t="t" r="r" b="b"/>
              <a:pathLst>
                <a:path w="2009140" h="2009139">
                  <a:moveTo>
                    <a:pt x="0" y="1004315"/>
                  </a:moveTo>
                  <a:lnTo>
                    <a:pt x="1158" y="955660"/>
                  </a:lnTo>
                  <a:lnTo>
                    <a:pt x="4598" y="907602"/>
                  </a:lnTo>
                  <a:lnTo>
                    <a:pt x="10266" y="860194"/>
                  </a:lnTo>
                  <a:lnTo>
                    <a:pt x="18111" y="813488"/>
                  </a:lnTo>
                  <a:lnTo>
                    <a:pt x="28079" y="767538"/>
                  </a:lnTo>
                  <a:lnTo>
                    <a:pt x="40119" y="722394"/>
                  </a:lnTo>
                  <a:lnTo>
                    <a:pt x="54176" y="678112"/>
                  </a:lnTo>
                  <a:lnTo>
                    <a:pt x="70200" y="634742"/>
                  </a:lnTo>
                  <a:lnTo>
                    <a:pt x="88136" y="592337"/>
                  </a:lnTo>
                  <a:lnTo>
                    <a:pt x="107933" y="550951"/>
                  </a:lnTo>
                  <a:lnTo>
                    <a:pt x="129537" y="510636"/>
                  </a:lnTo>
                  <a:lnTo>
                    <a:pt x="152897" y="471444"/>
                  </a:lnTo>
                  <a:lnTo>
                    <a:pt x="177959" y="433428"/>
                  </a:lnTo>
                  <a:lnTo>
                    <a:pt x="204671" y="396641"/>
                  </a:lnTo>
                  <a:lnTo>
                    <a:pt x="232980" y="361136"/>
                  </a:lnTo>
                  <a:lnTo>
                    <a:pt x="262834" y="326964"/>
                  </a:lnTo>
                  <a:lnTo>
                    <a:pt x="294179" y="294179"/>
                  </a:lnTo>
                  <a:lnTo>
                    <a:pt x="326964" y="262834"/>
                  </a:lnTo>
                  <a:lnTo>
                    <a:pt x="361136" y="232980"/>
                  </a:lnTo>
                  <a:lnTo>
                    <a:pt x="396641" y="204671"/>
                  </a:lnTo>
                  <a:lnTo>
                    <a:pt x="433428" y="177959"/>
                  </a:lnTo>
                  <a:lnTo>
                    <a:pt x="471444" y="152897"/>
                  </a:lnTo>
                  <a:lnTo>
                    <a:pt x="510636" y="129537"/>
                  </a:lnTo>
                  <a:lnTo>
                    <a:pt x="550951" y="107933"/>
                  </a:lnTo>
                  <a:lnTo>
                    <a:pt x="592337" y="88136"/>
                  </a:lnTo>
                  <a:lnTo>
                    <a:pt x="634742" y="70200"/>
                  </a:lnTo>
                  <a:lnTo>
                    <a:pt x="678112" y="54176"/>
                  </a:lnTo>
                  <a:lnTo>
                    <a:pt x="722394" y="40119"/>
                  </a:lnTo>
                  <a:lnTo>
                    <a:pt x="767538" y="28079"/>
                  </a:lnTo>
                  <a:lnTo>
                    <a:pt x="813488" y="18111"/>
                  </a:lnTo>
                  <a:lnTo>
                    <a:pt x="860194" y="10266"/>
                  </a:lnTo>
                  <a:lnTo>
                    <a:pt x="907602" y="4598"/>
                  </a:lnTo>
                  <a:lnTo>
                    <a:pt x="955660" y="1158"/>
                  </a:lnTo>
                  <a:lnTo>
                    <a:pt x="1004315" y="0"/>
                  </a:lnTo>
                  <a:lnTo>
                    <a:pt x="1052971" y="1158"/>
                  </a:lnTo>
                  <a:lnTo>
                    <a:pt x="1101029" y="4598"/>
                  </a:lnTo>
                  <a:lnTo>
                    <a:pt x="1148437" y="10266"/>
                  </a:lnTo>
                  <a:lnTo>
                    <a:pt x="1195143" y="18111"/>
                  </a:lnTo>
                  <a:lnTo>
                    <a:pt x="1241093" y="28079"/>
                  </a:lnTo>
                  <a:lnTo>
                    <a:pt x="1286237" y="40119"/>
                  </a:lnTo>
                  <a:lnTo>
                    <a:pt x="1330519" y="54176"/>
                  </a:lnTo>
                  <a:lnTo>
                    <a:pt x="1373889" y="70200"/>
                  </a:lnTo>
                  <a:lnTo>
                    <a:pt x="1416294" y="88136"/>
                  </a:lnTo>
                  <a:lnTo>
                    <a:pt x="1457680" y="107933"/>
                  </a:lnTo>
                  <a:lnTo>
                    <a:pt x="1497995" y="129537"/>
                  </a:lnTo>
                  <a:lnTo>
                    <a:pt x="1537187" y="152897"/>
                  </a:lnTo>
                  <a:lnTo>
                    <a:pt x="1575203" y="177959"/>
                  </a:lnTo>
                  <a:lnTo>
                    <a:pt x="1611990" y="204671"/>
                  </a:lnTo>
                  <a:lnTo>
                    <a:pt x="1647495" y="232980"/>
                  </a:lnTo>
                  <a:lnTo>
                    <a:pt x="1681667" y="262834"/>
                  </a:lnTo>
                  <a:lnTo>
                    <a:pt x="1714452" y="294179"/>
                  </a:lnTo>
                  <a:lnTo>
                    <a:pt x="1745797" y="326964"/>
                  </a:lnTo>
                  <a:lnTo>
                    <a:pt x="1775651" y="361136"/>
                  </a:lnTo>
                  <a:lnTo>
                    <a:pt x="1803960" y="396641"/>
                  </a:lnTo>
                  <a:lnTo>
                    <a:pt x="1830672" y="433428"/>
                  </a:lnTo>
                  <a:lnTo>
                    <a:pt x="1855734" y="471444"/>
                  </a:lnTo>
                  <a:lnTo>
                    <a:pt x="1879094" y="510636"/>
                  </a:lnTo>
                  <a:lnTo>
                    <a:pt x="1900698" y="550951"/>
                  </a:lnTo>
                  <a:lnTo>
                    <a:pt x="1920495" y="592337"/>
                  </a:lnTo>
                  <a:lnTo>
                    <a:pt x="1938431" y="634742"/>
                  </a:lnTo>
                  <a:lnTo>
                    <a:pt x="1954455" y="678112"/>
                  </a:lnTo>
                  <a:lnTo>
                    <a:pt x="1968512" y="722394"/>
                  </a:lnTo>
                  <a:lnTo>
                    <a:pt x="1980552" y="767538"/>
                  </a:lnTo>
                  <a:lnTo>
                    <a:pt x="1990520" y="813488"/>
                  </a:lnTo>
                  <a:lnTo>
                    <a:pt x="1998365" y="860194"/>
                  </a:lnTo>
                  <a:lnTo>
                    <a:pt x="2004033" y="907602"/>
                  </a:lnTo>
                  <a:lnTo>
                    <a:pt x="2007473" y="955660"/>
                  </a:lnTo>
                  <a:lnTo>
                    <a:pt x="2008632" y="1004315"/>
                  </a:lnTo>
                  <a:lnTo>
                    <a:pt x="2007473" y="1052971"/>
                  </a:lnTo>
                  <a:lnTo>
                    <a:pt x="2004033" y="1101029"/>
                  </a:lnTo>
                  <a:lnTo>
                    <a:pt x="1998365" y="1148437"/>
                  </a:lnTo>
                  <a:lnTo>
                    <a:pt x="1990520" y="1195143"/>
                  </a:lnTo>
                  <a:lnTo>
                    <a:pt x="1980552" y="1241093"/>
                  </a:lnTo>
                  <a:lnTo>
                    <a:pt x="1968512" y="1286237"/>
                  </a:lnTo>
                  <a:lnTo>
                    <a:pt x="1954455" y="1330519"/>
                  </a:lnTo>
                  <a:lnTo>
                    <a:pt x="1938431" y="1373889"/>
                  </a:lnTo>
                  <a:lnTo>
                    <a:pt x="1920495" y="1416294"/>
                  </a:lnTo>
                  <a:lnTo>
                    <a:pt x="1900698" y="1457680"/>
                  </a:lnTo>
                  <a:lnTo>
                    <a:pt x="1879094" y="1497995"/>
                  </a:lnTo>
                  <a:lnTo>
                    <a:pt x="1855734" y="1537187"/>
                  </a:lnTo>
                  <a:lnTo>
                    <a:pt x="1830672" y="1575203"/>
                  </a:lnTo>
                  <a:lnTo>
                    <a:pt x="1803960" y="1611990"/>
                  </a:lnTo>
                  <a:lnTo>
                    <a:pt x="1775651" y="1647495"/>
                  </a:lnTo>
                  <a:lnTo>
                    <a:pt x="1745797" y="1681667"/>
                  </a:lnTo>
                  <a:lnTo>
                    <a:pt x="1714452" y="1714452"/>
                  </a:lnTo>
                  <a:lnTo>
                    <a:pt x="1681667" y="1745797"/>
                  </a:lnTo>
                  <a:lnTo>
                    <a:pt x="1647495" y="1775651"/>
                  </a:lnTo>
                  <a:lnTo>
                    <a:pt x="1611990" y="1803960"/>
                  </a:lnTo>
                  <a:lnTo>
                    <a:pt x="1575203" y="1830672"/>
                  </a:lnTo>
                  <a:lnTo>
                    <a:pt x="1537187" y="1855734"/>
                  </a:lnTo>
                  <a:lnTo>
                    <a:pt x="1497995" y="1879094"/>
                  </a:lnTo>
                  <a:lnTo>
                    <a:pt x="1457680" y="1900698"/>
                  </a:lnTo>
                  <a:lnTo>
                    <a:pt x="1416294" y="1920495"/>
                  </a:lnTo>
                  <a:lnTo>
                    <a:pt x="1373889" y="1938431"/>
                  </a:lnTo>
                  <a:lnTo>
                    <a:pt x="1330519" y="1954455"/>
                  </a:lnTo>
                  <a:lnTo>
                    <a:pt x="1286237" y="1968512"/>
                  </a:lnTo>
                  <a:lnTo>
                    <a:pt x="1241093" y="1980552"/>
                  </a:lnTo>
                  <a:lnTo>
                    <a:pt x="1195143" y="1990520"/>
                  </a:lnTo>
                  <a:lnTo>
                    <a:pt x="1148437" y="1998365"/>
                  </a:lnTo>
                  <a:lnTo>
                    <a:pt x="1101029" y="2004033"/>
                  </a:lnTo>
                  <a:lnTo>
                    <a:pt x="1052971" y="2007473"/>
                  </a:lnTo>
                  <a:lnTo>
                    <a:pt x="1004315" y="2008631"/>
                  </a:lnTo>
                  <a:lnTo>
                    <a:pt x="955660" y="2007473"/>
                  </a:lnTo>
                  <a:lnTo>
                    <a:pt x="907602" y="2004033"/>
                  </a:lnTo>
                  <a:lnTo>
                    <a:pt x="860194" y="1998365"/>
                  </a:lnTo>
                  <a:lnTo>
                    <a:pt x="813488" y="1990520"/>
                  </a:lnTo>
                  <a:lnTo>
                    <a:pt x="767538" y="1980552"/>
                  </a:lnTo>
                  <a:lnTo>
                    <a:pt x="722394" y="1968512"/>
                  </a:lnTo>
                  <a:lnTo>
                    <a:pt x="678112" y="1954455"/>
                  </a:lnTo>
                  <a:lnTo>
                    <a:pt x="634742" y="1938431"/>
                  </a:lnTo>
                  <a:lnTo>
                    <a:pt x="592337" y="1920495"/>
                  </a:lnTo>
                  <a:lnTo>
                    <a:pt x="550951" y="1900698"/>
                  </a:lnTo>
                  <a:lnTo>
                    <a:pt x="510636" y="1879094"/>
                  </a:lnTo>
                  <a:lnTo>
                    <a:pt x="471444" y="1855734"/>
                  </a:lnTo>
                  <a:lnTo>
                    <a:pt x="433428" y="1830672"/>
                  </a:lnTo>
                  <a:lnTo>
                    <a:pt x="396641" y="1803960"/>
                  </a:lnTo>
                  <a:lnTo>
                    <a:pt x="361136" y="1775651"/>
                  </a:lnTo>
                  <a:lnTo>
                    <a:pt x="326964" y="1745797"/>
                  </a:lnTo>
                  <a:lnTo>
                    <a:pt x="294179" y="1714452"/>
                  </a:lnTo>
                  <a:lnTo>
                    <a:pt x="262834" y="1681667"/>
                  </a:lnTo>
                  <a:lnTo>
                    <a:pt x="232980" y="1647495"/>
                  </a:lnTo>
                  <a:lnTo>
                    <a:pt x="204671" y="1611990"/>
                  </a:lnTo>
                  <a:lnTo>
                    <a:pt x="177959" y="1575203"/>
                  </a:lnTo>
                  <a:lnTo>
                    <a:pt x="152897" y="1537187"/>
                  </a:lnTo>
                  <a:lnTo>
                    <a:pt x="129537" y="1497995"/>
                  </a:lnTo>
                  <a:lnTo>
                    <a:pt x="107933" y="1457680"/>
                  </a:lnTo>
                  <a:lnTo>
                    <a:pt x="88136" y="1416294"/>
                  </a:lnTo>
                  <a:lnTo>
                    <a:pt x="70200" y="1373889"/>
                  </a:lnTo>
                  <a:lnTo>
                    <a:pt x="54176" y="1330519"/>
                  </a:lnTo>
                  <a:lnTo>
                    <a:pt x="40119" y="1286237"/>
                  </a:lnTo>
                  <a:lnTo>
                    <a:pt x="28079" y="1241093"/>
                  </a:lnTo>
                  <a:lnTo>
                    <a:pt x="18111" y="1195143"/>
                  </a:lnTo>
                  <a:lnTo>
                    <a:pt x="10266" y="1148437"/>
                  </a:lnTo>
                  <a:lnTo>
                    <a:pt x="4598" y="1101029"/>
                  </a:lnTo>
                  <a:lnTo>
                    <a:pt x="1158" y="1052971"/>
                  </a:lnTo>
                  <a:lnTo>
                    <a:pt x="0" y="1004315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468236" y="4373626"/>
            <a:ext cx="8610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spc="-16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500" spc="-18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500" spc="-19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spc="9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500" spc="2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207120" y="4170553"/>
            <a:ext cx="855980" cy="274320"/>
          </a:xfrm>
          <a:custGeom>
            <a:avLst/>
            <a:gdLst/>
            <a:ahLst/>
            <a:cxnLst/>
            <a:rect l="l" t="t" r="r" b="b"/>
            <a:pathLst>
              <a:path w="855979" h="274320">
                <a:moveTo>
                  <a:pt x="855726" y="0"/>
                </a:moveTo>
                <a:lnTo>
                  <a:pt x="0" y="0"/>
                </a:lnTo>
                <a:lnTo>
                  <a:pt x="0" y="274193"/>
                </a:lnTo>
                <a:lnTo>
                  <a:pt x="855726" y="274193"/>
                </a:lnTo>
                <a:lnTo>
                  <a:pt x="855726" y="0"/>
                </a:lnTo>
                <a:close/>
              </a:path>
            </a:pathLst>
          </a:custGeom>
          <a:solidFill>
            <a:srgbClr val="EB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07120" y="4581905"/>
            <a:ext cx="855980" cy="274320"/>
          </a:xfrm>
          <a:custGeom>
            <a:avLst/>
            <a:gdLst/>
            <a:ahLst/>
            <a:cxnLst/>
            <a:rect l="l" t="t" r="r" b="b"/>
            <a:pathLst>
              <a:path w="855979" h="274320">
                <a:moveTo>
                  <a:pt x="855726" y="0"/>
                </a:moveTo>
                <a:lnTo>
                  <a:pt x="0" y="0"/>
                </a:lnTo>
                <a:lnTo>
                  <a:pt x="0" y="274193"/>
                </a:lnTo>
                <a:lnTo>
                  <a:pt x="855726" y="274193"/>
                </a:lnTo>
                <a:lnTo>
                  <a:pt x="855726" y="0"/>
                </a:lnTo>
                <a:close/>
              </a:path>
            </a:pathLst>
          </a:custGeom>
          <a:solidFill>
            <a:srgbClr val="EB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9374123" y="3502152"/>
            <a:ext cx="2024380" cy="2024380"/>
            <a:chOff x="9374123" y="3502152"/>
            <a:chExt cx="2024380" cy="2024380"/>
          </a:xfrm>
        </p:grpSpPr>
        <p:sp>
          <p:nvSpPr>
            <p:cNvPr id="28" name="object 28"/>
            <p:cNvSpPr/>
            <p:nvPr/>
          </p:nvSpPr>
          <p:spPr>
            <a:xfrm>
              <a:off x="9381743" y="3509772"/>
              <a:ext cx="2009139" cy="2009139"/>
            </a:xfrm>
            <a:custGeom>
              <a:avLst/>
              <a:gdLst/>
              <a:ahLst/>
              <a:cxnLst/>
              <a:rect l="l" t="t" r="r" b="b"/>
              <a:pathLst>
                <a:path w="2009140" h="2009139">
                  <a:moveTo>
                    <a:pt x="1004315" y="0"/>
                  </a:moveTo>
                  <a:lnTo>
                    <a:pt x="955660" y="1158"/>
                  </a:lnTo>
                  <a:lnTo>
                    <a:pt x="907602" y="4598"/>
                  </a:lnTo>
                  <a:lnTo>
                    <a:pt x="860194" y="10266"/>
                  </a:lnTo>
                  <a:lnTo>
                    <a:pt x="813488" y="18111"/>
                  </a:lnTo>
                  <a:lnTo>
                    <a:pt x="767538" y="28079"/>
                  </a:lnTo>
                  <a:lnTo>
                    <a:pt x="722394" y="40119"/>
                  </a:lnTo>
                  <a:lnTo>
                    <a:pt x="678112" y="54176"/>
                  </a:lnTo>
                  <a:lnTo>
                    <a:pt x="634742" y="70200"/>
                  </a:lnTo>
                  <a:lnTo>
                    <a:pt x="592337" y="88136"/>
                  </a:lnTo>
                  <a:lnTo>
                    <a:pt x="550951" y="107933"/>
                  </a:lnTo>
                  <a:lnTo>
                    <a:pt x="510636" y="129537"/>
                  </a:lnTo>
                  <a:lnTo>
                    <a:pt x="471444" y="152897"/>
                  </a:lnTo>
                  <a:lnTo>
                    <a:pt x="433428" y="177959"/>
                  </a:lnTo>
                  <a:lnTo>
                    <a:pt x="396641" y="204671"/>
                  </a:lnTo>
                  <a:lnTo>
                    <a:pt x="361136" y="232980"/>
                  </a:lnTo>
                  <a:lnTo>
                    <a:pt x="326964" y="262834"/>
                  </a:lnTo>
                  <a:lnTo>
                    <a:pt x="294179" y="294179"/>
                  </a:lnTo>
                  <a:lnTo>
                    <a:pt x="262834" y="326964"/>
                  </a:lnTo>
                  <a:lnTo>
                    <a:pt x="232980" y="361136"/>
                  </a:lnTo>
                  <a:lnTo>
                    <a:pt x="204671" y="396641"/>
                  </a:lnTo>
                  <a:lnTo>
                    <a:pt x="177959" y="433428"/>
                  </a:lnTo>
                  <a:lnTo>
                    <a:pt x="152897" y="471444"/>
                  </a:lnTo>
                  <a:lnTo>
                    <a:pt x="129537" y="510636"/>
                  </a:lnTo>
                  <a:lnTo>
                    <a:pt x="107933" y="550951"/>
                  </a:lnTo>
                  <a:lnTo>
                    <a:pt x="88136" y="592337"/>
                  </a:lnTo>
                  <a:lnTo>
                    <a:pt x="70200" y="634742"/>
                  </a:lnTo>
                  <a:lnTo>
                    <a:pt x="54176" y="678112"/>
                  </a:lnTo>
                  <a:lnTo>
                    <a:pt x="40119" y="722394"/>
                  </a:lnTo>
                  <a:lnTo>
                    <a:pt x="28079" y="767538"/>
                  </a:lnTo>
                  <a:lnTo>
                    <a:pt x="18111" y="813488"/>
                  </a:lnTo>
                  <a:lnTo>
                    <a:pt x="10266" y="860194"/>
                  </a:lnTo>
                  <a:lnTo>
                    <a:pt x="4598" y="907602"/>
                  </a:lnTo>
                  <a:lnTo>
                    <a:pt x="1158" y="955660"/>
                  </a:lnTo>
                  <a:lnTo>
                    <a:pt x="0" y="1004315"/>
                  </a:lnTo>
                  <a:lnTo>
                    <a:pt x="1158" y="1052971"/>
                  </a:lnTo>
                  <a:lnTo>
                    <a:pt x="4598" y="1101029"/>
                  </a:lnTo>
                  <a:lnTo>
                    <a:pt x="10266" y="1148437"/>
                  </a:lnTo>
                  <a:lnTo>
                    <a:pt x="18111" y="1195143"/>
                  </a:lnTo>
                  <a:lnTo>
                    <a:pt x="28079" y="1241093"/>
                  </a:lnTo>
                  <a:lnTo>
                    <a:pt x="40119" y="1286237"/>
                  </a:lnTo>
                  <a:lnTo>
                    <a:pt x="54176" y="1330519"/>
                  </a:lnTo>
                  <a:lnTo>
                    <a:pt x="70200" y="1373889"/>
                  </a:lnTo>
                  <a:lnTo>
                    <a:pt x="88136" y="1416294"/>
                  </a:lnTo>
                  <a:lnTo>
                    <a:pt x="107933" y="1457680"/>
                  </a:lnTo>
                  <a:lnTo>
                    <a:pt x="129537" y="1497995"/>
                  </a:lnTo>
                  <a:lnTo>
                    <a:pt x="152897" y="1537187"/>
                  </a:lnTo>
                  <a:lnTo>
                    <a:pt x="177959" y="1575203"/>
                  </a:lnTo>
                  <a:lnTo>
                    <a:pt x="204671" y="1611990"/>
                  </a:lnTo>
                  <a:lnTo>
                    <a:pt x="232980" y="1647495"/>
                  </a:lnTo>
                  <a:lnTo>
                    <a:pt x="262834" y="1681667"/>
                  </a:lnTo>
                  <a:lnTo>
                    <a:pt x="294179" y="1714452"/>
                  </a:lnTo>
                  <a:lnTo>
                    <a:pt x="326964" y="1745797"/>
                  </a:lnTo>
                  <a:lnTo>
                    <a:pt x="361136" y="1775651"/>
                  </a:lnTo>
                  <a:lnTo>
                    <a:pt x="396641" y="1803960"/>
                  </a:lnTo>
                  <a:lnTo>
                    <a:pt x="433428" y="1830672"/>
                  </a:lnTo>
                  <a:lnTo>
                    <a:pt x="471444" y="1855734"/>
                  </a:lnTo>
                  <a:lnTo>
                    <a:pt x="510636" y="1879094"/>
                  </a:lnTo>
                  <a:lnTo>
                    <a:pt x="550951" y="1900698"/>
                  </a:lnTo>
                  <a:lnTo>
                    <a:pt x="592337" y="1920495"/>
                  </a:lnTo>
                  <a:lnTo>
                    <a:pt x="634742" y="1938431"/>
                  </a:lnTo>
                  <a:lnTo>
                    <a:pt x="678112" y="1954455"/>
                  </a:lnTo>
                  <a:lnTo>
                    <a:pt x="722394" y="1968512"/>
                  </a:lnTo>
                  <a:lnTo>
                    <a:pt x="767538" y="1980552"/>
                  </a:lnTo>
                  <a:lnTo>
                    <a:pt x="813488" y="1990520"/>
                  </a:lnTo>
                  <a:lnTo>
                    <a:pt x="860194" y="1998365"/>
                  </a:lnTo>
                  <a:lnTo>
                    <a:pt x="907602" y="2004033"/>
                  </a:lnTo>
                  <a:lnTo>
                    <a:pt x="955660" y="2007473"/>
                  </a:lnTo>
                  <a:lnTo>
                    <a:pt x="1004315" y="2008631"/>
                  </a:lnTo>
                  <a:lnTo>
                    <a:pt x="1052971" y="2007473"/>
                  </a:lnTo>
                  <a:lnTo>
                    <a:pt x="1101029" y="2004033"/>
                  </a:lnTo>
                  <a:lnTo>
                    <a:pt x="1148437" y="1998365"/>
                  </a:lnTo>
                  <a:lnTo>
                    <a:pt x="1195143" y="1990520"/>
                  </a:lnTo>
                  <a:lnTo>
                    <a:pt x="1241093" y="1980552"/>
                  </a:lnTo>
                  <a:lnTo>
                    <a:pt x="1286237" y="1968512"/>
                  </a:lnTo>
                  <a:lnTo>
                    <a:pt x="1330519" y="1954455"/>
                  </a:lnTo>
                  <a:lnTo>
                    <a:pt x="1373889" y="1938431"/>
                  </a:lnTo>
                  <a:lnTo>
                    <a:pt x="1416294" y="1920495"/>
                  </a:lnTo>
                  <a:lnTo>
                    <a:pt x="1457680" y="1900698"/>
                  </a:lnTo>
                  <a:lnTo>
                    <a:pt x="1497995" y="1879094"/>
                  </a:lnTo>
                  <a:lnTo>
                    <a:pt x="1537187" y="1855734"/>
                  </a:lnTo>
                  <a:lnTo>
                    <a:pt x="1575203" y="1830672"/>
                  </a:lnTo>
                  <a:lnTo>
                    <a:pt x="1611990" y="1803960"/>
                  </a:lnTo>
                  <a:lnTo>
                    <a:pt x="1647495" y="1775651"/>
                  </a:lnTo>
                  <a:lnTo>
                    <a:pt x="1681667" y="1745797"/>
                  </a:lnTo>
                  <a:lnTo>
                    <a:pt x="1714452" y="1714452"/>
                  </a:lnTo>
                  <a:lnTo>
                    <a:pt x="1745797" y="1681667"/>
                  </a:lnTo>
                  <a:lnTo>
                    <a:pt x="1775651" y="1647495"/>
                  </a:lnTo>
                  <a:lnTo>
                    <a:pt x="1803960" y="1611990"/>
                  </a:lnTo>
                  <a:lnTo>
                    <a:pt x="1830672" y="1575203"/>
                  </a:lnTo>
                  <a:lnTo>
                    <a:pt x="1855734" y="1537187"/>
                  </a:lnTo>
                  <a:lnTo>
                    <a:pt x="1879094" y="1497995"/>
                  </a:lnTo>
                  <a:lnTo>
                    <a:pt x="1900698" y="1457680"/>
                  </a:lnTo>
                  <a:lnTo>
                    <a:pt x="1920495" y="1416294"/>
                  </a:lnTo>
                  <a:lnTo>
                    <a:pt x="1938431" y="1373889"/>
                  </a:lnTo>
                  <a:lnTo>
                    <a:pt x="1954455" y="1330519"/>
                  </a:lnTo>
                  <a:lnTo>
                    <a:pt x="1968512" y="1286237"/>
                  </a:lnTo>
                  <a:lnTo>
                    <a:pt x="1980552" y="1241093"/>
                  </a:lnTo>
                  <a:lnTo>
                    <a:pt x="1990520" y="1195143"/>
                  </a:lnTo>
                  <a:lnTo>
                    <a:pt x="1998365" y="1148437"/>
                  </a:lnTo>
                  <a:lnTo>
                    <a:pt x="2004033" y="1101029"/>
                  </a:lnTo>
                  <a:lnTo>
                    <a:pt x="2007473" y="1052971"/>
                  </a:lnTo>
                  <a:lnTo>
                    <a:pt x="2008631" y="1004315"/>
                  </a:lnTo>
                  <a:lnTo>
                    <a:pt x="2007473" y="955660"/>
                  </a:lnTo>
                  <a:lnTo>
                    <a:pt x="2004033" y="907602"/>
                  </a:lnTo>
                  <a:lnTo>
                    <a:pt x="1998365" y="860194"/>
                  </a:lnTo>
                  <a:lnTo>
                    <a:pt x="1990520" y="813488"/>
                  </a:lnTo>
                  <a:lnTo>
                    <a:pt x="1980552" y="767538"/>
                  </a:lnTo>
                  <a:lnTo>
                    <a:pt x="1968512" y="722394"/>
                  </a:lnTo>
                  <a:lnTo>
                    <a:pt x="1954455" y="678112"/>
                  </a:lnTo>
                  <a:lnTo>
                    <a:pt x="1938431" y="634742"/>
                  </a:lnTo>
                  <a:lnTo>
                    <a:pt x="1920495" y="592337"/>
                  </a:lnTo>
                  <a:lnTo>
                    <a:pt x="1900698" y="550951"/>
                  </a:lnTo>
                  <a:lnTo>
                    <a:pt x="1879094" y="510636"/>
                  </a:lnTo>
                  <a:lnTo>
                    <a:pt x="1855734" y="471444"/>
                  </a:lnTo>
                  <a:lnTo>
                    <a:pt x="1830672" y="433428"/>
                  </a:lnTo>
                  <a:lnTo>
                    <a:pt x="1803960" y="396641"/>
                  </a:lnTo>
                  <a:lnTo>
                    <a:pt x="1775651" y="361136"/>
                  </a:lnTo>
                  <a:lnTo>
                    <a:pt x="1745797" y="326964"/>
                  </a:lnTo>
                  <a:lnTo>
                    <a:pt x="1714452" y="294179"/>
                  </a:lnTo>
                  <a:lnTo>
                    <a:pt x="1681667" y="262834"/>
                  </a:lnTo>
                  <a:lnTo>
                    <a:pt x="1647495" y="232980"/>
                  </a:lnTo>
                  <a:lnTo>
                    <a:pt x="1611990" y="204671"/>
                  </a:lnTo>
                  <a:lnTo>
                    <a:pt x="1575203" y="177959"/>
                  </a:lnTo>
                  <a:lnTo>
                    <a:pt x="1537187" y="152897"/>
                  </a:lnTo>
                  <a:lnTo>
                    <a:pt x="1497995" y="129537"/>
                  </a:lnTo>
                  <a:lnTo>
                    <a:pt x="1457680" y="107933"/>
                  </a:lnTo>
                  <a:lnTo>
                    <a:pt x="1416294" y="88136"/>
                  </a:lnTo>
                  <a:lnTo>
                    <a:pt x="1373889" y="70200"/>
                  </a:lnTo>
                  <a:lnTo>
                    <a:pt x="1330519" y="54176"/>
                  </a:lnTo>
                  <a:lnTo>
                    <a:pt x="1286237" y="40119"/>
                  </a:lnTo>
                  <a:lnTo>
                    <a:pt x="1241093" y="28079"/>
                  </a:lnTo>
                  <a:lnTo>
                    <a:pt x="1195143" y="18111"/>
                  </a:lnTo>
                  <a:lnTo>
                    <a:pt x="1148437" y="10266"/>
                  </a:lnTo>
                  <a:lnTo>
                    <a:pt x="1101029" y="4598"/>
                  </a:lnTo>
                  <a:lnTo>
                    <a:pt x="1052971" y="1158"/>
                  </a:lnTo>
                  <a:lnTo>
                    <a:pt x="1004315" y="0"/>
                  </a:lnTo>
                  <a:close/>
                </a:path>
              </a:pathLst>
            </a:custGeom>
            <a:solidFill>
              <a:srgbClr val="EB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381743" y="3509772"/>
              <a:ext cx="2009139" cy="2009139"/>
            </a:xfrm>
            <a:custGeom>
              <a:avLst/>
              <a:gdLst/>
              <a:ahLst/>
              <a:cxnLst/>
              <a:rect l="l" t="t" r="r" b="b"/>
              <a:pathLst>
                <a:path w="2009140" h="2009139">
                  <a:moveTo>
                    <a:pt x="0" y="1004315"/>
                  </a:moveTo>
                  <a:lnTo>
                    <a:pt x="1158" y="955660"/>
                  </a:lnTo>
                  <a:lnTo>
                    <a:pt x="4598" y="907602"/>
                  </a:lnTo>
                  <a:lnTo>
                    <a:pt x="10266" y="860194"/>
                  </a:lnTo>
                  <a:lnTo>
                    <a:pt x="18111" y="813488"/>
                  </a:lnTo>
                  <a:lnTo>
                    <a:pt x="28079" y="767538"/>
                  </a:lnTo>
                  <a:lnTo>
                    <a:pt x="40119" y="722394"/>
                  </a:lnTo>
                  <a:lnTo>
                    <a:pt x="54176" y="678112"/>
                  </a:lnTo>
                  <a:lnTo>
                    <a:pt x="70200" y="634742"/>
                  </a:lnTo>
                  <a:lnTo>
                    <a:pt x="88136" y="592337"/>
                  </a:lnTo>
                  <a:lnTo>
                    <a:pt x="107933" y="550951"/>
                  </a:lnTo>
                  <a:lnTo>
                    <a:pt x="129537" y="510636"/>
                  </a:lnTo>
                  <a:lnTo>
                    <a:pt x="152897" y="471444"/>
                  </a:lnTo>
                  <a:lnTo>
                    <a:pt x="177959" y="433428"/>
                  </a:lnTo>
                  <a:lnTo>
                    <a:pt x="204671" y="396641"/>
                  </a:lnTo>
                  <a:lnTo>
                    <a:pt x="232980" y="361136"/>
                  </a:lnTo>
                  <a:lnTo>
                    <a:pt x="262834" y="326964"/>
                  </a:lnTo>
                  <a:lnTo>
                    <a:pt x="294179" y="294179"/>
                  </a:lnTo>
                  <a:lnTo>
                    <a:pt x="326964" y="262834"/>
                  </a:lnTo>
                  <a:lnTo>
                    <a:pt x="361136" y="232980"/>
                  </a:lnTo>
                  <a:lnTo>
                    <a:pt x="396641" y="204671"/>
                  </a:lnTo>
                  <a:lnTo>
                    <a:pt x="433428" y="177959"/>
                  </a:lnTo>
                  <a:lnTo>
                    <a:pt x="471444" y="152897"/>
                  </a:lnTo>
                  <a:lnTo>
                    <a:pt x="510636" y="129537"/>
                  </a:lnTo>
                  <a:lnTo>
                    <a:pt x="550951" y="107933"/>
                  </a:lnTo>
                  <a:lnTo>
                    <a:pt x="592337" y="88136"/>
                  </a:lnTo>
                  <a:lnTo>
                    <a:pt x="634742" y="70200"/>
                  </a:lnTo>
                  <a:lnTo>
                    <a:pt x="678112" y="54176"/>
                  </a:lnTo>
                  <a:lnTo>
                    <a:pt x="722394" y="40119"/>
                  </a:lnTo>
                  <a:lnTo>
                    <a:pt x="767538" y="28079"/>
                  </a:lnTo>
                  <a:lnTo>
                    <a:pt x="813488" y="18111"/>
                  </a:lnTo>
                  <a:lnTo>
                    <a:pt x="860194" y="10266"/>
                  </a:lnTo>
                  <a:lnTo>
                    <a:pt x="907602" y="4598"/>
                  </a:lnTo>
                  <a:lnTo>
                    <a:pt x="955660" y="1158"/>
                  </a:lnTo>
                  <a:lnTo>
                    <a:pt x="1004315" y="0"/>
                  </a:lnTo>
                  <a:lnTo>
                    <a:pt x="1052971" y="1158"/>
                  </a:lnTo>
                  <a:lnTo>
                    <a:pt x="1101029" y="4598"/>
                  </a:lnTo>
                  <a:lnTo>
                    <a:pt x="1148437" y="10266"/>
                  </a:lnTo>
                  <a:lnTo>
                    <a:pt x="1195143" y="18111"/>
                  </a:lnTo>
                  <a:lnTo>
                    <a:pt x="1241093" y="28079"/>
                  </a:lnTo>
                  <a:lnTo>
                    <a:pt x="1286237" y="40119"/>
                  </a:lnTo>
                  <a:lnTo>
                    <a:pt x="1330519" y="54176"/>
                  </a:lnTo>
                  <a:lnTo>
                    <a:pt x="1373889" y="70200"/>
                  </a:lnTo>
                  <a:lnTo>
                    <a:pt x="1416294" y="88136"/>
                  </a:lnTo>
                  <a:lnTo>
                    <a:pt x="1457680" y="107933"/>
                  </a:lnTo>
                  <a:lnTo>
                    <a:pt x="1497995" y="129537"/>
                  </a:lnTo>
                  <a:lnTo>
                    <a:pt x="1537187" y="152897"/>
                  </a:lnTo>
                  <a:lnTo>
                    <a:pt x="1575203" y="177959"/>
                  </a:lnTo>
                  <a:lnTo>
                    <a:pt x="1611990" y="204671"/>
                  </a:lnTo>
                  <a:lnTo>
                    <a:pt x="1647495" y="232980"/>
                  </a:lnTo>
                  <a:lnTo>
                    <a:pt x="1681667" y="262834"/>
                  </a:lnTo>
                  <a:lnTo>
                    <a:pt x="1714452" y="294179"/>
                  </a:lnTo>
                  <a:lnTo>
                    <a:pt x="1745797" y="326964"/>
                  </a:lnTo>
                  <a:lnTo>
                    <a:pt x="1775651" y="361136"/>
                  </a:lnTo>
                  <a:lnTo>
                    <a:pt x="1803960" y="396641"/>
                  </a:lnTo>
                  <a:lnTo>
                    <a:pt x="1830672" y="433428"/>
                  </a:lnTo>
                  <a:lnTo>
                    <a:pt x="1855734" y="471444"/>
                  </a:lnTo>
                  <a:lnTo>
                    <a:pt x="1879094" y="510636"/>
                  </a:lnTo>
                  <a:lnTo>
                    <a:pt x="1900698" y="550951"/>
                  </a:lnTo>
                  <a:lnTo>
                    <a:pt x="1920495" y="592337"/>
                  </a:lnTo>
                  <a:lnTo>
                    <a:pt x="1938431" y="634742"/>
                  </a:lnTo>
                  <a:lnTo>
                    <a:pt x="1954455" y="678112"/>
                  </a:lnTo>
                  <a:lnTo>
                    <a:pt x="1968512" y="722394"/>
                  </a:lnTo>
                  <a:lnTo>
                    <a:pt x="1980552" y="767538"/>
                  </a:lnTo>
                  <a:lnTo>
                    <a:pt x="1990520" y="813488"/>
                  </a:lnTo>
                  <a:lnTo>
                    <a:pt x="1998365" y="860194"/>
                  </a:lnTo>
                  <a:lnTo>
                    <a:pt x="2004033" y="907602"/>
                  </a:lnTo>
                  <a:lnTo>
                    <a:pt x="2007473" y="955660"/>
                  </a:lnTo>
                  <a:lnTo>
                    <a:pt x="2008631" y="1004315"/>
                  </a:lnTo>
                  <a:lnTo>
                    <a:pt x="2007473" y="1052971"/>
                  </a:lnTo>
                  <a:lnTo>
                    <a:pt x="2004033" y="1101029"/>
                  </a:lnTo>
                  <a:lnTo>
                    <a:pt x="1998365" y="1148437"/>
                  </a:lnTo>
                  <a:lnTo>
                    <a:pt x="1990520" y="1195143"/>
                  </a:lnTo>
                  <a:lnTo>
                    <a:pt x="1980552" y="1241093"/>
                  </a:lnTo>
                  <a:lnTo>
                    <a:pt x="1968512" y="1286237"/>
                  </a:lnTo>
                  <a:lnTo>
                    <a:pt x="1954455" y="1330519"/>
                  </a:lnTo>
                  <a:lnTo>
                    <a:pt x="1938431" y="1373889"/>
                  </a:lnTo>
                  <a:lnTo>
                    <a:pt x="1920495" y="1416294"/>
                  </a:lnTo>
                  <a:lnTo>
                    <a:pt x="1900698" y="1457680"/>
                  </a:lnTo>
                  <a:lnTo>
                    <a:pt x="1879094" y="1497995"/>
                  </a:lnTo>
                  <a:lnTo>
                    <a:pt x="1855734" y="1537187"/>
                  </a:lnTo>
                  <a:lnTo>
                    <a:pt x="1830672" y="1575203"/>
                  </a:lnTo>
                  <a:lnTo>
                    <a:pt x="1803960" y="1611990"/>
                  </a:lnTo>
                  <a:lnTo>
                    <a:pt x="1775651" y="1647495"/>
                  </a:lnTo>
                  <a:lnTo>
                    <a:pt x="1745797" y="1681667"/>
                  </a:lnTo>
                  <a:lnTo>
                    <a:pt x="1714452" y="1714452"/>
                  </a:lnTo>
                  <a:lnTo>
                    <a:pt x="1681667" y="1745797"/>
                  </a:lnTo>
                  <a:lnTo>
                    <a:pt x="1647495" y="1775651"/>
                  </a:lnTo>
                  <a:lnTo>
                    <a:pt x="1611990" y="1803960"/>
                  </a:lnTo>
                  <a:lnTo>
                    <a:pt x="1575203" y="1830672"/>
                  </a:lnTo>
                  <a:lnTo>
                    <a:pt x="1537187" y="1855734"/>
                  </a:lnTo>
                  <a:lnTo>
                    <a:pt x="1497995" y="1879094"/>
                  </a:lnTo>
                  <a:lnTo>
                    <a:pt x="1457680" y="1900698"/>
                  </a:lnTo>
                  <a:lnTo>
                    <a:pt x="1416294" y="1920495"/>
                  </a:lnTo>
                  <a:lnTo>
                    <a:pt x="1373889" y="1938431"/>
                  </a:lnTo>
                  <a:lnTo>
                    <a:pt x="1330519" y="1954455"/>
                  </a:lnTo>
                  <a:lnTo>
                    <a:pt x="1286237" y="1968512"/>
                  </a:lnTo>
                  <a:lnTo>
                    <a:pt x="1241093" y="1980552"/>
                  </a:lnTo>
                  <a:lnTo>
                    <a:pt x="1195143" y="1990520"/>
                  </a:lnTo>
                  <a:lnTo>
                    <a:pt x="1148437" y="1998365"/>
                  </a:lnTo>
                  <a:lnTo>
                    <a:pt x="1101029" y="2004033"/>
                  </a:lnTo>
                  <a:lnTo>
                    <a:pt x="1052971" y="2007473"/>
                  </a:lnTo>
                  <a:lnTo>
                    <a:pt x="1004315" y="2008631"/>
                  </a:lnTo>
                  <a:lnTo>
                    <a:pt x="955660" y="2007473"/>
                  </a:lnTo>
                  <a:lnTo>
                    <a:pt x="907602" y="2004033"/>
                  </a:lnTo>
                  <a:lnTo>
                    <a:pt x="860194" y="1998365"/>
                  </a:lnTo>
                  <a:lnTo>
                    <a:pt x="813488" y="1990520"/>
                  </a:lnTo>
                  <a:lnTo>
                    <a:pt x="767538" y="1980552"/>
                  </a:lnTo>
                  <a:lnTo>
                    <a:pt x="722394" y="1968512"/>
                  </a:lnTo>
                  <a:lnTo>
                    <a:pt x="678112" y="1954455"/>
                  </a:lnTo>
                  <a:lnTo>
                    <a:pt x="634742" y="1938431"/>
                  </a:lnTo>
                  <a:lnTo>
                    <a:pt x="592337" y="1920495"/>
                  </a:lnTo>
                  <a:lnTo>
                    <a:pt x="550951" y="1900698"/>
                  </a:lnTo>
                  <a:lnTo>
                    <a:pt x="510636" y="1879094"/>
                  </a:lnTo>
                  <a:lnTo>
                    <a:pt x="471444" y="1855734"/>
                  </a:lnTo>
                  <a:lnTo>
                    <a:pt x="433428" y="1830672"/>
                  </a:lnTo>
                  <a:lnTo>
                    <a:pt x="396641" y="1803960"/>
                  </a:lnTo>
                  <a:lnTo>
                    <a:pt x="361136" y="1775651"/>
                  </a:lnTo>
                  <a:lnTo>
                    <a:pt x="326964" y="1745797"/>
                  </a:lnTo>
                  <a:lnTo>
                    <a:pt x="294179" y="1714452"/>
                  </a:lnTo>
                  <a:lnTo>
                    <a:pt x="262834" y="1681667"/>
                  </a:lnTo>
                  <a:lnTo>
                    <a:pt x="232980" y="1647495"/>
                  </a:lnTo>
                  <a:lnTo>
                    <a:pt x="204671" y="1611990"/>
                  </a:lnTo>
                  <a:lnTo>
                    <a:pt x="177959" y="1575203"/>
                  </a:lnTo>
                  <a:lnTo>
                    <a:pt x="152897" y="1537187"/>
                  </a:lnTo>
                  <a:lnTo>
                    <a:pt x="129537" y="1497995"/>
                  </a:lnTo>
                  <a:lnTo>
                    <a:pt x="107933" y="1457680"/>
                  </a:lnTo>
                  <a:lnTo>
                    <a:pt x="88136" y="1416294"/>
                  </a:lnTo>
                  <a:lnTo>
                    <a:pt x="70200" y="1373889"/>
                  </a:lnTo>
                  <a:lnTo>
                    <a:pt x="54176" y="1330519"/>
                  </a:lnTo>
                  <a:lnTo>
                    <a:pt x="40119" y="1286237"/>
                  </a:lnTo>
                  <a:lnTo>
                    <a:pt x="28079" y="1241093"/>
                  </a:lnTo>
                  <a:lnTo>
                    <a:pt x="18111" y="1195143"/>
                  </a:lnTo>
                  <a:lnTo>
                    <a:pt x="10266" y="1148437"/>
                  </a:lnTo>
                  <a:lnTo>
                    <a:pt x="4598" y="1101029"/>
                  </a:lnTo>
                  <a:lnTo>
                    <a:pt x="1158" y="1052971"/>
                  </a:lnTo>
                  <a:lnTo>
                    <a:pt x="0" y="1004315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697973" y="4268470"/>
            <a:ext cx="1379855" cy="4648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42240" marR="5080" indent="-129539">
              <a:lnSpc>
                <a:spcPts val="1660"/>
              </a:lnSpc>
              <a:spcBef>
                <a:spcPts val="270"/>
              </a:spcBef>
            </a:pPr>
            <a:r>
              <a:rPr sz="1500" spc="11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500" spc="10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500" spc="-16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500" spc="-18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500" spc="100" dirty="0">
                <a:solidFill>
                  <a:srgbClr val="FFFFFF"/>
                </a:solidFill>
                <a:latin typeface="Tahoma"/>
                <a:cs typeface="Tahoma"/>
              </a:rPr>
              <a:t>RU</a:t>
            </a:r>
            <a:r>
              <a:rPr sz="1500" spc="9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spc="120" dirty="0">
                <a:solidFill>
                  <a:srgbClr val="FFFFFF"/>
                </a:solidFill>
                <a:latin typeface="Tahoma"/>
                <a:cs typeface="Tahoma"/>
              </a:rPr>
              <a:t>ON 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FUNCIONAL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762372" y="4441926"/>
            <a:ext cx="850900" cy="307975"/>
            <a:chOff x="4762372" y="4441926"/>
            <a:chExt cx="850900" cy="307975"/>
          </a:xfrm>
        </p:grpSpPr>
        <p:sp>
          <p:nvSpPr>
            <p:cNvPr id="32" name="object 32"/>
            <p:cNvSpPr/>
            <p:nvPr/>
          </p:nvSpPr>
          <p:spPr>
            <a:xfrm>
              <a:off x="4769992" y="4449546"/>
              <a:ext cx="835660" cy="292735"/>
            </a:xfrm>
            <a:custGeom>
              <a:avLst/>
              <a:gdLst/>
              <a:ahLst/>
              <a:cxnLst/>
              <a:rect l="l" t="t" r="r" b="b"/>
              <a:pathLst>
                <a:path w="835660" h="292735">
                  <a:moveTo>
                    <a:pt x="835507" y="0"/>
                  </a:moveTo>
                  <a:lnTo>
                    <a:pt x="0" y="0"/>
                  </a:lnTo>
                  <a:lnTo>
                    <a:pt x="0" y="292125"/>
                  </a:lnTo>
                  <a:lnTo>
                    <a:pt x="835507" y="292125"/>
                  </a:lnTo>
                  <a:lnTo>
                    <a:pt x="835507" y="0"/>
                  </a:lnTo>
                  <a:close/>
                </a:path>
              </a:pathLst>
            </a:custGeom>
            <a:solidFill>
              <a:srgbClr val="E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69992" y="4449546"/>
              <a:ext cx="835660" cy="292735"/>
            </a:xfrm>
            <a:custGeom>
              <a:avLst/>
              <a:gdLst/>
              <a:ahLst/>
              <a:cxnLst/>
              <a:rect l="l" t="t" r="r" b="b"/>
              <a:pathLst>
                <a:path w="835660" h="292735">
                  <a:moveTo>
                    <a:pt x="0" y="292125"/>
                  </a:moveTo>
                  <a:lnTo>
                    <a:pt x="835507" y="292125"/>
                  </a:lnTo>
                  <a:lnTo>
                    <a:pt x="835507" y="0"/>
                  </a:lnTo>
                  <a:lnTo>
                    <a:pt x="0" y="0"/>
                  </a:lnTo>
                  <a:lnTo>
                    <a:pt x="0" y="292125"/>
                  </a:lnTo>
                  <a:close/>
                </a:path>
              </a:pathLst>
            </a:custGeom>
            <a:ln w="15240">
              <a:solidFill>
                <a:srgbClr val="A7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2723" y="6534910"/>
            <a:ext cx="4543044" cy="3230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69475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75" dirty="0"/>
              <a:t>EVOLUCION</a:t>
            </a:r>
            <a:r>
              <a:rPr spc="-130" dirty="0"/>
              <a:t> </a:t>
            </a:r>
            <a:r>
              <a:rPr spc="5" dirty="0"/>
              <a:t>DEL</a:t>
            </a:r>
            <a:r>
              <a:rPr spc="-145" dirty="0"/>
              <a:t> </a:t>
            </a:r>
            <a:r>
              <a:rPr spc="305" dirty="0"/>
              <a:t>CUADRO</a:t>
            </a:r>
            <a:r>
              <a:rPr spc="-150" dirty="0"/>
              <a:t> </a:t>
            </a:r>
            <a:r>
              <a:rPr spc="150" dirty="0"/>
              <a:t>CLINICO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36191"/>
            <a:ext cx="5173345" cy="363664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Diseña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Perdida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peso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5" dirty="0">
                <a:solidFill>
                  <a:srgbClr val="404040"/>
                </a:solidFill>
                <a:latin typeface="Tahoma"/>
                <a:cs typeface="Tahoma"/>
              </a:rPr>
              <a:t>Tórax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tonel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20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55" dirty="0">
                <a:solidFill>
                  <a:srgbClr val="404040"/>
                </a:solidFill>
                <a:latin typeface="Tahoma"/>
                <a:cs typeface="Tahoma"/>
              </a:rPr>
              <a:t>Limitación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Tahoma"/>
                <a:cs typeface="Tahoma"/>
              </a:rPr>
              <a:t>del</a:t>
            </a:r>
            <a:r>
              <a:rPr sz="18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404040"/>
                </a:solidFill>
                <a:latin typeface="Tahoma"/>
                <a:cs typeface="Tahoma"/>
              </a:rPr>
              <a:t>flujo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6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Tahoma"/>
                <a:cs typeface="Tahoma"/>
              </a:rPr>
              <a:t>air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b="1" spc="5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ahoma"/>
                <a:cs typeface="Tahoma"/>
              </a:rPr>
              <a:t>la</a:t>
            </a:r>
            <a:r>
              <a:rPr sz="18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inspiración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Muerte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5" dirty="0">
                <a:solidFill>
                  <a:srgbClr val="404040"/>
                </a:solidFill>
                <a:latin typeface="Tahoma"/>
                <a:cs typeface="Tahoma"/>
              </a:rPr>
              <a:t>causa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de: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Insuficiencia</a:t>
            </a:r>
            <a:r>
              <a:rPr sz="1800" spc="-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cardiaca</a:t>
            </a:r>
            <a:r>
              <a:rPr sz="1800" spc="-11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5" dirty="0">
                <a:solidFill>
                  <a:srgbClr val="404040"/>
                </a:solidFill>
                <a:latin typeface="Tahoma"/>
                <a:cs typeface="Tahoma"/>
              </a:rPr>
              <a:t>derecha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Acidosis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respiratoria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50" dirty="0">
                <a:solidFill>
                  <a:srgbClr val="404040"/>
                </a:solidFill>
                <a:latin typeface="Tahoma"/>
                <a:cs typeface="Tahoma"/>
              </a:rPr>
              <a:t>coma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Colapso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masivo</a:t>
            </a:r>
            <a:r>
              <a:rPr sz="1800" spc="-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pulmones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0448" y="6534910"/>
            <a:ext cx="4541520" cy="32308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2733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0" dirty="0"/>
              <a:t>TRATA</a:t>
            </a:r>
            <a:r>
              <a:rPr spc="55" dirty="0"/>
              <a:t>M</a:t>
            </a:r>
            <a:r>
              <a:rPr spc="-100" dirty="0"/>
              <a:t>IE</a:t>
            </a:r>
            <a:r>
              <a:rPr spc="-150" dirty="0"/>
              <a:t>N</a:t>
            </a:r>
            <a:r>
              <a:rPr spc="5" dirty="0"/>
              <a:t>TO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4451" y="4181221"/>
            <a:ext cx="286512" cy="2727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68270" y="2036191"/>
            <a:ext cx="5295265" cy="243205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Broncodilatadores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Corticoesteroides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Bullectomia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Reducción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volumen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pulmonar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quirúrgico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Trasplante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pulmón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  <a:tab pos="2099310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Sustitución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	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1-AT**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8339" y="6534910"/>
            <a:ext cx="4541520" cy="32308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67400" y="2421635"/>
            <a:ext cx="1746885" cy="1744980"/>
            <a:chOff x="5867400" y="2421635"/>
            <a:chExt cx="1746885" cy="1744980"/>
          </a:xfrm>
        </p:grpSpPr>
        <p:sp>
          <p:nvSpPr>
            <p:cNvPr id="3" name="object 3"/>
            <p:cNvSpPr/>
            <p:nvPr/>
          </p:nvSpPr>
          <p:spPr>
            <a:xfrm>
              <a:off x="5875020" y="2429255"/>
              <a:ext cx="1731645" cy="1729739"/>
            </a:xfrm>
            <a:custGeom>
              <a:avLst/>
              <a:gdLst/>
              <a:ahLst/>
              <a:cxnLst/>
              <a:rect l="l" t="t" r="r" b="b"/>
              <a:pathLst>
                <a:path w="1731645" h="1729739">
                  <a:moveTo>
                    <a:pt x="1442974" y="0"/>
                  </a:moveTo>
                  <a:lnTo>
                    <a:pt x="288289" y="0"/>
                  </a:lnTo>
                  <a:lnTo>
                    <a:pt x="241518" y="3772"/>
                  </a:lnTo>
                  <a:lnTo>
                    <a:pt x="197152" y="14693"/>
                  </a:lnTo>
                  <a:lnTo>
                    <a:pt x="155786" y="32170"/>
                  </a:lnTo>
                  <a:lnTo>
                    <a:pt x="118012" y="55611"/>
                  </a:lnTo>
                  <a:lnTo>
                    <a:pt x="84423" y="84423"/>
                  </a:lnTo>
                  <a:lnTo>
                    <a:pt x="55611" y="118012"/>
                  </a:lnTo>
                  <a:lnTo>
                    <a:pt x="32170" y="155786"/>
                  </a:lnTo>
                  <a:lnTo>
                    <a:pt x="14693" y="197152"/>
                  </a:lnTo>
                  <a:lnTo>
                    <a:pt x="3772" y="241518"/>
                  </a:lnTo>
                  <a:lnTo>
                    <a:pt x="0" y="288290"/>
                  </a:lnTo>
                  <a:lnTo>
                    <a:pt x="0" y="1441450"/>
                  </a:lnTo>
                  <a:lnTo>
                    <a:pt x="3772" y="1488221"/>
                  </a:lnTo>
                  <a:lnTo>
                    <a:pt x="14693" y="1532587"/>
                  </a:lnTo>
                  <a:lnTo>
                    <a:pt x="32170" y="1573953"/>
                  </a:lnTo>
                  <a:lnTo>
                    <a:pt x="55611" y="1611727"/>
                  </a:lnTo>
                  <a:lnTo>
                    <a:pt x="84423" y="1645316"/>
                  </a:lnTo>
                  <a:lnTo>
                    <a:pt x="118012" y="1674128"/>
                  </a:lnTo>
                  <a:lnTo>
                    <a:pt x="155786" y="1697569"/>
                  </a:lnTo>
                  <a:lnTo>
                    <a:pt x="197152" y="1715046"/>
                  </a:lnTo>
                  <a:lnTo>
                    <a:pt x="241518" y="1725967"/>
                  </a:lnTo>
                  <a:lnTo>
                    <a:pt x="288289" y="1729740"/>
                  </a:lnTo>
                  <a:lnTo>
                    <a:pt x="1442974" y="1729740"/>
                  </a:lnTo>
                  <a:lnTo>
                    <a:pt x="1489745" y="1725967"/>
                  </a:lnTo>
                  <a:lnTo>
                    <a:pt x="1534111" y="1715046"/>
                  </a:lnTo>
                  <a:lnTo>
                    <a:pt x="1575477" y="1697569"/>
                  </a:lnTo>
                  <a:lnTo>
                    <a:pt x="1613251" y="1674128"/>
                  </a:lnTo>
                  <a:lnTo>
                    <a:pt x="1646840" y="1645316"/>
                  </a:lnTo>
                  <a:lnTo>
                    <a:pt x="1675652" y="1611727"/>
                  </a:lnTo>
                  <a:lnTo>
                    <a:pt x="1699093" y="1573953"/>
                  </a:lnTo>
                  <a:lnTo>
                    <a:pt x="1716570" y="1532587"/>
                  </a:lnTo>
                  <a:lnTo>
                    <a:pt x="1727491" y="1488221"/>
                  </a:lnTo>
                  <a:lnTo>
                    <a:pt x="1731263" y="1441450"/>
                  </a:lnTo>
                  <a:lnTo>
                    <a:pt x="1731263" y="288290"/>
                  </a:lnTo>
                  <a:lnTo>
                    <a:pt x="1727491" y="241518"/>
                  </a:lnTo>
                  <a:lnTo>
                    <a:pt x="1716570" y="197152"/>
                  </a:lnTo>
                  <a:lnTo>
                    <a:pt x="1699093" y="155786"/>
                  </a:lnTo>
                  <a:lnTo>
                    <a:pt x="1675652" y="118012"/>
                  </a:lnTo>
                  <a:lnTo>
                    <a:pt x="1646840" y="84423"/>
                  </a:lnTo>
                  <a:lnTo>
                    <a:pt x="1613251" y="55611"/>
                  </a:lnTo>
                  <a:lnTo>
                    <a:pt x="1575477" y="32170"/>
                  </a:lnTo>
                  <a:lnTo>
                    <a:pt x="1534111" y="14693"/>
                  </a:lnTo>
                  <a:lnTo>
                    <a:pt x="1489745" y="3772"/>
                  </a:lnTo>
                  <a:lnTo>
                    <a:pt x="1442974" y="0"/>
                  </a:lnTo>
                  <a:close/>
                </a:path>
              </a:pathLst>
            </a:custGeom>
            <a:solidFill>
              <a:srgbClr val="E2626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5020" y="2429255"/>
              <a:ext cx="1731645" cy="1729739"/>
            </a:xfrm>
            <a:custGeom>
              <a:avLst/>
              <a:gdLst/>
              <a:ahLst/>
              <a:cxnLst/>
              <a:rect l="l" t="t" r="r" b="b"/>
              <a:pathLst>
                <a:path w="1731645" h="1729739">
                  <a:moveTo>
                    <a:pt x="0" y="288290"/>
                  </a:moveTo>
                  <a:lnTo>
                    <a:pt x="3772" y="241518"/>
                  </a:lnTo>
                  <a:lnTo>
                    <a:pt x="14693" y="197152"/>
                  </a:lnTo>
                  <a:lnTo>
                    <a:pt x="32170" y="155786"/>
                  </a:lnTo>
                  <a:lnTo>
                    <a:pt x="55611" y="118012"/>
                  </a:lnTo>
                  <a:lnTo>
                    <a:pt x="84423" y="84423"/>
                  </a:lnTo>
                  <a:lnTo>
                    <a:pt x="118012" y="55611"/>
                  </a:lnTo>
                  <a:lnTo>
                    <a:pt x="155786" y="32170"/>
                  </a:lnTo>
                  <a:lnTo>
                    <a:pt x="197152" y="14693"/>
                  </a:lnTo>
                  <a:lnTo>
                    <a:pt x="241518" y="3772"/>
                  </a:lnTo>
                  <a:lnTo>
                    <a:pt x="288289" y="0"/>
                  </a:lnTo>
                  <a:lnTo>
                    <a:pt x="1442974" y="0"/>
                  </a:lnTo>
                  <a:lnTo>
                    <a:pt x="1489745" y="3772"/>
                  </a:lnTo>
                  <a:lnTo>
                    <a:pt x="1534111" y="14693"/>
                  </a:lnTo>
                  <a:lnTo>
                    <a:pt x="1575477" y="32170"/>
                  </a:lnTo>
                  <a:lnTo>
                    <a:pt x="1613251" y="55611"/>
                  </a:lnTo>
                  <a:lnTo>
                    <a:pt x="1646840" y="84423"/>
                  </a:lnTo>
                  <a:lnTo>
                    <a:pt x="1675652" y="118012"/>
                  </a:lnTo>
                  <a:lnTo>
                    <a:pt x="1699093" y="155786"/>
                  </a:lnTo>
                  <a:lnTo>
                    <a:pt x="1716570" y="197152"/>
                  </a:lnTo>
                  <a:lnTo>
                    <a:pt x="1727491" y="241518"/>
                  </a:lnTo>
                  <a:lnTo>
                    <a:pt x="1731263" y="288290"/>
                  </a:lnTo>
                  <a:lnTo>
                    <a:pt x="1731263" y="1441450"/>
                  </a:lnTo>
                  <a:lnTo>
                    <a:pt x="1727491" y="1488221"/>
                  </a:lnTo>
                  <a:lnTo>
                    <a:pt x="1716570" y="1532587"/>
                  </a:lnTo>
                  <a:lnTo>
                    <a:pt x="1699093" y="1573953"/>
                  </a:lnTo>
                  <a:lnTo>
                    <a:pt x="1675652" y="1611727"/>
                  </a:lnTo>
                  <a:lnTo>
                    <a:pt x="1646840" y="1645316"/>
                  </a:lnTo>
                  <a:lnTo>
                    <a:pt x="1613251" y="1674128"/>
                  </a:lnTo>
                  <a:lnTo>
                    <a:pt x="1575477" y="1697569"/>
                  </a:lnTo>
                  <a:lnTo>
                    <a:pt x="1534111" y="1715046"/>
                  </a:lnTo>
                  <a:lnTo>
                    <a:pt x="1489745" y="1725967"/>
                  </a:lnTo>
                  <a:lnTo>
                    <a:pt x="1442974" y="1729740"/>
                  </a:lnTo>
                  <a:lnTo>
                    <a:pt x="288289" y="1729740"/>
                  </a:lnTo>
                  <a:lnTo>
                    <a:pt x="241518" y="1725967"/>
                  </a:lnTo>
                  <a:lnTo>
                    <a:pt x="197152" y="1715046"/>
                  </a:lnTo>
                  <a:lnTo>
                    <a:pt x="155786" y="1697569"/>
                  </a:lnTo>
                  <a:lnTo>
                    <a:pt x="118012" y="1674128"/>
                  </a:lnTo>
                  <a:lnTo>
                    <a:pt x="84423" y="1645316"/>
                  </a:lnTo>
                  <a:lnTo>
                    <a:pt x="55611" y="1611727"/>
                  </a:lnTo>
                  <a:lnTo>
                    <a:pt x="32170" y="1573953"/>
                  </a:lnTo>
                  <a:lnTo>
                    <a:pt x="14693" y="1532587"/>
                  </a:lnTo>
                  <a:lnTo>
                    <a:pt x="3772" y="1488221"/>
                  </a:lnTo>
                  <a:lnTo>
                    <a:pt x="0" y="1441450"/>
                  </a:lnTo>
                  <a:lnTo>
                    <a:pt x="0" y="28829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025134" y="2720086"/>
            <a:ext cx="1431290" cy="1107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ts val="2760"/>
              </a:lnSpc>
              <a:spcBef>
                <a:spcPts val="385"/>
              </a:spcBef>
            </a:pPr>
            <a:r>
              <a:rPr sz="2500" spc="70" dirty="0">
                <a:solidFill>
                  <a:srgbClr val="FFFFFF"/>
                </a:solidFill>
                <a:latin typeface="Tahoma"/>
                <a:cs typeface="Tahoma"/>
              </a:rPr>
              <a:t>Otros </a:t>
            </a:r>
            <a:r>
              <a:rPr sz="2500" spc="75" dirty="0">
                <a:solidFill>
                  <a:srgbClr val="FFFFFF"/>
                </a:solidFill>
                <a:latin typeface="Tahoma"/>
                <a:cs typeface="Tahoma"/>
              </a:rPr>
              <a:t> tipos </a:t>
            </a:r>
            <a:r>
              <a:rPr sz="2500" spc="31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2500" spc="3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140" dirty="0">
                <a:solidFill>
                  <a:srgbClr val="FFFFFF"/>
                </a:solidFill>
                <a:latin typeface="Tahoma"/>
                <a:cs typeface="Tahoma"/>
              </a:rPr>
              <a:t>enfisema</a:t>
            </a:r>
            <a:endParaRPr sz="25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63540" y="403859"/>
            <a:ext cx="2552700" cy="2033270"/>
            <a:chOff x="5463540" y="403859"/>
            <a:chExt cx="2552700" cy="2033270"/>
          </a:xfrm>
        </p:grpSpPr>
        <p:sp>
          <p:nvSpPr>
            <p:cNvPr id="7" name="object 7"/>
            <p:cNvSpPr/>
            <p:nvPr/>
          </p:nvSpPr>
          <p:spPr>
            <a:xfrm>
              <a:off x="6740652" y="1570354"/>
              <a:ext cx="0" cy="859155"/>
            </a:xfrm>
            <a:custGeom>
              <a:avLst/>
              <a:gdLst/>
              <a:ahLst/>
              <a:cxnLst/>
              <a:rect l="l" t="t" r="r" b="b"/>
              <a:pathLst>
                <a:path h="859155">
                  <a:moveTo>
                    <a:pt x="0" y="858901"/>
                  </a:moveTo>
                  <a:lnTo>
                    <a:pt x="0" y="0"/>
                  </a:lnTo>
                </a:path>
              </a:pathLst>
            </a:custGeom>
            <a:ln w="15240">
              <a:solidFill>
                <a:srgbClr val="E6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71160" y="411479"/>
              <a:ext cx="2537460" cy="1158240"/>
            </a:xfrm>
            <a:custGeom>
              <a:avLst/>
              <a:gdLst/>
              <a:ahLst/>
              <a:cxnLst/>
              <a:rect l="l" t="t" r="r" b="b"/>
              <a:pathLst>
                <a:path w="2537459" h="1158240">
                  <a:moveTo>
                    <a:pt x="2344419" y="0"/>
                  </a:moveTo>
                  <a:lnTo>
                    <a:pt x="193039" y="0"/>
                  </a:lnTo>
                  <a:lnTo>
                    <a:pt x="148796" y="5101"/>
                  </a:lnTo>
                  <a:lnTo>
                    <a:pt x="108172" y="19631"/>
                  </a:lnTo>
                  <a:lnTo>
                    <a:pt x="72328" y="42427"/>
                  </a:lnTo>
                  <a:lnTo>
                    <a:pt x="42427" y="72328"/>
                  </a:lnTo>
                  <a:lnTo>
                    <a:pt x="19631" y="108172"/>
                  </a:lnTo>
                  <a:lnTo>
                    <a:pt x="5101" y="148796"/>
                  </a:lnTo>
                  <a:lnTo>
                    <a:pt x="0" y="193040"/>
                  </a:lnTo>
                  <a:lnTo>
                    <a:pt x="0" y="965200"/>
                  </a:lnTo>
                  <a:lnTo>
                    <a:pt x="5101" y="1009443"/>
                  </a:lnTo>
                  <a:lnTo>
                    <a:pt x="19631" y="1050067"/>
                  </a:lnTo>
                  <a:lnTo>
                    <a:pt x="42427" y="1085911"/>
                  </a:lnTo>
                  <a:lnTo>
                    <a:pt x="72328" y="1115812"/>
                  </a:lnTo>
                  <a:lnTo>
                    <a:pt x="108172" y="1138608"/>
                  </a:lnTo>
                  <a:lnTo>
                    <a:pt x="148796" y="1153138"/>
                  </a:lnTo>
                  <a:lnTo>
                    <a:pt x="193039" y="1158240"/>
                  </a:lnTo>
                  <a:lnTo>
                    <a:pt x="2344419" y="1158240"/>
                  </a:lnTo>
                  <a:lnTo>
                    <a:pt x="2388663" y="1153138"/>
                  </a:lnTo>
                  <a:lnTo>
                    <a:pt x="2429287" y="1138608"/>
                  </a:lnTo>
                  <a:lnTo>
                    <a:pt x="2465131" y="1115812"/>
                  </a:lnTo>
                  <a:lnTo>
                    <a:pt x="2495032" y="1085911"/>
                  </a:lnTo>
                  <a:lnTo>
                    <a:pt x="2517828" y="1050067"/>
                  </a:lnTo>
                  <a:lnTo>
                    <a:pt x="2532358" y="1009443"/>
                  </a:lnTo>
                  <a:lnTo>
                    <a:pt x="2537460" y="965200"/>
                  </a:lnTo>
                  <a:lnTo>
                    <a:pt x="2537460" y="193040"/>
                  </a:lnTo>
                  <a:lnTo>
                    <a:pt x="2532358" y="148796"/>
                  </a:lnTo>
                  <a:lnTo>
                    <a:pt x="2517828" y="108172"/>
                  </a:lnTo>
                  <a:lnTo>
                    <a:pt x="2495032" y="72328"/>
                  </a:lnTo>
                  <a:lnTo>
                    <a:pt x="2465131" y="42427"/>
                  </a:lnTo>
                  <a:lnTo>
                    <a:pt x="2429287" y="19631"/>
                  </a:lnTo>
                  <a:lnTo>
                    <a:pt x="2388663" y="5101"/>
                  </a:lnTo>
                  <a:lnTo>
                    <a:pt x="2344419" y="0"/>
                  </a:lnTo>
                  <a:close/>
                </a:path>
              </a:pathLst>
            </a:custGeom>
            <a:solidFill>
              <a:srgbClr val="E2626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71160" y="411479"/>
              <a:ext cx="2537460" cy="1158240"/>
            </a:xfrm>
            <a:custGeom>
              <a:avLst/>
              <a:gdLst/>
              <a:ahLst/>
              <a:cxnLst/>
              <a:rect l="l" t="t" r="r" b="b"/>
              <a:pathLst>
                <a:path w="2537459" h="1158240">
                  <a:moveTo>
                    <a:pt x="0" y="193040"/>
                  </a:moveTo>
                  <a:lnTo>
                    <a:pt x="5101" y="148796"/>
                  </a:lnTo>
                  <a:lnTo>
                    <a:pt x="19631" y="108172"/>
                  </a:lnTo>
                  <a:lnTo>
                    <a:pt x="42427" y="72328"/>
                  </a:lnTo>
                  <a:lnTo>
                    <a:pt x="72328" y="42427"/>
                  </a:lnTo>
                  <a:lnTo>
                    <a:pt x="108172" y="19631"/>
                  </a:lnTo>
                  <a:lnTo>
                    <a:pt x="148796" y="5101"/>
                  </a:lnTo>
                  <a:lnTo>
                    <a:pt x="193039" y="0"/>
                  </a:lnTo>
                  <a:lnTo>
                    <a:pt x="2344419" y="0"/>
                  </a:lnTo>
                  <a:lnTo>
                    <a:pt x="2388663" y="5101"/>
                  </a:lnTo>
                  <a:lnTo>
                    <a:pt x="2429287" y="19631"/>
                  </a:lnTo>
                  <a:lnTo>
                    <a:pt x="2465131" y="42427"/>
                  </a:lnTo>
                  <a:lnTo>
                    <a:pt x="2495032" y="72328"/>
                  </a:lnTo>
                  <a:lnTo>
                    <a:pt x="2517828" y="108172"/>
                  </a:lnTo>
                  <a:lnTo>
                    <a:pt x="2532358" y="148796"/>
                  </a:lnTo>
                  <a:lnTo>
                    <a:pt x="2537460" y="193040"/>
                  </a:lnTo>
                  <a:lnTo>
                    <a:pt x="2537460" y="965200"/>
                  </a:lnTo>
                  <a:lnTo>
                    <a:pt x="2532358" y="1009443"/>
                  </a:lnTo>
                  <a:lnTo>
                    <a:pt x="2517828" y="1050067"/>
                  </a:lnTo>
                  <a:lnTo>
                    <a:pt x="2495032" y="1085911"/>
                  </a:lnTo>
                  <a:lnTo>
                    <a:pt x="2465131" y="1115812"/>
                  </a:lnTo>
                  <a:lnTo>
                    <a:pt x="2429287" y="1138608"/>
                  </a:lnTo>
                  <a:lnTo>
                    <a:pt x="2388663" y="1153138"/>
                  </a:lnTo>
                  <a:lnTo>
                    <a:pt x="2344419" y="1158240"/>
                  </a:lnTo>
                  <a:lnTo>
                    <a:pt x="193039" y="1158240"/>
                  </a:lnTo>
                  <a:lnTo>
                    <a:pt x="148796" y="1153138"/>
                  </a:lnTo>
                  <a:lnTo>
                    <a:pt x="108172" y="1138608"/>
                  </a:lnTo>
                  <a:lnTo>
                    <a:pt x="72328" y="1115812"/>
                  </a:lnTo>
                  <a:lnTo>
                    <a:pt x="42427" y="1085911"/>
                  </a:lnTo>
                  <a:lnTo>
                    <a:pt x="19631" y="1050067"/>
                  </a:lnTo>
                  <a:lnTo>
                    <a:pt x="5101" y="1009443"/>
                  </a:lnTo>
                  <a:lnTo>
                    <a:pt x="0" y="965200"/>
                  </a:lnTo>
                  <a:lnTo>
                    <a:pt x="0" y="193040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09082" y="766317"/>
            <a:ext cx="22625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265" dirty="0">
                <a:solidFill>
                  <a:srgbClr val="FFFFFF"/>
                </a:solidFill>
                <a:latin typeface="Tahoma"/>
                <a:cs typeface="Tahoma"/>
              </a:rPr>
              <a:t>Compensa</a:t>
            </a:r>
            <a:r>
              <a:rPr sz="2500" spc="24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500" spc="6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endParaRPr sz="25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598664" y="2706623"/>
            <a:ext cx="2531745" cy="1175385"/>
            <a:chOff x="7598664" y="2706623"/>
            <a:chExt cx="2531745" cy="1175385"/>
          </a:xfrm>
        </p:grpSpPr>
        <p:sp>
          <p:nvSpPr>
            <p:cNvPr id="12" name="object 12"/>
            <p:cNvSpPr/>
            <p:nvPr/>
          </p:nvSpPr>
          <p:spPr>
            <a:xfrm>
              <a:off x="7606284" y="3294887"/>
              <a:ext cx="361315" cy="0"/>
            </a:xfrm>
            <a:custGeom>
              <a:avLst/>
              <a:gdLst/>
              <a:ahLst/>
              <a:cxnLst/>
              <a:rect l="l" t="t" r="r" b="b"/>
              <a:pathLst>
                <a:path w="361315">
                  <a:moveTo>
                    <a:pt x="0" y="0"/>
                  </a:moveTo>
                  <a:lnTo>
                    <a:pt x="360934" y="0"/>
                  </a:lnTo>
                </a:path>
              </a:pathLst>
            </a:custGeom>
            <a:ln w="15240">
              <a:solidFill>
                <a:srgbClr val="E6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65948" y="2714243"/>
              <a:ext cx="2156460" cy="1160145"/>
            </a:xfrm>
            <a:custGeom>
              <a:avLst/>
              <a:gdLst/>
              <a:ahLst/>
              <a:cxnLst/>
              <a:rect l="l" t="t" r="r" b="b"/>
              <a:pathLst>
                <a:path w="2156459" h="1160145">
                  <a:moveTo>
                    <a:pt x="1963166" y="0"/>
                  </a:moveTo>
                  <a:lnTo>
                    <a:pt x="193294" y="0"/>
                  </a:lnTo>
                  <a:lnTo>
                    <a:pt x="148956" y="5102"/>
                  </a:lnTo>
                  <a:lnTo>
                    <a:pt x="108264" y="19637"/>
                  </a:lnTo>
                  <a:lnTo>
                    <a:pt x="72375" y="42447"/>
                  </a:lnTo>
                  <a:lnTo>
                    <a:pt x="42447" y="72375"/>
                  </a:lnTo>
                  <a:lnTo>
                    <a:pt x="19637" y="108264"/>
                  </a:lnTo>
                  <a:lnTo>
                    <a:pt x="5102" y="148956"/>
                  </a:lnTo>
                  <a:lnTo>
                    <a:pt x="0" y="193293"/>
                  </a:lnTo>
                  <a:lnTo>
                    <a:pt x="0" y="966469"/>
                  </a:lnTo>
                  <a:lnTo>
                    <a:pt x="5102" y="1010807"/>
                  </a:lnTo>
                  <a:lnTo>
                    <a:pt x="19637" y="1051499"/>
                  </a:lnTo>
                  <a:lnTo>
                    <a:pt x="42447" y="1087388"/>
                  </a:lnTo>
                  <a:lnTo>
                    <a:pt x="72375" y="1117316"/>
                  </a:lnTo>
                  <a:lnTo>
                    <a:pt x="108264" y="1140126"/>
                  </a:lnTo>
                  <a:lnTo>
                    <a:pt x="148956" y="1154661"/>
                  </a:lnTo>
                  <a:lnTo>
                    <a:pt x="193294" y="1159763"/>
                  </a:lnTo>
                  <a:lnTo>
                    <a:pt x="1963166" y="1159763"/>
                  </a:lnTo>
                  <a:lnTo>
                    <a:pt x="2007503" y="1154661"/>
                  </a:lnTo>
                  <a:lnTo>
                    <a:pt x="2048195" y="1140126"/>
                  </a:lnTo>
                  <a:lnTo>
                    <a:pt x="2084084" y="1117316"/>
                  </a:lnTo>
                  <a:lnTo>
                    <a:pt x="2114012" y="1087388"/>
                  </a:lnTo>
                  <a:lnTo>
                    <a:pt x="2136822" y="1051499"/>
                  </a:lnTo>
                  <a:lnTo>
                    <a:pt x="2151357" y="1010807"/>
                  </a:lnTo>
                  <a:lnTo>
                    <a:pt x="2156459" y="966469"/>
                  </a:lnTo>
                  <a:lnTo>
                    <a:pt x="2156459" y="193293"/>
                  </a:lnTo>
                  <a:lnTo>
                    <a:pt x="2151357" y="148956"/>
                  </a:lnTo>
                  <a:lnTo>
                    <a:pt x="2136822" y="108264"/>
                  </a:lnTo>
                  <a:lnTo>
                    <a:pt x="2114012" y="72375"/>
                  </a:lnTo>
                  <a:lnTo>
                    <a:pt x="2084084" y="42447"/>
                  </a:lnTo>
                  <a:lnTo>
                    <a:pt x="2048195" y="19637"/>
                  </a:lnTo>
                  <a:lnTo>
                    <a:pt x="2007503" y="5102"/>
                  </a:lnTo>
                  <a:lnTo>
                    <a:pt x="1963166" y="0"/>
                  </a:lnTo>
                  <a:close/>
                </a:path>
              </a:pathLst>
            </a:custGeom>
            <a:solidFill>
              <a:srgbClr val="E26262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65948" y="2714243"/>
              <a:ext cx="2156460" cy="1160145"/>
            </a:xfrm>
            <a:custGeom>
              <a:avLst/>
              <a:gdLst/>
              <a:ahLst/>
              <a:cxnLst/>
              <a:rect l="l" t="t" r="r" b="b"/>
              <a:pathLst>
                <a:path w="2156459" h="1160145">
                  <a:moveTo>
                    <a:pt x="0" y="193293"/>
                  </a:moveTo>
                  <a:lnTo>
                    <a:pt x="5102" y="148956"/>
                  </a:lnTo>
                  <a:lnTo>
                    <a:pt x="19637" y="108264"/>
                  </a:lnTo>
                  <a:lnTo>
                    <a:pt x="42447" y="72375"/>
                  </a:lnTo>
                  <a:lnTo>
                    <a:pt x="72375" y="42447"/>
                  </a:lnTo>
                  <a:lnTo>
                    <a:pt x="108264" y="19637"/>
                  </a:lnTo>
                  <a:lnTo>
                    <a:pt x="148956" y="5102"/>
                  </a:lnTo>
                  <a:lnTo>
                    <a:pt x="193294" y="0"/>
                  </a:lnTo>
                  <a:lnTo>
                    <a:pt x="1963166" y="0"/>
                  </a:lnTo>
                  <a:lnTo>
                    <a:pt x="2007503" y="5102"/>
                  </a:lnTo>
                  <a:lnTo>
                    <a:pt x="2048195" y="19637"/>
                  </a:lnTo>
                  <a:lnTo>
                    <a:pt x="2084084" y="42447"/>
                  </a:lnTo>
                  <a:lnTo>
                    <a:pt x="2114012" y="72375"/>
                  </a:lnTo>
                  <a:lnTo>
                    <a:pt x="2136822" y="108264"/>
                  </a:lnTo>
                  <a:lnTo>
                    <a:pt x="2151357" y="148956"/>
                  </a:lnTo>
                  <a:lnTo>
                    <a:pt x="2156459" y="193293"/>
                  </a:lnTo>
                  <a:lnTo>
                    <a:pt x="2156459" y="966469"/>
                  </a:lnTo>
                  <a:lnTo>
                    <a:pt x="2151357" y="1010807"/>
                  </a:lnTo>
                  <a:lnTo>
                    <a:pt x="2136822" y="1051499"/>
                  </a:lnTo>
                  <a:lnTo>
                    <a:pt x="2114012" y="1087388"/>
                  </a:lnTo>
                  <a:lnTo>
                    <a:pt x="2084084" y="1117316"/>
                  </a:lnTo>
                  <a:lnTo>
                    <a:pt x="2048195" y="1140126"/>
                  </a:lnTo>
                  <a:lnTo>
                    <a:pt x="2007503" y="1154661"/>
                  </a:lnTo>
                  <a:lnTo>
                    <a:pt x="1963166" y="1159763"/>
                  </a:lnTo>
                  <a:lnTo>
                    <a:pt x="193294" y="1159763"/>
                  </a:lnTo>
                  <a:lnTo>
                    <a:pt x="148956" y="1154661"/>
                  </a:lnTo>
                  <a:lnTo>
                    <a:pt x="108264" y="1140126"/>
                  </a:lnTo>
                  <a:lnTo>
                    <a:pt x="72375" y="1117316"/>
                  </a:lnTo>
                  <a:lnTo>
                    <a:pt x="42447" y="1087388"/>
                  </a:lnTo>
                  <a:lnTo>
                    <a:pt x="19637" y="1051499"/>
                  </a:lnTo>
                  <a:lnTo>
                    <a:pt x="5102" y="1010807"/>
                  </a:lnTo>
                  <a:lnTo>
                    <a:pt x="0" y="966469"/>
                  </a:lnTo>
                  <a:lnTo>
                    <a:pt x="0" y="19329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302879" y="2984703"/>
            <a:ext cx="148653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6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3500" spc="6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3500" spc="70" dirty="0">
                <a:solidFill>
                  <a:srgbClr val="FFFFFF"/>
                </a:solidFill>
                <a:latin typeface="Tahoma"/>
                <a:cs typeface="Tahoma"/>
              </a:rPr>
              <a:t>lloso</a:t>
            </a:r>
            <a:endParaRPr sz="35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541264" y="4151376"/>
            <a:ext cx="2397760" cy="2034539"/>
            <a:chOff x="5541264" y="4151376"/>
            <a:chExt cx="2397760" cy="2034539"/>
          </a:xfrm>
        </p:grpSpPr>
        <p:sp>
          <p:nvSpPr>
            <p:cNvPr id="17" name="object 17"/>
            <p:cNvSpPr/>
            <p:nvPr/>
          </p:nvSpPr>
          <p:spPr>
            <a:xfrm>
              <a:off x="6740652" y="4158996"/>
              <a:ext cx="0" cy="859155"/>
            </a:xfrm>
            <a:custGeom>
              <a:avLst/>
              <a:gdLst/>
              <a:ahLst/>
              <a:cxnLst/>
              <a:rect l="l" t="t" r="r" b="b"/>
              <a:pathLst>
                <a:path h="859154">
                  <a:moveTo>
                    <a:pt x="0" y="0"/>
                  </a:moveTo>
                  <a:lnTo>
                    <a:pt x="0" y="858901"/>
                  </a:lnTo>
                </a:path>
              </a:pathLst>
            </a:custGeom>
            <a:ln w="15240">
              <a:solidFill>
                <a:srgbClr val="E6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48884" y="5018532"/>
              <a:ext cx="2382520" cy="1160145"/>
            </a:xfrm>
            <a:custGeom>
              <a:avLst/>
              <a:gdLst/>
              <a:ahLst/>
              <a:cxnLst/>
              <a:rect l="l" t="t" r="r" b="b"/>
              <a:pathLst>
                <a:path w="2382520" h="1160145">
                  <a:moveTo>
                    <a:pt x="2188717" y="0"/>
                  </a:moveTo>
                  <a:lnTo>
                    <a:pt x="193293" y="0"/>
                  </a:lnTo>
                  <a:lnTo>
                    <a:pt x="148956" y="5102"/>
                  </a:lnTo>
                  <a:lnTo>
                    <a:pt x="108264" y="19637"/>
                  </a:lnTo>
                  <a:lnTo>
                    <a:pt x="72375" y="42447"/>
                  </a:lnTo>
                  <a:lnTo>
                    <a:pt x="42447" y="72375"/>
                  </a:lnTo>
                  <a:lnTo>
                    <a:pt x="19637" y="108264"/>
                  </a:lnTo>
                  <a:lnTo>
                    <a:pt x="5102" y="148956"/>
                  </a:lnTo>
                  <a:lnTo>
                    <a:pt x="0" y="193294"/>
                  </a:lnTo>
                  <a:lnTo>
                    <a:pt x="0" y="966470"/>
                  </a:lnTo>
                  <a:lnTo>
                    <a:pt x="5102" y="1010791"/>
                  </a:lnTo>
                  <a:lnTo>
                    <a:pt x="19637" y="1051477"/>
                  </a:lnTo>
                  <a:lnTo>
                    <a:pt x="42447" y="1087366"/>
                  </a:lnTo>
                  <a:lnTo>
                    <a:pt x="72375" y="1117300"/>
                  </a:lnTo>
                  <a:lnTo>
                    <a:pt x="108264" y="1140117"/>
                  </a:lnTo>
                  <a:lnTo>
                    <a:pt x="148956" y="1154659"/>
                  </a:lnTo>
                  <a:lnTo>
                    <a:pt x="193293" y="1159764"/>
                  </a:lnTo>
                  <a:lnTo>
                    <a:pt x="2188717" y="1159764"/>
                  </a:lnTo>
                  <a:lnTo>
                    <a:pt x="2233055" y="1154659"/>
                  </a:lnTo>
                  <a:lnTo>
                    <a:pt x="2273747" y="1140117"/>
                  </a:lnTo>
                  <a:lnTo>
                    <a:pt x="2309636" y="1117300"/>
                  </a:lnTo>
                  <a:lnTo>
                    <a:pt x="2339564" y="1087366"/>
                  </a:lnTo>
                  <a:lnTo>
                    <a:pt x="2362374" y="1051477"/>
                  </a:lnTo>
                  <a:lnTo>
                    <a:pt x="2376909" y="1010791"/>
                  </a:lnTo>
                  <a:lnTo>
                    <a:pt x="2382012" y="966470"/>
                  </a:lnTo>
                  <a:lnTo>
                    <a:pt x="2382012" y="193294"/>
                  </a:lnTo>
                  <a:lnTo>
                    <a:pt x="2376909" y="148956"/>
                  </a:lnTo>
                  <a:lnTo>
                    <a:pt x="2362374" y="108264"/>
                  </a:lnTo>
                  <a:lnTo>
                    <a:pt x="2339564" y="72375"/>
                  </a:lnTo>
                  <a:lnTo>
                    <a:pt x="2309636" y="42447"/>
                  </a:lnTo>
                  <a:lnTo>
                    <a:pt x="2273747" y="19637"/>
                  </a:lnTo>
                  <a:lnTo>
                    <a:pt x="2233055" y="5102"/>
                  </a:lnTo>
                  <a:lnTo>
                    <a:pt x="2188717" y="0"/>
                  </a:lnTo>
                  <a:close/>
                </a:path>
              </a:pathLst>
            </a:custGeom>
            <a:solidFill>
              <a:srgbClr val="E26262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48884" y="5018532"/>
              <a:ext cx="2382520" cy="1160145"/>
            </a:xfrm>
            <a:custGeom>
              <a:avLst/>
              <a:gdLst/>
              <a:ahLst/>
              <a:cxnLst/>
              <a:rect l="l" t="t" r="r" b="b"/>
              <a:pathLst>
                <a:path w="2382520" h="1160145">
                  <a:moveTo>
                    <a:pt x="0" y="193294"/>
                  </a:moveTo>
                  <a:lnTo>
                    <a:pt x="5102" y="148956"/>
                  </a:lnTo>
                  <a:lnTo>
                    <a:pt x="19637" y="108264"/>
                  </a:lnTo>
                  <a:lnTo>
                    <a:pt x="42447" y="72375"/>
                  </a:lnTo>
                  <a:lnTo>
                    <a:pt x="72375" y="42447"/>
                  </a:lnTo>
                  <a:lnTo>
                    <a:pt x="108264" y="19637"/>
                  </a:lnTo>
                  <a:lnTo>
                    <a:pt x="148956" y="5102"/>
                  </a:lnTo>
                  <a:lnTo>
                    <a:pt x="193293" y="0"/>
                  </a:lnTo>
                  <a:lnTo>
                    <a:pt x="2188717" y="0"/>
                  </a:lnTo>
                  <a:lnTo>
                    <a:pt x="2233055" y="5102"/>
                  </a:lnTo>
                  <a:lnTo>
                    <a:pt x="2273747" y="19637"/>
                  </a:lnTo>
                  <a:lnTo>
                    <a:pt x="2309636" y="42447"/>
                  </a:lnTo>
                  <a:lnTo>
                    <a:pt x="2339564" y="72375"/>
                  </a:lnTo>
                  <a:lnTo>
                    <a:pt x="2362374" y="108264"/>
                  </a:lnTo>
                  <a:lnTo>
                    <a:pt x="2376909" y="148956"/>
                  </a:lnTo>
                  <a:lnTo>
                    <a:pt x="2382012" y="193294"/>
                  </a:lnTo>
                  <a:lnTo>
                    <a:pt x="2382012" y="966470"/>
                  </a:lnTo>
                  <a:lnTo>
                    <a:pt x="2376909" y="1010791"/>
                  </a:lnTo>
                  <a:lnTo>
                    <a:pt x="2362374" y="1051477"/>
                  </a:lnTo>
                  <a:lnTo>
                    <a:pt x="2339564" y="1087366"/>
                  </a:lnTo>
                  <a:lnTo>
                    <a:pt x="2309636" y="1117300"/>
                  </a:lnTo>
                  <a:lnTo>
                    <a:pt x="2273747" y="1140117"/>
                  </a:lnTo>
                  <a:lnTo>
                    <a:pt x="2233055" y="1154659"/>
                  </a:lnTo>
                  <a:lnTo>
                    <a:pt x="2188717" y="1159764"/>
                  </a:lnTo>
                  <a:lnTo>
                    <a:pt x="193293" y="1159764"/>
                  </a:lnTo>
                  <a:lnTo>
                    <a:pt x="148956" y="1154659"/>
                  </a:lnTo>
                  <a:lnTo>
                    <a:pt x="108264" y="1140117"/>
                  </a:lnTo>
                  <a:lnTo>
                    <a:pt x="72375" y="1117300"/>
                  </a:lnTo>
                  <a:lnTo>
                    <a:pt x="42447" y="1087366"/>
                  </a:lnTo>
                  <a:lnTo>
                    <a:pt x="19637" y="1051477"/>
                  </a:lnTo>
                  <a:lnTo>
                    <a:pt x="5102" y="1010791"/>
                  </a:lnTo>
                  <a:lnTo>
                    <a:pt x="0" y="966470"/>
                  </a:lnTo>
                  <a:lnTo>
                    <a:pt x="0" y="193294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695569" y="5297830"/>
            <a:ext cx="208978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45" dirty="0">
                <a:solidFill>
                  <a:srgbClr val="FFFFFF"/>
                </a:solidFill>
                <a:latin typeface="Tahoma"/>
                <a:cs typeface="Tahoma"/>
              </a:rPr>
              <a:t>Intersticial</a:t>
            </a:r>
            <a:endParaRPr sz="34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304032" y="2706623"/>
            <a:ext cx="2571115" cy="1175385"/>
            <a:chOff x="3304032" y="2706623"/>
            <a:chExt cx="2571115" cy="1175385"/>
          </a:xfrm>
        </p:grpSpPr>
        <p:sp>
          <p:nvSpPr>
            <p:cNvPr id="22" name="object 22"/>
            <p:cNvSpPr/>
            <p:nvPr/>
          </p:nvSpPr>
          <p:spPr>
            <a:xfrm>
              <a:off x="5561838" y="3294887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89">
                  <a:moveTo>
                    <a:pt x="313182" y="0"/>
                  </a:moveTo>
                  <a:lnTo>
                    <a:pt x="0" y="0"/>
                  </a:lnTo>
                </a:path>
              </a:pathLst>
            </a:custGeom>
            <a:ln w="15240">
              <a:solidFill>
                <a:srgbClr val="E6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11652" y="2714243"/>
              <a:ext cx="2251075" cy="1160145"/>
            </a:xfrm>
            <a:custGeom>
              <a:avLst/>
              <a:gdLst/>
              <a:ahLst/>
              <a:cxnLst/>
              <a:rect l="l" t="t" r="r" b="b"/>
              <a:pathLst>
                <a:path w="2251075" h="1160145">
                  <a:moveTo>
                    <a:pt x="2057653" y="0"/>
                  </a:moveTo>
                  <a:lnTo>
                    <a:pt x="193294" y="0"/>
                  </a:lnTo>
                  <a:lnTo>
                    <a:pt x="148956" y="5102"/>
                  </a:lnTo>
                  <a:lnTo>
                    <a:pt x="108264" y="19637"/>
                  </a:lnTo>
                  <a:lnTo>
                    <a:pt x="72375" y="42447"/>
                  </a:lnTo>
                  <a:lnTo>
                    <a:pt x="42447" y="72375"/>
                  </a:lnTo>
                  <a:lnTo>
                    <a:pt x="19637" y="108264"/>
                  </a:lnTo>
                  <a:lnTo>
                    <a:pt x="5102" y="148956"/>
                  </a:lnTo>
                  <a:lnTo>
                    <a:pt x="0" y="193293"/>
                  </a:lnTo>
                  <a:lnTo>
                    <a:pt x="0" y="966469"/>
                  </a:lnTo>
                  <a:lnTo>
                    <a:pt x="5102" y="1010807"/>
                  </a:lnTo>
                  <a:lnTo>
                    <a:pt x="19637" y="1051499"/>
                  </a:lnTo>
                  <a:lnTo>
                    <a:pt x="42447" y="1087388"/>
                  </a:lnTo>
                  <a:lnTo>
                    <a:pt x="72375" y="1117316"/>
                  </a:lnTo>
                  <a:lnTo>
                    <a:pt x="108264" y="1140126"/>
                  </a:lnTo>
                  <a:lnTo>
                    <a:pt x="148956" y="1154661"/>
                  </a:lnTo>
                  <a:lnTo>
                    <a:pt x="193294" y="1159763"/>
                  </a:lnTo>
                  <a:lnTo>
                    <a:pt x="2057653" y="1159763"/>
                  </a:lnTo>
                  <a:lnTo>
                    <a:pt x="2101991" y="1154661"/>
                  </a:lnTo>
                  <a:lnTo>
                    <a:pt x="2142683" y="1140126"/>
                  </a:lnTo>
                  <a:lnTo>
                    <a:pt x="2178572" y="1117316"/>
                  </a:lnTo>
                  <a:lnTo>
                    <a:pt x="2208500" y="1087388"/>
                  </a:lnTo>
                  <a:lnTo>
                    <a:pt x="2231310" y="1051499"/>
                  </a:lnTo>
                  <a:lnTo>
                    <a:pt x="2245845" y="1010807"/>
                  </a:lnTo>
                  <a:lnTo>
                    <a:pt x="2250948" y="966469"/>
                  </a:lnTo>
                  <a:lnTo>
                    <a:pt x="2250948" y="193293"/>
                  </a:lnTo>
                  <a:lnTo>
                    <a:pt x="2245845" y="148956"/>
                  </a:lnTo>
                  <a:lnTo>
                    <a:pt x="2231310" y="108264"/>
                  </a:lnTo>
                  <a:lnTo>
                    <a:pt x="2208500" y="72375"/>
                  </a:lnTo>
                  <a:lnTo>
                    <a:pt x="2178572" y="42447"/>
                  </a:lnTo>
                  <a:lnTo>
                    <a:pt x="2142683" y="19637"/>
                  </a:lnTo>
                  <a:lnTo>
                    <a:pt x="2101991" y="5102"/>
                  </a:lnTo>
                  <a:lnTo>
                    <a:pt x="2057653" y="0"/>
                  </a:lnTo>
                  <a:close/>
                </a:path>
              </a:pathLst>
            </a:custGeom>
            <a:solidFill>
              <a:srgbClr val="E2626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11652" y="2714243"/>
              <a:ext cx="2251075" cy="1160145"/>
            </a:xfrm>
            <a:custGeom>
              <a:avLst/>
              <a:gdLst/>
              <a:ahLst/>
              <a:cxnLst/>
              <a:rect l="l" t="t" r="r" b="b"/>
              <a:pathLst>
                <a:path w="2251075" h="1160145">
                  <a:moveTo>
                    <a:pt x="0" y="193293"/>
                  </a:moveTo>
                  <a:lnTo>
                    <a:pt x="5102" y="148956"/>
                  </a:lnTo>
                  <a:lnTo>
                    <a:pt x="19637" y="108264"/>
                  </a:lnTo>
                  <a:lnTo>
                    <a:pt x="42447" y="72375"/>
                  </a:lnTo>
                  <a:lnTo>
                    <a:pt x="72375" y="42447"/>
                  </a:lnTo>
                  <a:lnTo>
                    <a:pt x="108264" y="19637"/>
                  </a:lnTo>
                  <a:lnTo>
                    <a:pt x="148956" y="5102"/>
                  </a:lnTo>
                  <a:lnTo>
                    <a:pt x="193294" y="0"/>
                  </a:lnTo>
                  <a:lnTo>
                    <a:pt x="2057653" y="0"/>
                  </a:lnTo>
                  <a:lnTo>
                    <a:pt x="2101991" y="5102"/>
                  </a:lnTo>
                  <a:lnTo>
                    <a:pt x="2142683" y="19637"/>
                  </a:lnTo>
                  <a:lnTo>
                    <a:pt x="2178572" y="42447"/>
                  </a:lnTo>
                  <a:lnTo>
                    <a:pt x="2208500" y="72375"/>
                  </a:lnTo>
                  <a:lnTo>
                    <a:pt x="2231310" y="108264"/>
                  </a:lnTo>
                  <a:lnTo>
                    <a:pt x="2245845" y="148956"/>
                  </a:lnTo>
                  <a:lnTo>
                    <a:pt x="2250948" y="193293"/>
                  </a:lnTo>
                  <a:lnTo>
                    <a:pt x="2250948" y="966469"/>
                  </a:lnTo>
                  <a:lnTo>
                    <a:pt x="2245845" y="1010807"/>
                  </a:lnTo>
                  <a:lnTo>
                    <a:pt x="2231310" y="1051499"/>
                  </a:lnTo>
                  <a:lnTo>
                    <a:pt x="2208500" y="1087388"/>
                  </a:lnTo>
                  <a:lnTo>
                    <a:pt x="2178572" y="1117316"/>
                  </a:lnTo>
                  <a:lnTo>
                    <a:pt x="2142683" y="1140126"/>
                  </a:lnTo>
                  <a:lnTo>
                    <a:pt x="2101991" y="1154661"/>
                  </a:lnTo>
                  <a:lnTo>
                    <a:pt x="2057653" y="1159763"/>
                  </a:lnTo>
                  <a:lnTo>
                    <a:pt x="193294" y="1159763"/>
                  </a:lnTo>
                  <a:lnTo>
                    <a:pt x="148956" y="1154661"/>
                  </a:lnTo>
                  <a:lnTo>
                    <a:pt x="108264" y="1140126"/>
                  </a:lnTo>
                  <a:lnTo>
                    <a:pt x="72375" y="1117316"/>
                  </a:lnTo>
                  <a:lnTo>
                    <a:pt x="42447" y="1087388"/>
                  </a:lnTo>
                  <a:lnTo>
                    <a:pt x="19637" y="1051499"/>
                  </a:lnTo>
                  <a:lnTo>
                    <a:pt x="5102" y="1010807"/>
                  </a:lnTo>
                  <a:lnTo>
                    <a:pt x="0" y="966469"/>
                  </a:lnTo>
                  <a:lnTo>
                    <a:pt x="0" y="193293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431285" y="3044393"/>
            <a:ext cx="2010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35" dirty="0">
                <a:solidFill>
                  <a:srgbClr val="FFFFFF"/>
                </a:solidFill>
                <a:latin typeface="Tahoma"/>
                <a:cs typeface="Tahoma"/>
              </a:rPr>
              <a:t>Obstructivo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4623" y="6534910"/>
            <a:ext cx="4541520" cy="32308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44088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BRONQUITIS</a:t>
            </a:r>
            <a:r>
              <a:rPr spc="-170" dirty="0"/>
              <a:t> </a:t>
            </a:r>
            <a:r>
              <a:rPr spc="290" dirty="0"/>
              <a:t>CRÓNICA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36191"/>
            <a:ext cx="8758555" cy="270637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Tos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constante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4" dirty="0">
                <a:solidFill>
                  <a:srgbClr val="404040"/>
                </a:solidFill>
                <a:latin typeface="Tahoma"/>
                <a:cs typeface="Tahoma"/>
              </a:rPr>
              <a:t>con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esputo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durante</a:t>
            </a:r>
            <a:r>
              <a:rPr sz="18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ahoma"/>
                <a:cs typeface="Tahoma"/>
              </a:rPr>
              <a:t>3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meses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por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ahoma"/>
                <a:cs typeface="Tahoma"/>
              </a:rPr>
              <a:t>2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años.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</a:pP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Mas</a:t>
            </a:r>
            <a:r>
              <a:rPr sz="1800" spc="4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frecuente</a:t>
            </a:r>
            <a:r>
              <a:rPr sz="1800" spc="43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4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fumadores</a:t>
            </a:r>
            <a:r>
              <a:rPr sz="1800" spc="4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empedernidos</a:t>
            </a:r>
            <a:r>
              <a:rPr sz="1800" spc="409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4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expuestos</a:t>
            </a:r>
            <a:r>
              <a:rPr sz="1800" spc="4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4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contaminación </a:t>
            </a:r>
            <a:r>
              <a:rPr sz="1800" spc="-5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Tahoma"/>
                <a:cs typeface="Tahoma"/>
              </a:rPr>
              <a:t>industrial.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510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Evoluciona</a:t>
            </a:r>
            <a:r>
              <a:rPr sz="1800" spc="-1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0" dirty="0">
                <a:solidFill>
                  <a:srgbClr val="404040"/>
                </a:solidFill>
                <a:latin typeface="Tahoma"/>
                <a:cs typeface="Tahoma"/>
              </a:rPr>
              <a:t>EPOC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Cor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pulmonale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Metaplasia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displasia</a:t>
            </a:r>
            <a:r>
              <a:rPr sz="1800" spc="-1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atípica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(cáncer)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4707" y="6576059"/>
            <a:ext cx="4541520" cy="28193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23641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55" dirty="0"/>
              <a:t>PATOGENIA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36367" y="2036191"/>
            <a:ext cx="5563870" cy="203136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spc="30" dirty="0">
                <a:solidFill>
                  <a:srgbClr val="404040"/>
                </a:solidFill>
                <a:latin typeface="Tahoma"/>
                <a:cs typeface="Tahoma"/>
              </a:rPr>
              <a:t>Irritación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mantenida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por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inhalación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sustancias: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Humo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15" dirty="0">
                <a:solidFill>
                  <a:srgbClr val="404040"/>
                </a:solidFill>
                <a:latin typeface="Tahoma"/>
                <a:cs typeface="Tahoma"/>
              </a:rPr>
              <a:t>tabaco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Polvo</a:t>
            </a:r>
            <a:r>
              <a:rPr sz="1800" spc="-11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cereales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Algodón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Sílice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6367" y="4570857"/>
            <a:ext cx="57175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El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humo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del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cigarro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ahoma"/>
                <a:cs typeface="Tahoma"/>
              </a:rPr>
              <a:t>interfiere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4" dirty="0">
                <a:solidFill>
                  <a:srgbClr val="404040"/>
                </a:solidFill>
                <a:latin typeface="Tahoma"/>
                <a:cs typeface="Tahoma"/>
              </a:rPr>
              <a:t>con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la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95" dirty="0">
                <a:solidFill>
                  <a:srgbClr val="404040"/>
                </a:solidFill>
                <a:latin typeface="Tahoma"/>
                <a:cs typeface="Tahoma"/>
              </a:rPr>
              <a:t>acción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ahoma"/>
                <a:cs typeface="Tahoma"/>
              </a:rPr>
              <a:t>los </a:t>
            </a:r>
            <a:r>
              <a:rPr sz="1800" spc="-5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cilios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el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epitelio </a:t>
            </a:r>
            <a:r>
              <a:rPr sz="1800" spc="220" dirty="0">
                <a:solidFill>
                  <a:srgbClr val="404040"/>
                </a:solidFill>
                <a:latin typeface="Tahoma"/>
                <a:cs typeface="Tahoma"/>
              </a:rPr>
              <a:t>e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inhibe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la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función </a:t>
            </a:r>
            <a:r>
              <a:rPr sz="1800" spc="235" dirty="0">
                <a:solidFill>
                  <a:srgbClr val="404040"/>
                </a:solidFill>
                <a:latin typeface="Tahoma"/>
                <a:cs typeface="Tahoma"/>
              </a:rPr>
              <a:t>de </a:t>
            </a:r>
            <a:r>
              <a:rPr sz="1800" spc="15" dirty="0">
                <a:solidFill>
                  <a:srgbClr val="404040"/>
                </a:solidFill>
                <a:latin typeface="Tahoma"/>
                <a:cs typeface="Tahoma"/>
              </a:rPr>
              <a:t>los </a:t>
            </a:r>
            <a:r>
              <a:rPr sz="1800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leucocitos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bronquiales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alveolares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0" dirty="0">
                <a:solidFill>
                  <a:srgbClr val="404040"/>
                </a:solidFill>
                <a:latin typeface="Tahoma"/>
                <a:cs typeface="Tahoma"/>
              </a:rPr>
              <a:t>de </a:t>
            </a: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eliminar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bacterias.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46901" y="760476"/>
            <a:ext cx="3549442" cy="529437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235820" y="1450289"/>
            <a:ext cx="1132205" cy="37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90"/>
              </a:lnSpc>
              <a:spcBef>
                <a:spcPts val="100"/>
              </a:spcBef>
            </a:pPr>
            <a:r>
              <a:rPr sz="1200" spc="65" dirty="0">
                <a:latin typeface="Tahoma"/>
                <a:cs typeface="Tahoma"/>
              </a:rPr>
              <a:t>Hipersecreción</a:t>
            </a:r>
            <a:endParaRPr sz="1200">
              <a:latin typeface="Tahoma"/>
              <a:cs typeface="Tahoma"/>
            </a:endParaRPr>
          </a:p>
          <a:p>
            <a:pPr marL="1270" algn="ctr">
              <a:lnSpc>
                <a:spcPts val="1390"/>
              </a:lnSpc>
            </a:pPr>
            <a:r>
              <a:rPr sz="1200" spc="150" dirty="0">
                <a:latin typeface="Tahoma"/>
                <a:cs typeface="Tahoma"/>
              </a:rPr>
              <a:t>de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spc="150" dirty="0">
                <a:latin typeface="Tahoma"/>
                <a:cs typeface="Tahoma"/>
              </a:rPr>
              <a:t>moco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13978" y="2628391"/>
            <a:ext cx="1034415" cy="37782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54305" marR="5080" indent="-142240">
              <a:lnSpc>
                <a:spcPts val="1330"/>
              </a:lnSpc>
              <a:spcBef>
                <a:spcPts val="235"/>
              </a:spcBef>
            </a:pPr>
            <a:r>
              <a:rPr sz="1200" spc="30" dirty="0">
                <a:latin typeface="Tahoma"/>
                <a:cs typeface="Tahoma"/>
              </a:rPr>
              <a:t>Hipertrofia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150" dirty="0">
                <a:latin typeface="Tahoma"/>
                <a:cs typeface="Tahoma"/>
              </a:rPr>
              <a:t>de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glándulas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19641" y="3721989"/>
            <a:ext cx="965835" cy="5454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-1905" algn="ctr">
              <a:lnSpc>
                <a:spcPct val="92100"/>
              </a:lnSpc>
              <a:spcBef>
                <a:spcPts val="210"/>
              </a:spcBef>
            </a:pPr>
            <a:r>
              <a:rPr sz="1200" spc="70" dirty="0">
                <a:latin typeface="Tahoma"/>
                <a:cs typeface="Tahoma"/>
              </a:rPr>
              <a:t>Liberación </a:t>
            </a:r>
            <a:r>
              <a:rPr sz="1200" spc="7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preolitica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150" dirty="0">
                <a:latin typeface="Tahoma"/>
                <a:cs typeface="Tahoma"/>
              </a:rPr>
              <a:t>de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25" dirty="0">
                <a:latin typeface="Tahoma"/>
                <a:cs typeface="Tahoma"/>
              </a:rPr>
              <a:t>neutrófilos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52129" y="4943094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6364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↑ </a:t>
            </a:r>
            <a:r>
              <a:rPr sz="1200" spc="65" dirty="0">
                <a:latin typeface="Tahoma"/>
                <a:cs typeface="Tahoma"/>
              </a:rPr>
              <a:t>células </a:t>
            </a:r>
            <a:r>
              <a:rPr sz="1200" spc="70" dirty="0">
                <a:latin typeface="Tahoma"/>
                <a:cs typeface="Tahoma"/>
              </a:rPr>
              <a:t> </a:t>
            </a:r>
            <a:r>
              <a:rPr sz="1200" spc="220" dirty="0">
                <a:latin typeface="Tahoma"/>
                <a:cs typeface="Tahoma"/>
              </a:rPr>
              <a:t>c</a:t>
            </a:r>
            <a:r>
              <a:rPr sz="1200" spc="180" dirty="0">
                <a:latin typeface="Tahoma"/>
                <a:cs typeface="Tahoma"/>
              </a:rPr>
              <a:t>a</a:t>
            </a:r>
            <a:r>
              <a:rPr sz="1200" spc="-15" dirty="0">
                <a:latin typeface="Tahoma"/>
                <a:cs typeface="Tahoma"/>
              </a:rPr>
              <a:t>l</a:t>
            </a:r>
            <a:r>
              <a:rPr sz="1200" spc="55" dirty="0">
                <a:latin typeface="Tahoma"/>
                <a:cs typeface="Tahoma"/>
              </a:rPr>
              <a:t>i</a:t>
            </a:r>
            <a:r>
              <a:rPr sz="1200" spc="125" dirty="0">
                <a:latin typeface="Tahoma"/>
                <a:cs typeface="Tahoma"/>
              </a:rPr>
              <a:t>c</a:t>
            </a:r>
            <a:r>
              <a:rPr sz="1200" spc="-25" dirty="0">
                <a:latin typeface="Tahoma"/>
                <a:cs typeface="Tahoma"/>
              </a:rPr>
              <a:t>if</a:t>
            </a:r>
            <a:r>
              <a:rPr sz="1200" spc="120" dirty="0">
                <a:latin typeface="Tahoma"/>
                <a:cs typeface="Tahoma"/>
              </a:rPr>
              <a:t>o</a:t>
            </a:r>
            <a:r>
              <a:rPr sz="1200" spc="10" dirty="0">
                <a:latin typeface="Tahoma"/>
                <a:cs typeface="Tahoma"/>
              </a:rPr>
              <a:t>r</a:t>
            </a:r>
            <a:r>
              <a:rPr sz="1200" spc="40" dirty="0">
                <a:latin typeface="Tahoma"/>
                <a:cs typeface="Tahoma"/>
              </a:rPr>
              <a:t>m</a:t>
            </a:r>
            <a:r>
              <a:rPr sz="1200" spc="35" dirty="0">
                <a:latin typeface="Tahoma"/>
                <a:cs typeface="Tahoma"/>
              </a:rPr>
              <a:t>es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6252" y="2485644"/>
            <a:ext cx="1793748" cy="204977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4539" y="6534910"/>
            <a:ext cx="4541520" cy="3230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517652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00" dirty="0"/>
              <a:t>ANOMALIAS</a:t>
            </a:r>
            <a:r>
              <a:rPr spc="-195" dirty="0"/>
              <a:t> </a:t>
            </a:r>
            <a:r>
              <a:rPr spc="150" dirty="0"/>
              <a:t>CONGENITAS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45" dirty="0"/>
              <a:t>(más</a:t>
            </a:r>
            <a:r>
              <a:rPr spc="-170" dirty="0"/>
              <a:t> </a:t>
            </a:r>
            <a:r>
              <a:rPr spc="155" dirty="0"/>
              <a:t>frecuentes)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23715" y="2125979"/>
            <a:ext cx="6457315" cy="1077595"/>
            <a:chOff x="3823715" y="2125979"/>
            <a:chExt cx="6457315" cy="1077595"/>
          </a:xfrm>
        </p:grpSpPr>
        <p:sp>
          <p:nvSpPr>
            <p:cNvPr id="4" name="object 4"/>
            <p:cNvSpPr/>
            <p:nvPr/>
          </p:nvSpPr>
          <p:spPr>
            <a:xfrm>
              <a:off x="4344923" y="2133599"/>
              <a:ext cx="5928360" cy="1050290"/>
            </a:xfrm>
            <a:custGeom>
              <a:avLst/>
              <a:gdLst/>
              <a:ahLst/>
              <a:cxnLst/>
              <a:rect l="l" t="t" r="r" b="b"/>
              <a:pathLst>
                <a:path w="5928359" h="1050289">
                  <a:moveTo>
                    <a:pt x="5928359" y="0"/>
                  </a:moveTo>
                  <a:lnTo>
                    <a:pt x="525017" y="0"/>
                  </a:lnTo>
                  <a:lnTo>
                    <a:pt x="0" y="525017"/>
                  </a:lnTo>
                  <a:lnTo>
                    <a:pt x="525017" y="1050036"/>
                  </a:lnTo>
                  <a:lnTo>
                    <a:pt x="5928359" y="1050036"/>
                  </a:lnTo>
                  <a:lnTo>
                    <a:pt x="5928359" y="0"/>
                  </a:lnTo>
                  <a:close/>
                </a:path>
              </a:pathLst>
            </a:custGeom>
            <a:solidFill>
              <a:srgbClr val="CE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44923" y="2133599"/>
              <a:ext cx="5928360" cy="1050290"/>
            </a:xfrm>
            <a:custGeom>
              <a:avLst/>
              <a:gdLst/>
              <a:ahLst/>
              <a:cxnLst/>
              <a:rect l="l" t="t" r="r" b="b"/>
              <a:pathLst>
                <a:path w="5928359" h="1050289">
                  <a:moveTo>
                    <a:pt x="5928359" y="1050036"/>
                  </a:moveTo>
                  <a:lnTo>
                    <a:pt x="525017" y="1050036"/>
                  </a:lnTo>
                  <a:lnTo>
                    <a:pt x="0" y="525017"/>
                  </a:lnTo>
                  <a:lnTo>
                    <a:pt x="525017" y="0"/>
                  </a:lnTo>
                  <a:lnTo>
                    <a:pt x="5928359" y="0"/>
                  </a:lnTo>
                  <a:lnTo>
                    <a:pt x="5928359" y="1050036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31335" y="2145791"/>
              <a:ext cx="1050290" cy="1050290"/>
            </a:xfrm>
            <a:custGeom>
              <a:avLst/>
              <a:gdLst/>
              <a:ahLst/>
              <a:cxnLst/>
              <a:rect l="l" t="t" r="r" b="b"/>
              <a:pathLst>
                <a:path w="1050289" h="1050289">
                  <a:moveTo>
                    <a:pt x="525017" y="0"/>
                  </a:moveTo>
                  <a:lnTo>
                    <a:pt x="477233" y="2145"/>
                  </a:lnTo>
                  <a:lnTo>
                    <a:pt x="430650" y="8459"/>
                  </a:lnTo>
                  <a:lnTo>
                    <a:pt x="385453" y="18755"/>
                  </a:lnTo>
                  <a:lnTo>
                    <a:pt x="341829" y="32848"/>
                  </a:lnTo>
                  <a:lnTo>
                    <a:pt x="299963" y="50553"/>
                  </a:lnTo>
                  <a:lnTo>
                    <a:pt x="260039" y="71684"/>
                  </a:lnTo>
                  <a:lnTo>
                    <a:pt x="222244" y="96056"/>
                  </a:lnTo>
                  <a:lnTo>
                    <a:pt x="186763" y="123483"/>
                  </a:lnTo>
                  <a:lnTo>
                    <a:pt x="153781" y="153781"/>
                  </a:lnTo>
                  <a:lnTo>
                    <a:pt x="123483" y="186763"/>
                  </a:lnTo>
                  <a:lnTo>
                    <a:pt x="96056" y="222244"/>
                  </a:lnTo>
                  <a:lnTo>
                    <a:pt x="71684" y="260039"/>
                  </a:lnTo>
                  <a:lnTo>
                    <a:pt x="50553" y="299963"/>
                  </a:lnTo>
                  <a:lnTo>
                    <a:pt x="32848" y="341829"/>
                  </a:lnTo>
                  <a:lnTo>
                    <a:pt x="18755" y="385453"/>
                  </a:lnTo>
                  <a:lnTo>
                    <a:pt x="8459" y="430650"/>
                  </a:lnTo>
                  <a:lnTo>
                    <a:pt x="2145" y="477233"/>
                  </a:lnTo>
                  <a:lnTo>
                    <a:pt x="0" y="525018"/>
                  </a:lnTo>
                  <a:lnTo>
                    <a:pt x="2145" y="572802"/>
                  </a:lnTo>
                  <a:lnTo>
                    <a:pt x="8459" y="619385"/>
                  </a:lnTo>
                  <a:lnTo>
                    <a:pt x="18755" y="664582"/>
                  </a:lnTo>
                  <a:lnTo>
                    <a:pt x="32848" y="708206"/>
                  </a:lnTo>
                  <a:lnTo>
                    <a:pt x="50553" y="750072"/>
                  </a:lnTo>
                  <a:lnTo>
                    <a:pt x="71684" y="789996"/>
                  </a:lnTo>
                  <a:lnTo>
                    <a:pt x="96056" y="827791"/>
                  </a:lnTo>
                  <a:lnTo>
                    <a:pt x="123483" y="863272"/>
                  </a:lnTo>
                  <a:lnTo>
                    <a:pt x="153781" y="896254"/>
                  </a:lnTo>
                  <a:lnTo>
                    <a:pt x="186763" y="926552"/>
                  </a:lnTo>
                  <a:lnTo>
                    <a:pt x="222244" y="953979"/>
                  </a:lnTo>
                  <a:lnTo>
                    <a:pt x="260039" y="978351"/>
                  </a:lnTo>
                  <a:lnTo>
                    <a:pt x="299963" y="999482"/>
                  </a:lnTo>
                  <a:lnTo>
                    <a:pt x="341829" y="1017187"/>
                  </a:lnTo>
                  <a:lnTo>
                    <a:pt x="385453" y="1031280"/>
                  </a:lnTo>
                  <a:lnTo>
                    <a:pt x="430650" y="1041576"/>
                  </a:lnTo>
                  <a:lnTo>
                    <a:pt x="477233" y="1047890"/>
                  </a:lnTo>
                  <a:lnTo>
                    <a:pt x="525017" y="1050036"/>
                  </a:lnTo>
                  <a:lnTo>
                    <a:pt x="572802" y="1047890"/>
                  </a:lnTo>
                  <a:lnTo>
                    <a:pt x="619385" y="1041576"/>
                  </a:lnTo>
                  <a:lnTo>
                    <a:pt x="664582" y="1031280"/>
                  </a:lnTo>
                  <a:lnTo>
                    <a:pt x="708206" y="1017187"/>
                  </a:lnTo>
                  <a:lnTo>
                    <a:pt x="750072" y="999482"/>
                  </a:lnTo>
                  <a:lnTo>
                    <a:pt x="789996" y="978351"/>
                  </a:lnTo>
                  <a:lnTo>
                    <a:pt x="827791" y="953979"/>
                  </a:lnTo>
                  <a:lnTo>
                    <a:pt x="863272" y="926552"/>
                  </a:lnTo>
                  <a:lnTo>
                    <a:pt x="896254" y="896254"/>
                  </a:lnTo>
                  <a:lnTo>
                    <a:pt x="926552" y="863272"/>
                  </a:lnTo>
                  <a:lnTo>
                    <a:pt x="953979" y="827791"/>
                  </a:lnTo>
                  <a:lnTo>
                    <a:pt x="978351" y="789996"/>
                  </a:lnTo>
                  <a:lnTo>
                    <a:pt x="999482" y="750072"/>
                  </a:lnTo>
                  <a:lnTo>
                    <a:pt x="1017187" y="708206"/>
                  </a:lnTo>
                  <a:lnTo>
                    <a:pt x="1031280" y="664582"/>
                  </a:lnTo>
                  <a:lnTo>
                    <a:pt x="1041576" y="619385"/>
                  </a:lnTo>
                  <a:lnTo>
                    <a:pt x="1047890" y="572802"/>
                  </a:lnTo>
                  <a:lnTo>
                    <a:pt x="1050036" y="525018"/>
                  </a:lnTo>
                  <a:lnTo>
                    <a:pt x="1047890" y="477233"/>
                  </a:lnTo>
                  <a:lnTo>
                    <a:pt x="1041576" y="430650"/>
                  </a:lnTo>
                  <a:lnTo>
                    <a:pt x="1031280" y="385453"/>
                  </a:lnTo>
                  <a:lnTo>
                    <a:pt x="1017187" y="341829"/>
                  </a:lnTo>
                  <a:lnTo>
                    <a:pt x="999482" y="299963"/>
                  </a:lnTo>
                  <a:lnTo>
                    <a:pt x="978351" y="260039"/>
                  </a:lnTo>
                  <a:lnTo>
                    <a:pt x="953979" y="222244"/>
                  </a:lnTo>
                  <a:lnTo>
                    <a:pt x="926552" y="186763"/>
                  </a:lnTo>
                  <a:lnTo>
                    <a:pt x="896254" y="153781"/>
                  </a:lnTo>
                  <a:lnTo>
                    <a:pt x="863272" y="123483"/>
                  </a:lnTo>
                  <a:lnTo>
                    <a:pt x="827791" y="96056"/>
                  </a:lnTo>
                  <a:lnTo>
                    <a:pt x="789996" y="71684"/>
                  </a:lnTo>
                  <a:lnTo>
                    <a:pt x="750072" y="50553"/>
                  </a:lnTo>
                  <a:lnTo>
                    <a:pt x="708206" y="32848"/>
                  </a:lnTo>
                  <a:lnTo>
                    <a:pt x="664582" y="18755"/>
                  </a:lnTo>
                  <a:lnTo>
                    <a:pt x="619385" y="8459"/>
                  </a:lnTo>
                  <a:lnTo>
                    <a:pt x="572802" y="2145"/>
                  </a:lnTo>
                  <a:lnTo>
                    <a:pt x="525017" y="0"/>
                  </a:lnTo>
                  <a:close/>
                </a:path>
              </a:pathLst>
            </a:custGeom>
            <a:solidFill>
              <a:srgbClr val="F1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31335" y="2145791"/>
              <a:ext cx="1050290" cy="1050290"/>
            </a:xfrm>
            <a:custGeom>
              <a:avLst/>
              <a:gdLst/>
              <a:ahLst/>
              <a:cxnLst/>
              <a:rect l="l" t="t" r="r" b="b"/>
              <a:pathLst>
                <a:path w="1050289" h="1050289">
                  <a:moveTo>
                    <a:pt x="0" y="525018"/>
                  </a:moveTo>
                  <a:lnTo>
                    <a:pt x="2145" y="477233"/>
                  </a:lnTo>
                  <a:lnTo>
                    <a:pt x="8459" y="430650"/>
                  </a:lnTo>
                  <a:lnTo>
                    <a:pt x="18755" y="385453"/>
                  </a:lnTo>
                  <a:lnTo>
                    <a:pt x="32848" y="341829"/>
                  </a:lnTo>
                  <a:lnTo>
                    <a:pt x="50553" y="299963"/>
                  </a:lnTo>
                  <a:lnTo>
                    <a:pt x="71684" y="260039"/>
                  </a:lnTo>
                  <a:lnTo>
                    <a:pt x="96056" y="222244"/>
                  </a:lnTo>
                  <a:lnTo>
                    <a:pt x="123483" y="186763"/>
                  </a:lnTo>
                  <a:lnTo>
                    <a:pt x="153781" y="153781"/>
                  </a:lnTo>
                  <a:lnTo>
                    <a:pt x="186763" y="123483"/>
                  </a:lnTo>
                  <a:lnTo>
                    <a:pt x="222244" y="96056"/>
                  </a:lnTo>
                  <a:lnTo>
                    <a:pt x="260039" y="71684"/>
                  </a:lnTo>
                  <a:lnTo>
                    <a:pt x="299963" y="50553"/>
                  </a:lnTo>
                  <a:lnTo>
                    <a:pt x="341829" y="32848"/>
                  </a:lnTo>
                  <a:lnTo>
                    <a:pt x="385453" y="18755"/>
                  </a:lnTo>
                  <a:lnTo>
                    <a:pt x="430650" y="8459"/>
                  </a:lnTo>
                  <a:lnTo>
                    <a:pt x="477233" y="2145"/>
                  </a:lnTo>
                  <a:lnTo>
                    <a:pt x="525017" y="0"/>
                  </a:lnTo>
                  <a:lnTo>
                    <a:pt x="572802" y="2145"/>
                  </a:lnTo>
                  <a:lnTo>
                    <a:pt x="619385" y="8459"/>
                  </a:lnTo>
                  <a:lnTo>
                    <a:pt x="664582" y="18755"/>
                  </a:lnTo>
                  <a:lnTo>
                    <a:pt x="708206" y="32848"/>
                  </a:lnTo>
                  <a:lnTo>
                    <a:pt x="750072" y="50553"/>
                  </a:lnTo>
                  <a:lnTo>
                    <a:pt x="789996" y="71684"/>
                  </a:lnTo>
                  <a:lnTo>
                    <a:pt x="827791" y="96056"/>
                  </a:lnTo>
                  <a:lnTo>
                    <a:pt x="863272" y="123483"/>
                  </a:lnTo>
                  <a:lnTo>
                    <a:pt x="896254" y="153781"/>
                  </a:lnTo>
                  <a:lnTo>
                    <a:pt x="926552" y="186763"/>
                  </a:lnTo>
                  <a:lnTo>
                    <a:pt x="953979" y="222244"/>
                  </a:lnTo>
                  <a:lnTo>
                    <a:pt x="978351" y="260039"/>
                  </a:lnTo>
                  <a:lnTo>
                    <a:pt x="999482" y="299963"/>
                  </a:lnTo>
                  <a:lnTo>
                    <a:pt x="1017187" y="341829"/>
                  </a:lnTo>
                  <a:lnTo>
                    <a:pt x="1031280" y="385453"/>
                  </a:lnTo>
                  <a:lnTo>
                    <a:pt x="1041576" y="430650"/>
                  </a:lnTo>
                  <a:lnTo>
                    <a:pt x="1047890" y="477233"/>
                  </a:lnTo>
                  <a:lnTo>
                    <a:pt x="1050036" y="525018"/>
                  </a:lnTo>
                  <a:lnTo>
                    <a:pt x="1047890" y="572802"/>
                  </a:lnTo>
                  <a:lnTo>
                    <a:pt x="1041576" y="619385"/>
                  </a:lnTo>
                  <a:lnTo>
                    <a:pt x="1031280" y="664582"/>
                  </a:lnTo>
                  <a:lnTo>
                    <a:pt x="1017187" y="708206"/>
                  </a:lnTo>
                  <a:lnTo>
                    <a:pt x="999482" y="750072"/>
                  </a:lnTo>
                  <a:lnTo>
                    <a:pt x="978351" y="789996"/>
                  </a:lnTo>
                  <a:lnTo>
                    <a:pt x="953979" y="827791"/>
                  </a:lnTo>
                  <a:lnTo>
                    <a:pt x="926552" y="863272"/>
                  </a:lnTo>
                  <a:lnTo>
                    <a:pt x="896254" y="896254"/>
                  </a:lnTo>
                  <a:lnTo>
                    <a:pt x="863272" y="926552"/>
                  </a:lnTo>
                  <a:lnTo>
                    <a:pt x="827791" y="953979"/>
                  </a:lnTo>
                  <a:lnTo>
                    <a:pt x="789996" y="978351"/>
                  </a:lnTo>
                  <a:lnTo>
                    <a:pt x="750072" y="999482"/>
                  </a:lnTo>
                  <a:lnTo>
                    <a:pt x="708206" y="1017187"/>
                  </a:lnTo>
                  <a:lnTo>
                    <a:pt x="664582" y="1031280"/>
                  </a:lnTo>
                  <a:lnTo>
                    <a:pt x="619385" y="1041576"/>
                  </a:lnTo>
                  <a:lnTo>
                    <a:pt x="572802" y="1047890"/>
                  </a:lnTo>
                  <a:lnTo>
                    <a:pt x="525017" y="1050036"/>
                  </a:lnTo>
                  <a:lnTo>
                    <a:pt x="477233" y="1047890"/>
                  </a:lnTo>
                  <a:lnTo>
                    <a:pt x="430650" y="1041576"/>
                  </a:lnTo>
                  <a:lnTo>
                    <a:pt x="385453" y="1031280"/>
                  </a:lnTo>
                  <a:lnTo>
                    <a:pt x="341829" y="1017187"/>
                  </a:lnTo>
                  <a:lnTo>
                    <a:pt x="299963" y="999482"/>
                  </a:lnTo>
                  <a:lnTo>
                    <a:pt x="260039" y="978351"/>
                  </a:lnTo>
                  <a:lnTo>
                    <a:pt x="222244" y="953979"/>
                  </a:lnTo>
                  <a:lnTo>
                    <a:pt x="186763" y="926552"/>
                  </a:lnTo>
                  <a:lnTo>
                    <a:pt x="153781" y="896254"/>
                  </a:lnTo>
                  <a:lnTo>
                    <a:pt x="123483" y="863272"/>
                  </a:lnTo>
                  <a:lnTo>
                    <a:pt x="96056" y="827791"/>
                  </a:lnTo>
                  <a:lnTo>
                    <a:pt x="71684" y="789996"/>
                  </a:lnTo>
                  <a:lnTo>
                    <a:pt x="50553" y="750072"/>
                  </a:lnTo>
                  <a:lnTo>
                    <a:pt x="32848" y="708206"/>
                  </a:lnTo>
                  <a:lnTo>
                    <a:pt x="18755" y="664582"/>
                  </a:lnTo>
                  <a:lnTo>
                    <a:pt x="8459" y="619385"/>
                  </a:lnTo>
                  <a:lnTo>
                    <a:pt x="2145" y="572802"/>
                  </a:lnTo>
                  <a:lnTo>
                    <a:pt x="0" y="52501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813047" y="3489959"/>
            <a:ext cx="6468110" cy="1065530"/>
            <a:chOff x="3813047" y="3489959"/>
            <a:chExt cx="6468110" cy="1065530"/>
          </a:xfrm>
        </p:grpSpPr>
        <p:sp>
          <p:nvSpPr>
            <p:cNvPr id="9" name="object 9"/>
            <p:cNvSpPr/>
            <p:nvPr/>
          </p:nvSpPr>
          <p:spPr>
            <a:xfrm>
              <a:off x="4344923" y="3497579"/>
              <a:ext cx="5928360" cy="1050290"/>
            </a:xfrm>
            <a:custGeom>
              <a:avLst/>
              <a:gdLst/>
              <a:ahLst/>
              <a:cxnLst/>
              <a:rect l="l" t="t" r="r" b="b"/>
              <a:pathLst>
                <a:path w="5928359" h="1050289">
                  <a:moveTo>
                    <a:pt x="5928359" y="0"/>
                  </a:moveTo>
                  <a:lnTo>
                    <a:pt x="525017" y="0"/>
                  </a:lnTo>
                  <a:lnTo>
                    <a:pt x="0" y="525018"/>
                  </a:lnTo>
                  <a:lnTo>
                    <a:pt x="525017" y="1050036"/>
                  </a:lnTo>
                  <a:lnTo>
                    <a:pt x="5928359" y="1050036"/>
                  </a:lnTo>
                  <a:lnTo>
                    <a:pt x="5928359" y="0"/>
                  </a:lnTo>
                  <a:close/>
                </a:path>
              </a:pathLst>
            </a:custGeom>
            <a:solidFill>
              <a:srgbClr val="D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44923" y="3497579"/>
              <a:ext cx="5928360" cy="1050290"/>
            </a:xfrm>
            <a:custGeom>
              <a:avLst/>
              <a:gdLst/>
              <a:ahLst/>
              <a:cxnLst/>
              <a:rect l="l" t="t" r="r" b="b"/>
              <a:pathLst>
                <a:path w="5928359" h="1050289">
                  <a:moveTo>
                    <a:pt x="5928359" y="1050036"/>
                  </a:moveTo>
                  <a:lnTo>
                    <a:pt x="525017" y="1050036"/>
                  </a:lnTo>
                  <a:lnTo>
                    <a:pt x="0" y="525018"/>
                  </a:lnTo>
                  <a:lnTo>
                    <a:pt x="525017" y="0"/>
                  </a:lnTo>
                  <a:lnTo>
                    <a:pt x="5928359" y="0"/>
                  </a:lnTo>
                  <a:lnTo>
                    <a:pt x="5928359" y="1050036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0667" y="3497579"/>
              <a:ext cx="1050036" cy="10500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20667" y="3497579"/>
              <a:ext cx="1050290" cy="1050290"/>
            </a:xfrm>
            <a:custGeom>
              <a:avLst/>
              <a:gdLst/>
              <a:ahLst/>
              <a:cxnLst/>
              <a:rect l="l" t="t" r="r" b="b"/>
              <a:pathLst>
                <a:path w="1050289" h="1050289">
                  <a:moveTo>
                    <a:pt x="0" y="525018"/>
                  </a:moveTo>
                  <a:lnTo>
                    <a:pt x="2145" y="477233"/>
                  </a:lnTo>
                  <a:lnTo>
                    <a:pt x="8459" y="430650"/>
                  </a:lnTo>
                  <a:lnTo>
                    <a:pt x="18755" y="385453"/>
                  </a:lnTo>
                  <a:lnTo>
                    <a:pt x="32848" y="341829"/>
                  </a:lnTo>
                  <a:lnTo>
                    <a:pt x="50553" y="299963"/>
                  </a:lnTo>
                  <a:lnTo>
                    <a:pt x="71684" y="260039"/>
                  </a:lnTo>
                  <a:lnTo>
                    <a:pt x="96056" y="222244"/>
                  </a:lnTo>
                  <a:lnTo>
                    <a:pt x="123483" y="186763"/>
                  </a:lnTo>
                  <a:lnTo>
                    <a:pt x="153781" y="153781"/>
                  </a:lnTo>
                  <a:lnTo>
                    <a:pt x="186763" y="123483"/>
                  </a:lnTo>
                  <a:lnTo>
                    <a:pt x="222244" y="96056"/>
                  </a:lnTo>
                  <a:lnTo>
                    <a:pt x="260039" y="71684"/>
                  </a:lnTo>
                  <a:lnTo>
                    <a:pt x="299963" y="50553"/>
                  </a:lnTo>
                  <a:lnTo>
                    <a:pt x="341829" y="32848"/>
                  </a:lnTo>
                  <a:lnTo>
                    <a:pt x="385453" y="18755"/>
                  </a:lnTo>
                  <a:lnTo>
                    <a:pt x="430650" y="8459"/>
                  </a:lnTo>
                  <a:lnTo>
                    <a:pt x="477233" y="2145"/>
                  </a:lnTo>
                  <a:lnTo>
                    <a:pt x="525018" y="0"/>
                  </a:lnTo>
                  <a:lnTo>
                    <a:pt x="572802" y="2145"/>
                  </a:lnTo>
                  <a:lnTo>
                    <a:pt x="619385" y="8459"/>
                  </a:lnTo>
                  <a:lnTo>
                    <a:pt x="664582" y="18755"/>
                  </a:lnTo>
                  <a:lnTo>
                    <a:pt x="708206" y="32848"/>
                  </a:lnTo>
                  <a:lnTo>
                    <a:pt x="750072" y="50553"/>
                  </a:lnTo>
                  <a:lnTo>
                    <a:pt x="789996" y="71684"/>
                  </a:lnTo>
                  <a:lnTo>
                    <a:pt x="827791" y="96056"/>
                  </a:lnTo>
                  <a:lnTo>
                    <a:pt x="863272" y="123483"/>
                  </a:lnTo>
                  <a:lnTo>
                    <a:pt x="896254" y="153781"/>
                  </a:lnTo>
                  <a:lnTo>
                    <a:pt x="926552" y="186763"/>
                  </a:lnTo>
                  <a:lnTo>
                    <a:pt x="953979" y="222244"/>
                  </a:lnTo>
                  <a:lnTo>
                    <a:pt x="978351" y="260039"/>
                  </a:lnTo>
                  <a:lnTo>
                    <a:pt x="999482" y="299963"/>
                  </a:lnTo>
                  <a:lnTo>
                    <a:pt x="1017187" y="341829"/>
                  </a:lnTo>
                  <a:lnTo>
                    <a:pt x="1031280" y="385453"/>
                  </a:lnTo>
                  <a:lnTo>
                    <a:pt x="1041576" y="430650"/>
                  </a:lnTo>
                  <a:lnTo>
                    <a:pt x="1047890" y="477233"/>
                  </a:lnTo>
                  <a:lnTo>
                    <a:pt x="1050036" y="525018"/>
                  </a:lnTo>
                  <a:lnTo>
                    <a:pt x="1047890" y="572802"/>
                  </a:lnTo>
                  <a:lnTo>
                    <a:pt x="1041576" y="619385"/>
                  </a:lnTo>
                  <a:lnTo>
                    <a:pt x="1031280" y="664582"/>
                  </a:lnTo>
                  <a:lnTo>
                    <a:pt x="1017187" y="708206"/>
                  </a:lnTo>
                  <a:lnTo>
                    <a:pt x="999482" y="750072"/>
                  </a:lnTo>
                  <a:lnTo>
                    <a:pt x="978351" y="789996"/>
                  </a:lnTo>
                  <a:lnTo>
                    <a:pt x="953979" y="827791"/>
                  </a:lnTo>
                  <a:lnTo>
                    <a:pt x="926552" y="863272"/>
                  </a:lnTo>
                  <a:lnTo>
                    <a:pt x="896254" y="896254"/>
                  </a:lnTo>
                  <a:lnTo>
                    <a:pt x="863272" y="926552"/>
                  </a:lnTo>
                  <a:lnTo>
                    <a:pt x="827791" y="953979"/>
                  </a:lnTo>
                  <a:lnTo>
                    <a:pt x="789996" y="978351"/>
                  </a:lnTo>
                  <a:lnTo>
                    <a:pt x="750072" y="999482"/>
                  </a:lnTo>
                  <a:lnTo>
                    <a:pt x="708206" y="1017187"/>
                  </a:lnTo>
                  <a:lnTo>
                    <a:pt x="664582" y="1031280"/>
                  </a:lnTo>
                  <a:lnTo>
                    <a:pt x="619385" y="1041576"/>
                  </a:lnTo>
                  <a:lnTo>
                    <a:pt x="572802" y="1047890"/>
                  </a:lnTo>
                  <a:lnTo>
                    <a:pt x="525018" y="1050036"/>
                  </a:lnTo>
                  <a:lnTo>
                    <a:pt x="477233" y="1047890"/>
                  </a:lnTo>
                  <a:lnTo>
                    <a:pt x="430650" y="1041576"/>
                  </a:lnTo>
                  <a:lnTo>
                    <a:pt x="385453" y="1031280"/>
                  </a:lnTo>
                  <a:lnTo>
                    <a:pt x="341829" y="1017187"/>
                  </a:lnTo>
                  <a:lnTo>
                    <a:pt x="299963" y="999482"/>
                  </a:lnTo>
                  <a:lnTo>
                    <a:pt x="260039" y="978351"/>
                  </a:lnTo>
                  <a:lnTo>
                    <a:pt x="222244" y="953979"/>
                  </a:lnTo>
                  <a:lnTo>
                    <a:pt x="186763" y="926552"/>
                  </a:lnTo>
                  <a:lnTo>
                    <a:pt x="153781" y="896254"/>
                  </a:lnTo>
                  <a:lnTo>
                    <a:pt x="123483" y="863272"/>
                  </a:lnTo>
                  <a:lnTo>
                    <a:pt x="96056" y="827791"/>
                  </a:lnTo>
                  <a:lnTo>
                    <a:pt x="71684" y="789996"/>
                  </a:lnTo>
                  <a:lnTo>
                    <a:pt x="50553" y="750072"/>
                  </a:lnTo>
                  <a:lnTo>
                    <a:pt x="32848" y="708206"/>
                  </a:lnTo>
                  <a:lnTo>
                    <a:pt x="18755" y="664582"/>
                  </a:lnTo>
                  <a:lnTo>
                    <a:pt x="8459" y="619385"/>
                  </a:lnTo>
                  <a:lnTo>
                    <a:pt x="2145" y="572802"/>
                  </a:lnTo>
                  <a:lnTo>
                    <a:pt x="0" y="52501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337303" y="4853940"/>
            <a:ext cx="5943600" cy="1065530"/>
            <a:chOff x="4337303" y="4853940"/>
            <a:chExt cx="5943600" cy="1065530"/>
          </a:xfrm>
        </p:grpSpPr>
        <p:sp>
          <p:nvSpPr>
            <p:cNvPr id="14" name="object 14"/>
            <p:cNvSpPr/>
            <p:nvPr/>
          </p:nvSpPr>
          <p:spPr>
            <a:xfrm>
              <a:off x="4344923" y="4861560"/>
              <a:ext cx="5928360" cy="1050290"/>
            </a:xfrm>
            <a:custGeom>
              <a:avLst/>
              <a:gdLst/>
              <a:ahLst/>
              <a:cxnLst/>
              <a:rect l="l" t="t" r="r" b="b"/>
              <a:pathLst>
                <a:path w="5928359" h="1050289">
                  <a:moveTo>
                    <a:pt x="5928359" y="0"/>
                  </a:moveTo>
                  <a:lnTo>
                    <a:pt x="525017" y="0"/>
                  </a:lnTo>
                  <a:lnTo>
                    <a:pt x="0" y="525017"/>
                  </a:lnTo>
                  <a:lnTo>
                    <a:pt x="525017" y="1050036"/>
                  </a:lnTo>
                  <a:lnTo>
                    <a:pt x="5928359" y="1050036"/>
                  </a:lnTo>
                  <a:lnTo>
                    <a:pt x="5928359" y="0"/>
                  </a:lnTo>
                  <a:close/>
                </a:path>
              </a:pathLst>
            </a:custGeom>
            <a:solidFill>
              <a:srgbClr val="EB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44923" y="4861560"/>
              <a:ext cx="5928360" cy="1050290"/>
            </a:xfrm>
            <a:custGeom>
              <a:avLst/>
              <a:gdLst/>
              <a:ahLst/>
              <a:cxnLst/>
              <a:rect l="l" t="t" r="r" b="b"/>
              <a:pathLst>
                <a:path w="5928359" h="1050289">
                  <a:moveTo>
                    <a:pt x="5928359" y="1050036"/>
                  </a:moveTo>
                  <a:lnTo>
                    <a:pt x="525017" y="1050036"/>
                  </a:lnTo>
                  <a:lnTo>
                    <a:pt x="0" y="525017"/>
                  </a:lnTo>
                  <a:lnTo>
                    <a:pt x="525017" y="0"/>
                  </a:lnTo>
                  <a:lnTo>
                    <a:pt x="5928359" y="0"/>
                  </a:lnTo>
                  <a:lnTo>
                    <a:pt x="5928359" y="1050036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061584" y="2399792"/>
            <a:ext cx="5014595" cy="3195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2900" spc="155" dirty="0">
                <a:solidFill>
                  <a:srgbClr val="FFFFFF"/>
                </a:solidFill>
                <a:latin typeface="Tahoma"/>
                <a:cs typeface="Tahoma"/>
              </a:rPr>
              <a:t>Hipoplasia</a:t>
            </a:r>
            <a:endParaRPr sz="2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950">
              <a:latin typeface="Tahoma"/>
              <a:cs typeface="Tahoma"/>
            </a:endParaRPr>
          </a:p>
          <a:p>
            <a:pPr marL="12065" marR="5080" algn="ctr">
              <a:lnSpc>
                <a:spcPts val="3200"/>
              </a:lnSpc>
            </a:pPr>
            <a:r>
              <a:rPr sz="2900" spc="80" dirty="0">
                <a:solidFill>
                  <a:srgbClr val="FFFFFF"/>
                </a:solidFill>
                <a:latin typeface="Tahoma"/>
                <a:cs typeface="Tahoma"/>
              </a:rPr>
              <a:t>Quistes</a:t>
            </a:r>
            <a:r>
              <a:rPr sz="29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00" spc="215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29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00" spc="75" dirty="0">
                <a:solidFill>
                  <a:srgbClr val="FFFFFF"/>
                </a:solidFill>
                <a:latin typeface="Tahoma"/>
                <a:cs typeface="Tahoma"/>
              </a:rPr>
              <a:t>intestino</a:t>
            </a:r>
            <a:r>
              <a:rPr sz="29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00" spc="105" dirty="0">
                <a:solidFill>
                  <a:srgbClr val="FFFFFF"/>
                </a:solidFill>
                <a:latin typeface="Tahoma"/>
                <a:cs typeface="Tahoma"/>
              </a:rPr>
              <a:t>anterior </a:t>
            </a:r>
            <a:r>
              <a:rPr sz="2900" spc="-8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00" spc="185" dirty="0">
                <a:solidFill>
                  <a:srgbClr val="FFFFFF"/>
                </a:solidFill>
                <a:latin typeface="Tahoma"/>
                <a:cs typeface="Tahoma"/>
              </a:rPr>
              <a:t>(Broncógeno)</a:t>
            </a:r>
            <a:endParaRPr sz="2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900" spc="130" dirty="0">
                <a:solidFill>
                  <a:srgbClr val="FFFFFF"/>
                </a:solidFill>
                <a:latin typeface="Tahoma"/>
                <a:cs typeface="Tahoma"/>
              </a:rPr>
              <a:t>Secuestro</a:t>
            </a:r>
            <a:r>
              <a:rPr sz="29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900" spc="180" dirty="0">
                <a:solidFill>
                  <a:srgbClr val="FFFFFF"/>
                </a:solidFill>
                <a:latin typeface="Tahoma"/>
                <a:cs typeface="Tahoma"/>
              </a:rPr>
              <a:t>pulmonar</a:t>
            </a:r>
            <a:endParaRPr sz="29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13047" y="4853940"/>
            <a:ext cx="1065530" cy="1065530"/>
            <a:chOff x="3813047" y="4853940"/>
            <a:chExt cx="1065530" cy="106553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0667" y="4861560"/>
              <a:ext cx="1050036" cy="105003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820667" y="4861560"/>
              <a:ext cx="1050290" cy="1050290"/>
            </a:xfrm>
            <a:custGeom>
              <a:avLst/>
              <a:gdLst/>
              <a:ahLst/>
              <a:cxnLst/>
              <a:rect l="l" t="t" r="r" b="b"/>
              <a:pathLst>
                <a:path w="1050289" h="1050289">
                  <a:moveTo>
                    <a:pt x="0" y="525017"/>
                  </a:moveTo>
                  <a:lnTo>
                    <a:pt x="2145" y="477233"/>
                  </a:lnTo>
                  <a:lnTo>
                    <a:pt x="8459" y="430650"/>
                  </a:lnTo>
                  <a:lnTo>
                    <a:pt x="18755" y="385453"/>
                  </a:lnTo>
                  <a:lnTo>
                    <a:pt x="32848" y="341829"/>
                  </a:lnTo>
                  <a:lnTo>
                    <a:pt x="50553" y="299963"/>
                  </a:lnTo>
                  <a:lnTo>
                    <a:pt x="71684" y="260039"/>
                  </a:lnTo>
                  <a:lnTo>
                    <a:pt x="96056" y="222244"/>
                  </a:lnTo>
                  <a:lnTo>
                    <a:pt x="123483" y="186763"/>
                  </a:lnTo>
                  <a:lnTo>
                    <a:pt x="153781" y="153781"/>
                  </a:lnTo>
                  <a:lnTo>
                    <a:pt x="186763" y="123483"/>
                  </a:lnTo>
                  <a:lnTo>
                    <a:pt x="222244" y="96056"/>
                  </a:lnTo>
                  <a:lnTo>
                    <a:pt x="260039" y="71684"/>
                  </a:lnTo>
                  <a:lnTo>
                    <a:pt x="299963" y="50553"/>
                  </a:lnTo>
                  <a:lnTo>
                    <a:pt x="341829" y="32848"/>
                  </a:lnTo>
                  <a:lnTo>
                    <a:pt x="385453" y="18755"/>
                  </a:lnTo>
                  <a:lnTo>
                    <a:pt x="430650" y="8459"/>
                  </a:lnTo>
                  <a:lnTo>
                    <a:pt x="477233" y="2145"/>
                  </a:lnTo>
                  <a:lnTo>
                    <a:pt x="525018" y="0"/>
                  </a:lnTo>
                  <a:lnTo>
                    <a:pt x="572802" y="2145"/>
                  </a:lnTo>
                  <a:lnTo>
                    <a:pt x="619385" y="8459"/>
                  </a:lnTo>
                  <a:lnTo>
                    <a:pt x="664582" y="18755"/>
                  </a:lnTo>
                  <a:lnTo>
                    <a:pt x="708206" y="32848"/>
                  </a:lnTo>
                  <a:lnTo>
                    <a:pt x="750072" y="50553"/>
                  </a:lnTo>
                  <a:lnTo>
                    <a:pt x="789996" y="71684"/>
                  </a:lnTo>
                  <a:lnTo>
                    <a:pt x="827791" y="96056"/>
                  </a:lnTo>
                  <a:lnTo>
                    <a:pt x="863272" y="123483"/>
                  </a:lnTo>
                  <a:lnTo>
                    <a:pt x="896254" y="153781"/>
                  </a:lnTo>
                  <a:lnTo>
                    <a:pt x="926552" y="186763"/>
                  </a:lnTo>
                  <a:lnTo>
                    <a:pt x="953979" y="222244"/>
                  </a:lnTo>
                  <a:lnTo>
                    <a:pt x="978351" y="260039"/>
                  </a:lnTo>
                  <a:lnTo>
                    <a:pt x="999482" y="299963"/>
                  </a:lnTo>
                  <a:lnTo>
                    <a:pt x="1017187" y="341829"/>
                  </a:lnTo>
                  <a:lnTo>
                    <a:pt x="1031280" y="385453"/>
                  </a:lnTo>
                  <a:lnTo>
                    <a:pt x="1041576" y="430650"/>
                  </a:lnTo>
                  <a:lnTo>
                    <a:pt x="1047890" y="477233"/>
                  </a:lnTo>
                  <a:lnTo>
                    <a:pt x="1050036" y="525017"/>
                  </a:lnTo>
                  <a:lnTo>
                    <a:pt x="1047890" y="572804"/>
                  </a:lnTo>
                  <a:lnTo>
                    <a:pt x="1041576" y="619389"/>
                  </a:lnTo>
                  <a:lnTo>
                    <a:pt x="1031280" y="664586"/>
                  </a:lnTo>
                  <a:lnTo>
                    <a:pt x="1017187" y="708211"/>
                  </a:lnTo>
                  <a:lnTo>
                    <a:pt x="999482" y="750078"/>
                  </a:lnTo>
                  <a:lnTo>
                    <a:pt x="978351" y="790002"/>
                  </a:lnTo>
                  <a:lnTo>
                    <a:pt x="953979" y="827797"/>
                  </a:lnTo>
                  <a:lnTo>
                    <a:pt x="926552" y="863278"/>
                  </a:lnTo>
                  <a:lnTo>
                    <a:pt x="896254" y="896259"/>
                  </a:lnTo>
                  <a:lnTo>
                    <a:pt x="863272" y="926556"/>
                  </a:lnTo>
                  <a:lnTo>
                    <a:pt x="827791" y="953983"/>
                  </a:lnTo>
                  <a:lnTo>
                    <a:pt x="789996" y="978354"/>
                  </a:lnTo>
                  <a:lnTo>
                    <a:pt x="750072" y="999484"/>
                  </a:lnTo>
                  <a:lnTo>
                    <a:pt x="708206" y="1017188"/>
                  </a:lnTo>
                  <a:lnTo>
                    <a:pt x="664582" y="1031281"/>
                  </a:lnTo>
                  <a:lnTo>
                    <a:pt x="619385" y="1041577"/>
                  </a:lnTo>
                  <a:lnTo>
                    <a:pt x="572802" y="1047890"/>
                  </a:lnTo>
                  <a:lnTo>
                    <a:pt x="525018" y="1050036"/>
                  </a:lnTo>
                  <a:lnTo>
                    <a:pt x="477233" y="1047890"/>
                  </a:lnTo>
                  <a:lnTo>
                    <a:pt x="430650" y="1041577"/>
                  </a:lnTo>
                  <a:lnTo>
                    <a:pt x="385453" y="1031281"/>
                  </a:lnTo>
                  <a:lnTo>
                    <a:pt x="341829" y="1017188"/>
                  </a:lnTo>
                  <a:lnTo>
                    <a:pt x="299963" y="999484"/>
                  </a:lnTo>
                  <a:lnTo>
                    <a:pt x="260039" y="978354"/>
                  </a:lnTo>
                  <a:lnTo>
                    <a:pt x="222244" y="953983"/>
                  </a:lnTo>
                  <a:lnTo>
                    <a:pt x="186763" y="926556"/>
                  </a:lnTo>
                  <a:lnTo>
                    <a:pt x="153781" y="896259"/>
                  </a:lnTo>
                  <a:lnTo>
                    <a:pt x="123483" y="863278"/>
                  </a:lnTo>
                  <a:lnTo>
                    <a:pt x="96056" y="827797"/>
                  </a:lnTo>
                  <a:lnTo>
                    <a:pt x="71684" y="790002"/>
                  </a:lnTo>
                  <a:lnTo>
                    <a:pt x="50553" y="750078"/>
                  </a:lnTo>
                  <a:lnTo>
                    <a:pt x="32848" y="708211"/>
                  </a:lnTo>
                  <a:lnTo>
                    <a:pt x="18755" y="664586"/>
                  </a:lnTo>
                  <a:lnTo>
                    <a:pt x="8459" y="619389"/>
                  </a:lnTo>
                  <a:lnTo>
                    <a:pt x="2145" y="572804"/>
                  </a:lnTo>
                  <a:lnTo>
                    <a:pt x="0" y="525017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852041" y="6517051"/>
            <a:ext cx="4342765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36264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05" dirty="0"/>
              <a:t>CUADRO</a:t>
            </a:r>
            <a:r>
              <a:rPr spc="-210" dirty="0"/>
              <a:t> </a:t>
            </a:r>
            <a:r>
              <a:rPr spc="150" dirty="0"/>
              <a:t>CLINICO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67660" y="1308068"/>
            <a:ext cx="3335654" cy="311023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0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Tos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persistente</a:t>
            </a:r>
            <a:r>
              <a:rPr sz="18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productiva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Disnea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esfuerzo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Hipercapnia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Hipoxemia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Cianosis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510"/>
              </a:spcBef>
            </a:pP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Establecer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diferencia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entre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bronquitis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crónica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enfisema.</a:t>
            </a:r>
            <a:endParaRPr sz="1800"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80555" y="286765"/>
          <a:ext cx="4653915" cy="6316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1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83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Características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626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8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Bronquitis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626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Enfisema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6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054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5" dirty="0">
                          <a:latin typeface="Tahoma"/>
                          <a:cs typeface="Tahoma"/>
                        </a:rPr>
                        <a:t>Edad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5" dirty="0">
                          <a:latin typeface="Tahoma"/>
                          <a:cs typeface="Tahoma"/>
                        </a:rPr>
                        <a:t>40-45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5" dirty="0">
                          <a:latin typeface="Tahoma"/>
                          <a:cs typeface="Tahoma"/>
                        </a:rPr>
                        <a:t>50-75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18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35" dirty="0">
                          <a:latin typeface="Tahoma"/>
                          <a:cs typeface="Tahoma"/>
                        </a:rPr>
                        <a:t>Disnea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30" dirty="0">
                          <a:latin typeface="Tahoma"/>
                          <a:cs typeface="Tahoma"/>
                        </a:rPr>
                        <a:t>Ligera;</a:t>
                      </a:r>
                      <a:r>
                        <a:rPr sz="12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70" dirty="0">
                          <a:latin typeface="Tahoma"/>
                          <a:cs typeface="Tahoma"/>
                        </a:rPr>
                        <a:t>tardía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marL="403860" marR="393065" indent="819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10" dirty="0">
                          <a:latin typeface="Tahoma"/>
                          <a:cs typeface="Tahoma"/>
                        </a:rPr>
                        <a:t>Intensa; </a:t>
                      </a:r>
                      <a:r>
                        <a:rPr sz="12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200" spc="10" dirty="0">
                          <a:latin typeface="Tahoma"/>
                          <a:cs typeface="Tahoma"/>
                        </a:rPr>
                        <a:t>m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pr</a:t>
                      </a:r>
                      <a:r>
                        <a:rPr sz="1200" spc="-1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na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100" dirty="0">
                          <a:latin typeface="Tahoma"/>
                          <a:cs typeface="Tahoma"/>
                        </a:rPr>
                        <a:t>Tos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231140" marR="222885" indent="25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50" dirty="0">
                          <a:latin typeface="Tahoma"/>
                          <a:cs typeface="Tahoma"/>
                        </a:rPr>
                        <a:t>Temprana; </a:t>
                      </a:r>
                      <a:r>
                        <a:rPr sz="1200" spc="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expec</a:t>
                      </a:r>
                      <a:r>
                        <a:rPr sz="1200" spc="-25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200" spc="-1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200" spc="-10" dirty="0">
                          <a:latin typeface="Tahoma"/>
                          <a:cs typeface="Tahoma"/>
                        </a:rPr>
                        <a:t>ó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n  </a:t>
                      </a:r>
                      <a:r>
                        <a:rPr sz="1200" spc="105" dirty="0">
                          <a:latin typeface="Tahoma"/>
                          <a:cs typeface="Tahoma"/>
                        </a:rPr>
                        <a:t>abundante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218440" indent="-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20" dirty="0">
                          <a:latin typeface="Tahoma"/>
                          <a:cs typeface="Tahoma"/>
                        </a:rPr>
                        <a:t>Tardía; </a:t>
                      </a:r>
                      <a:r>
                        <a:rPr sz="12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expec</a:t>
                      </a:r>
                      <a:r>
                        <a:rPr sz="1200" spc="-25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200" spc="-1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r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c</a:t>
                      </a:r>
                      <a:r>
                        <a:rPr sz="1200" spc="-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200" spc="-10" dirty="0">
                          <a:latin typeface="Tahoma"/>
                          <a:cs typeface="Tahoma"/>
                        </a:rPr>
                        <a:t>ó</a:t>
                      </a:r>
                      <a:r>
                        <a:rPr sz="1200" dirty="0">
                          <a:latin typeface="Tahoma"/>
                          <a:cs typeface="Tahoma"/>
                        </a:rPr>
                        <a:t>n  </a:t>
                      </a:r>
                      <a:r>
                        <a:rPr sz="1200" spc="95" dirty="0">
                          <a:latin typeface="Tahoma"/>
                          <a:cs typeface="Tahoma"/>
                        </a:rPr>
                        <a:t>escasa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25" dirty="0">
                          <a:latin typeface="Tahoma"/>
                          <a:cs typeface="Tahoma"/>
                        </a:rPr>
                        <a:t>Infecciones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55" dirty="0">
                          <a:latin typeface="Tahoma"/>
                          <a:cs typeface="Tahoma"/>
                        </a:rPr>
                        <a:t>Frecuentes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65" dirty="0">
                          <a:latin typeface="Tahoma"/>
                          <a:cs typeface="Tahoma"/>
                        </a:rPr>
                        <a:t>Esporádicas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182">
                <a:tc>
                  <a:txBody>
                    <a:bodyPr/>
                    <a:lstStyle/>
                    <a:p>
                      <a:pPr marL="361950" marR="301625" indent="-508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Insuficie</a:t>
                      </a:r>
                      <a:r>
                        <a:rPr sz="1200" b="1" spc="-1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cia  </a:t>
                      </a:r>
                      <a:r>
                        <a:rPr sz="1200" b="1" spc="-50" dirty="0">
                          <a:latin typeface="Tahoma"/>
                          <a:cs typeface="Tahoma"/>
                        </a:rPr>
                        <a:t>respiratoria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90" dirty="0">
                          <a:latin typeface="Tahoma"/>
                          <a:cs typeface="Tahoma"/>
                        </a:rPr>
                        <a:t>Repetida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20" dirty="0">
                          <a:latin typeface="Tahoma"/>
                          <a:cs typeface="Tahoma"/>
                        </a:rPr>
                        <a:t>Terminal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05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5" dirty="0">
                          <a:latin typeface="Tahoma"/>
                          <a:cs typeface="Tahoma"/>
                        </a:rPr>
                        <a:t>Cor</a:t>
                      </a:r>
                      <a:r>
                        <a:rPr sz="12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15" dirty="0">
                          <a:latin typeface="Tahoma"/>
                          <a:cs typeface="Tahoma"/>
                        </a:rPr>
                        <a:t>pulmonale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70" dirty="0">
                          <a:latin typeface="Tahoma"/>
                          <a:cs typeface="Tahoma"/>
                        </a:rPr>
                        <a:t>Frecuente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40" dirty="0">
                          <a:latin typeface="Tahoma"/>
                          <a:cs typeface="Tahoma"/>
                        </a:rPr>
                        <a:t>Infrecuente;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40" dirty="0">
                          <a:latin typeface="Tahoma"/>
                          <a:cs typeface="Tahoma"/>
                        </a:rPr>
                        <a:t>terminal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Resistenci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2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en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</a:pPr>
                      <a:r>
                        <a:rPr sz="1200" b="1" spc="-35" dirty="0">
                          <a:latin typeface="Tahoma"/>
                          <a:cs typeface="Tahoma"/>
                        </a:rPr>
                        <a:t>vías </a:t>
                      </a:r>
                      <a:r>
                        <a:rPr sz="1200" b="1" spc="-55" dirty="0">
                          <a:latin typeface="Tahoma"/>
                          <a:cs typeface="Tahoma"/>
                        </a:rPr>
                        <a:t>respiratorias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90" dirty="0">
                          <a:latin typeface="Tahoma"/>
                          <a:cs typeface="Tahoma"/>
                        </a:rPr>
                        <a:t>Mayor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65" dirty="0">
                          <a:latin typeface="Tahoma"/>
                          <a:cs typeface="Tahoma"/>
                        </a:rPr>
                        <a:t>Normal</a:t>
                      </a:r>
                      <a:r>
                        <a:rPr sz="12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3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2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60" dirty="0">
                          <a:latin typeface="Tahoma"/>
                          <a:cs typeface="Tahoma"/>
                        </a:rPr>
                        <a:t>un</a:t>
                      </a:r>
                      <a:r>
                        <a:rPr sz="12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55" dirty="0">
                          <a:latin typeface="Tahoma"/>
                          <a:cs typeface="Tahoma"/>
                        </a:rPr>
                        <a:t>poco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spc="80" dirty="0">
                          <a:latin typeface="Tahoma"/>
                          <a:cs typeface="Tahoma"/>
                        </a:rPr>
                        <a:t>mayor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7182">
                <a:tc>
                  <a:txBody>
                    <a:bodyPr/>
                    <a:lstStyle/>
                    <a:p>
                      <a:pPr marL="485140" marR="366395" indent="-1098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Retracción  </a:t>
                      </a:r>
                      <a:r>
                        <a:rPr sz="1200" b="1" spc="-10" dirty="0">
                          <a:latin typeface="Tahoma"/>
                          <a:cs typeface="Tahoma"/>
                        </a:rPr>
                        <a:t>elástica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65" dirty="0">
                          <a:latin typeface="Tahoma"/>
                          <a:cs typeface="Tahoma"/>
                        </a:rPr>
                        <a:t>Normal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60" dirty="0">
                          <a:latin typeface="Tahoma"/>
                          <a:cs typeface="Tahoma"/>
                        </a:rPr>
                        <a:t>Baja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41">
                <a:tc>
                  <a:txBody>
                    <a:bodyPr/>
                    <a:lstStyle/>
                    <a:p>
                      <a:pPr marL="587375" marR="221615" indent="-3568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latin typeface="Tahoma"/>
                          <a:cs typeface="Tahoma"/>
                        </a:rPr>
                        <a:t>Radiografí</a:t>
                      </a:r>
                      <a:r>
                        <a:rPr sz="1200" b="1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2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latin typeface="Tahoma"/>
                          <a:cs typeface="Tahoma"/>
                        </a:rPr>
                        <a:t>de  </a:t>
                      </a:r>
                      <a:r>
                        <a:rPr sz="1200" b="1" spc="-50" dirty="0">
                          <a:latin typeface="Tahoma"/>
                          <a:cs typeface="Tahoma"/>
                        </a:rPr>
                        <a:t>tórax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169545" indent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55" dirty="0">
                          <a:latin typeface="Tahoma"/>
                          <a:cs typeface="Tahoma"/>
                        </a:rPr>
                        <a:t>Vasos </a:t>
                      </a:r>
                      <a:r>
                        <a:rPr sz="12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85" dirty="0">
                          <a:latin typeface="Tahoma"/>
                          <a:cs typeface="Tahoma"/>
                        </a:rPr>
                        <a:t>descatados; </a:t>
                      </a:r>
                      <a:r>
                        <a:rPr sz="1200" spc="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85" dirty="0">
                          <a:latin typeface="Tahoma"/>
                          <a:cs typeface="Tahoma"/>
                        </a:rPr>
                        <a:t>corazón</a:t>
                      </a:r>
                      <a:r>
                        <a:rPr sz="12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0" dirty="0">
                          <a:latin typeface="Tahoma"/>
                          <a:cs typeface="Tahoma"/>
                        </a:rPr>
                        <a:t>grande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94615" indent="381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30" dirty="0">
                          <a:latin typeface="Tahoma"/>
                          <a:cs typeface="Tahoma"/>
                        </a:rPr>
                        <a:t>Hiperinsuflascion; </a:t>
                      </a:r>
                      <a:r>
                        <a:rPr sz="1200" spc="-3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85" dirty="0">
                          <a:latin typeface="Tahoma"/>
                          <a:cs typeface="Tahoma"/>
                        </a:rPr>
                        <a:t>corazón</a:t>
                      </a:r>
                      <a:r>
                        <a:rPr sz="12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20" dirty="0">
                          <a:latin typeface="Tahoma"/>
                          <a:cs typeface="Tahoma"/>
                        </a:rPr>
                        <a:t>pequeño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710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spc="10" dirty="0">
                          <a:latin typeface="Tahoma"/>
                          <a:cs typeface="Tahoma"/>
                        </a:rPr>
                        <a:t>Aspecto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75" dirty="0">
                          <a:latin typeface="Tahoma"/>
                          <a:cs typeface="Tahoma"/>
                        </a:rPr>
                        <a:t>Congestivo</a:t>
                      </a:r>
                      <a:r>
                        <a:rPr sz="12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40" dirty="0">
                          <a:latin typeface="Tahoma"/>
                          <a:cs typeface="Tahoma"/>
                        </a:rPr>
                        <a:t>azul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70" dirty="0">
                          <a:latin typeface="Tahoma"/>
                          <a:cs typeface="Tahoma"/>
                        </a:rPr>
                        <a:t>Soplador</a:t>
                      </a:r>
                      <a:r>
                        <a:rPr sz="12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75" dirty="0">
                          <a:latin typeface="Tahoma"/>
                          <a:cs typeface="Tahoma"/>
                        </a:rPr>
                        <a:t>rosado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1576" y="6534910"/>
            <a:ext cx="4541520" cy="32308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96544"/>
            <a:ext cx="28390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35" dirty="0"/>
              <a:t>MORFOLOGIA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36800"/>
            <a:ext cx="4631690" cy="378269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354965" algn="l"/>
              </a:tabLst>
            </a:pPr>
            <a:r>
              <a:rPr sz="1700" spc="-5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700" b="1" spc="25" dirty="0">
                <a:solidFill>
                  <a:srgbClr val="404040"/>
                </a:solidFill>
                <a:latin typeface="Tahoma"/>
                <a:cs typeface="Tahoma"/>
              </a:rPr>
              <a:t>Macroscópica:</a:t>
            </a:r>
            <a:endParaRPr sz="1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700" spc="95" dirty="0">
                <a:solidFill>
                  <a:srgbClr val="404040"/>
                </a:solidFill>
                <a:latin typeface="Tahoma"/>
                <a:cs typeface="Tahoma"/>
              </a:rPr>
              <a:t>Hiperemia</a:t>
            </a:r>
            <a:endParaRPr sz="1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700" spc="120" dirty="0">
                <a:solidFill>
                  <a:srgbClr val="404040"/>
                </a:solidFill>
                <a:latin typeface="Tahoma"/>
                <a:cs typeface="Tahoma"/>
              </a:rPr>
              <a:t>Tumefacción</a:t>
            </a:r>
            <a:endParaRPr sz="1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700" spc="160" dirty="0">
                <a:solidFill>
                  <a:srgbClr val="404040"/>
                </a:solidFill>
                <a:latin typeface="Tahoma"/>
                <a:cs typeface="Tahoma"/>
              </a:rPr>
              <a:t>Edema</a:t>
            </a:r>
            <a:r>
              <a:rPr sz="17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21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7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40" dirty="0">
                <a:solidFill>
                  <a:srgbClr val="404040"/>
                </a:solidFill>
                <a:latin typeface="Tahoma"/>
                <a:cs typeface="Tahoma"/>
              </a:rPr>
              <a:t>las</a:t>
            </a:r>
            <a:r>
              <a:rPr sz="17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14" dirty="0">
                <a:solidFill>
                  <a:srgbClr val="404040"/>
                </a:solidFill>
                <a:latin typeface="Tahoma"/>
                <a:cs typeface="Tahoma"/>
              </a:rPr>
              <a:t>mucosas</a:t>
            </a:r>
            <a:endParaRPr sz="1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700" spc="120" dirty="0">
                <a:solidFill>
                  <a:srgbClr val="404040"/>
                </a:solidFill>
                <a:latin typeface="Tahoma"/>
                <a:cs typeface="Tahoma"/>
              </a:rPr>
              <a:t>Secreción</a:t>
            </a:r>
            <a:r>
              <a:rPr sz="17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25" dirty="0">
                <a:solidFill>
                  <a:srgbClr val="404040"/>
                </a:solidFill>
                <a:latin typeface="Tahoma"/>
                <a:cs typeface="Tahoma"/>
              </a:rPr>
              <a:t>mocopurulenta</a:t>
            </a:r>
            <a:r>
              <a:rPr sz="17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70" dirty="0">
                <a:solidFill>
                  <a:srgbClr val="404040"/>
                </a:solidFill>
                <a:latin typeface="Tahoma"/>
                <a:cs typeface="Tahoma"/>
              </a:rPr>
              <a:t>exagerada</a:t>
            </a: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E26262"/>
              </a:buClr>
              <a:buFont typeface="Wingdings"/>
              <a:buChar char=""/>
            </a:pP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700" spc="-5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700" b="1" spc="10" dirty="0">
                <a:solidFill>
                  <a:srgbClr val="404040"/>
                </a:solidFill>
                <a:latin typeface="Tahoma"/>
                <a:cs typeface="Tahoma"/>
              </a:rPr>
              <a:t>Microscópica:</a:t>
            </a:r>
            <a:endParaRPr sz="1700">
              <a:latin typeface="Tahoma"/>
              <a:cs typeface="Tahoma"/>
            </a:endParaRPr>
          </a:p>
          <a:p>
            <a:pPr marL="355600" marR="1014730" indent="-342900">
              <a:lnSpc>
                <a:spcPct val="80000"/>
              </a:lnSpc>
              <a:spcBef>
                <a:spcPts val="994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700" spc="95" dirty="0">
                <a:solidFill>
                  <a:srgbClr val="404040"/>
                </a:solidFill>
                <a:latin typeface="Tahoma"/>
                <a:cs typeface="Tahoma"/>
              </a:rPr>
              <a:t>Inflamación</a:t>
            </a:r>
            <a:r>
              <a:rPr sz="17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45" dirty="0">
                <a:solidFill>
                  <a:srgbClr val="404040"/>
                </a:solidFill>
                <a:latin typeface="Tahoma"/>
                <a:cs typeface="Tahoma"/>
              </a:rPr>
              <a:t>crónica</a:t>
            </a:r>
            <a:r>
              <a:rPr sz="17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21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7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40" dirty="0">
                <a:solidFill>
                  <a:srgbClr val="404040"/>
                </a:solidFill>
                <a:latin typeface="Tahoma"/>
                <a:cs typeface="Tahoma"/>
              </a:rPr>
              <a:t>las</a:t>
            </a:r>
            <a:r>
              <a:rPr sz="17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404040"/>
                </a:solidFill>
                <a:latin typeface="Tahoma"/>
                <a:cs typeface="Tahoma"/>
              </a:rPr>
              <a:t>vías </a:t>
            </a:r>
            <a:r>
              <a:rPr sz="1700" spc="-5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45" dirty="0">
                <a:solidFill>
                  <a:srgbClr val="404040"/>
                </a:solidFill>
                <a:latin typeface="Tahoma"/>
                <a:cs typeface="Tahoma"/>
              </a:rPr>
              <a:t>respiratorias</a:t>
            </a:r>
            <a:r>
              <a:rPr sz="17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40" dirty="0">
                <a:solidFill>
                  <a:srgbClr val="404040"/>
                </a:solidFill>
                <a:latin typeface="Tahoma"/>
                <a:cs typeface="Tahoma"/>
              </a:rPr>
              <a:t>(linfocitos)</a:t>
            </a:r>
            <a:endParaRPr sz="1700">
              <a:latin typeface="Tahoma"/>
              <a:cs typeface="Tahoma"/>
            </a:endParaRPr>
          </a:p>
          <a:p>
            <a:pPr marL="355600" indent="-342900">
              <a:lnSpc>
                <a:spcPts val="1835"/>
              </a:lnSpc>
              <a:spcBef>
                <a:spcPts val="590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700" spc="135" dirty="0">
                <a:solidFill>
                  <a:srgbClr val="404040"/>
                </a:solidFill>
                <a:latin typeface="Tahoma"/>
                <a:cs typeface="Tahoma"/>
              </a:rPr>
              <a:t>↑tamaño</a:t>
            </a:r>
            <a:r>
              <a:rPr sz="17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21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7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45" dirty="0">
                <a:solidFill>
                  <a:srgbClr val="404040"/>
                </a:solidFill>
                <a:latin typeface="Tahoma"/>
                <a:cs typeface="Tahoma"/>
              </a:rPr>
              <a:t>las</a:t>
            </a:r>
            <a:r>
              <a:rPr sz="17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05" dirty="0">
                <a:solidFill>
                  <a:srgbClr val="404040"/>
                </a:solidFill>
                <a:latin typeface="Tahoma"/>
                <a:cs typeface="Tahoma"/>
              </a:rPr>
              <a:t>glándulas</a:t>
            </a:r>
            <a:r>
              <a:rPr sz="17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404040"/>
                </a:solidFill>
                <a:latin typeface="Tahoma"/>
                <a:cs typeface="Tahoma"/>
              </a:rPr>
              <a:t>secretoras</a:t>
            </a:r>
            <a:r>
              <a:rPr sz="17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21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endParaRPr sz="1700">
              <a:latin typeface="Tahoma"/>
              <a:cs typeface="Tahoma"/>
            </a:endParaRPr>
          </a:p>
          <a:p>
            <a:pPr marL="355600">
              <a:lnSpc>
                <a:spcPts val="1835"/>
              </a:lnSpc>
            </a:pPr>
            <a:r>
              <a:rPr sz="1700" spc="215" dirty="0">
                <a:solidFill>
                  <a:srgbClr val="404040"/>
                </a:solidFill>
                <a:latin typeface="Tahoma"/>
                <a:cs typeface="Tahoma"/>
              </a:rPr>
              <a:t>moco</a:t>
            </a:r>
            <a:r>
              <a:rPr sz="17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45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7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35" dirty="0">
                <a:solidFill>
                  <a:srgbClr val="404040"/>
                </a:solidFill>
                <a:latin typeface="Tahoma"/>
                <a:cs typeface="Tahoma"/>
              </a:rPr>
              <a:t>tráquea</a:t>
            </a:r>
            <a:r>
              <a:rPr sz="17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7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404040"/>
                </a:solidFill>
                <a:latin typeface="Tahoma"/>
                <a:cs typeface="Tahoma"/>
              </a:rPr>
              <a:t>bronquios</a:t>
            </a:r>
            <a:endParaRPr sz="1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700" spc="-30" dirty="0">
                <a:solidFill>
                  <a:srgbClr val="404040"/>
                </a:solidFill>
                <a:latin typeface="Tahoma"/>
                <a:cs typeface="Tahoma"/>
              </a:rPr>
              <a:t>H</a:t>
            </a:r>
            <a:r>
              <a:rPr sz="1700" spc="-1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700" spc="105" dirty="0">
                <a:solidFill>
                  <a:srgbClr val="404040"/>
                </a:solidFill>
                <a:latin typeface="Tahoma"/>
                <a:cs typeface="Tahoma"/>
              </a:rPr>
              <a:t>perp</a:t>
            </a:r>
            <a:r>
              <a:rPr sz="1700" spc="55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700" spc="45" dirty="0">
                <a:solidFill>
                  <a:srgbClr val="404040"/>
                </a:solidFill>
                <a:latin typeface="Tahoma"/>
                <a:cs typeface="Tahoma"/>
              </a:rPr>
              <a:t>as</a:t>
            </a:r>
            <a:r>
              <a:rPr sz="1700" spc="1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7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7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55" dirty="0">
                <a:solidFill>
                  <a:srgbClr val="404040"/>
                </a:solidFill>
                <a:latin typeface="Tahoma"/>
                <a:cs typeface="Tahoma"/>
              </a:rPr>
              <a:t>(</a:t>
            </a:r>
            <a:r>
              <a:rPr sz="1700" spc="114" dirty="0">
                <a:solidFill>
                  <a:srgbClr val="404040"/>
                </a:solidFill>
                <a:latin typeface="Tahoma"/>
                <a:cs typeface="Tahoma"/>
              </a:rPr>
              <a:t>mas</a:t>
            </a:r>
            <a:r>
              <a:rPr sz="17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204" dirty="0">
                <a:solidFill>
                  <a:srgbClr val="404040"/>
                </a:solidFill>
                <a:latin typeface="Tahoma"/>
                <a:cs typeface="Tahoma"/>
              </a:rPr>
              <a:t>g</a:t>
            </a:r>
            <a:r>
              <a:rPr sz="1700" spc="-35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700" spc="110" dirty="0">
                <a:solidFill>
                  <a:srgbClr val="404040"/>
                </a:solidFill>
                <a:latin typeface="Tahoma"/>
                <a:cs typeface="Tahoma"/>
              </a:rPr>
              <a:t>ándula</a:t>
            </a:r>
            <a:r>
              <a:rPr sz="1700" spc="10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7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-204" dirty="0">
                <a:solidFill>
                  <a:srgbClr val="404040"/>
                </a:solidFill>
                <a:latin typeface="Tahoma"/>
                <a:cs typeface="Tahoma"/>
              </a:rPr>
              <a:t>=</a:t>
            </a:r>
            <a:r>
              <a:rPr sz="17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60" dirty="0">
                <a:solidFill>
                  <a:srgbClr val="404040"/>
                </a:solidFill>
                <a:latin typeface="Tahoma"/>
                <a:cs typeface="Tahoma"/>
              </a:rPr>
              <a:t>m</a:t>
            </a:r>
            <a:r>
              <a:rPr sz="1700" spc="85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700" spc="80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7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70" dirty="0">
                <a:solidFill>
                  <a:srgbClr val="404040"/>
                </a:solidFill>
                <a:latin typeface="Tahoma"/>
                <a:cs typeface="Tahoma"/>
              </a:rPr>
              <a:t>moco)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91400" y="656844"/>
            <a:ext cx="4800599" cy="6121907"/>
            <a:chOff x="7391400" y="656844"/>
            <a:chExt cx="4800599" cy="6121907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400" y="3189732"/>
              <a:ext cx="4800599" cy="31516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7947" y="656844"/>
              <a:ext cx="2590800" cy="2667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226295" y="6374891"/>
              <a:ext cx="2813685" cy="403860"/>
            </a:xfrm>
            <a:custGeom>
              <a:avLst/>
              <a:gdLst/>
              <a:ahLst/>
              <a:cxnLst/>
              <a:rect l="l" t="t" r="r" b="b"/>
              <a:pathLst>
                <a:path w="2813684" h="403859">
                  <a:moveTo>
                    <a:pt x="0" y="67310"/>
                  </a:moveTo>
                  <a:lnTo>
                    <a:pt x="5284" y="41110"/>
                  </a:lnTo>
                  <a:lnTo>
                    <a:pt x="19700" y="19715"/>
                  </a:lnTo>
                  <a:lnTo>
                    <a:pt x="41094" y="5289"/>
                  </a:lnTo>
                  <a:lnTo>
                    <a:pt x="67309" y="0"/>
                  </a:lnTo>
                  <a:lnTo>
                    <a:pt x="2745994" y="0"/>
                  </a:lnTo>
                  <a:lnTo>
                    <a:pt x="2772209" y="5289"/>
                  </a:lnTo>
                  <a:lnTo>
                    <a:pt x="2793603" y="19715"/>
                  </a:lnTo>
                  <a:lnTo>
                    <a:pt x="2808019" y="41110"/>
                  </a:lnTo>
                  <a:lnTo>
                    <a:pt x="2813304" y="67310"/>
                  </a:lnTo>
                  <a:lnTo>
                    <a:pt x="2813304" y="336550"/>
                  </a:lnTo>
                  <a:lnTo>
                    <a:pt x="2808019" y="362749"/>
                  </a:lnTo>
                  <a:lnTo>
                    <a:pt x="2793603" y="384144"/>
                  </a:lnTo>
                  <a:lnTo>
                    <a:pt x="2772209" y="398569"/>
                  </a:lnTo>
                  <a:lnTo>
                    <a:pt x="2745994" y="403858"/>
                  </a:lnTo>
                  <a:lnTo>
                    <a:pt x="67309" y="403858"/>
                  </a:lnTo>
                  <a:lnTo>
                    <a:pt x="41094" y="398569"/>
                  </a:lnTo>
                  <a:lnTo>
                    <a:pt x="19700" y="384144"/>
                  </a:lnTo>
                  <a:lnTo>
                    <a:pt x="5284" y="362749"/>
                  </a:lnTo>
                  <a:lnTo>
                    <a:pt x="0" y="336550"/>
                  </a:lnTo>
                  <a:lnTo>
                    <a:pt x="0" y="67310"/>
                  </a:lnTo>
                  <a:close/>
                </a:path>
              </a:pathLst>
            </a:custGeom>
            <a:ln w="15239">
              <a:solidFill>
                <a:srgbClr val="A7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8339" y="6534910"/>
            <a:ext cx="4541520" cy="32308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37084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ASMA:</a:t>
            </a:r>
            <a:r>
              <a:rPr spc="-215" dirty="0"/>
              <a:t> </a:t>
            </a:r>
            <a:r>
              <a:rPr spc="25" dirty="0"/>
              <a:t>DEFINICIÓN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71952" y="1905152"/>
            <a:ext cx="4304030" cy="141287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85" dirty="0">
                <a:latin typeface="Tahoma"/>
                <a:cs typeface="Tahoma"/>
              </a:rPr>
              <a:t>E</a:t>
            </a:r>
            <a:r>
              <a:rPr sz="1600" spc="-65" dirty="0">
                <a:latin typeface="Tahoma"/>
                <a:cs typeface="Tahoma"/>
              </a:rPr>
              <a:t>s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u</a:t>
            </a:r>
            <a:r>
              <a:rPr sz="1600" spc="80" dirty="0">
                <a:latin typeface="Tahoma"/>
                <a:cs typeface="Tahoma"/>
              </a:rPr>
              <a:t>n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-95" dirty="0">
                <a:latin typeface="Tahoma"/>
                <a:cs typeface="Tahoma"/>
              </a:rPr>
              <a:t>s</a:t>
            </a:r>
            <a:r>
              <a:rPr sz="1600" spc="-35" dirty="0">
                <a:latin typeface="Tahoma"/>
                <a:cs typeface="Tahoma"/>
              </a:rPr>
              <a:t>í</a:t>
            </a:r>
            <a:r>
              <a:rPr sz="1600" spc="114" dirty="0">
                <a:latin typeface="Tahoma"/>
                <a:cs typeface="Tahoma"/>
              </a:rPr>
              <a:t>ndrome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165" dirty="0">
                <a:latin typeface="Tahoma"/>
                <a:cs typeface="Tahoma"/>
              </a:rPr>
              <a:t>c</a:t>
            </a:r>
            <a:r>
              <a:rPr sz="1600" spc="90" dirty="0">
                <a:latin typeface="Tahoma"/>
                <a:cs typeface="Tahoma"/>
              </a:rPr>
              <a:t>l</a:t>
            </a:r>
            <a:r>
              <a:rPr sz="1600" spc="-35" dirty="0">
                <a:latin typeface="Tahoma"/>
                <a:cs typeface="Tahoma"/>
              </a:rPr>
              <a:t>í</a:t>
            </a:r>
            <a:r>
              <a:rPr sz="1600" spc="125" dirty="0">
                <a:latin typeface="Tahoma"/>
                <a:cs typeface="Tahoma"/>
              </a:rPr>
              <a:t>nico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170" dirty="0">
                <a:latin typeface="Tahoma"/>
                <a:cs typeface="Tahoma"/>
              </a:rPr>
              <a:t>carac</a:t>
            </a:r>
            <a:r>
              <a:rPr sz="1600" spc="110" dirty="0">
                <a:latin typeface="Tahoma"/>
                <a:cs typeface="Tahoma"/>
              </a:rPr>
              <a:t>t</a:t>
            </a:r>
            <a:r>
              <a:rPr sz="1600" spc="190" dirty="0">
                <a:latin typeface="Tahoma"/>
                <a:cs typeface="Tahoma"/>
              </a:rPr>
              <a:t>e</a:t>
            </a:r>
            <a:r>
              <a:rPr sz="1600" spc="75" dirty="0">
                <a:latin typeface="Tahoma"/>
                <a:cs typeface="Tahoma"/>
              </a:rPr>
              <a:t>rizado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por:</a:t>
            </a:r>
            <a:endParaRPr sz="16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Char char="-"/>
              <a:tabLst>
                <a:tab pos="240665" algn="l"/>
                <a:tab pos="241300" algn="l"/>
              </a:tabLst>
            </a:pPr>
            <a:r>
              <a:rPr sz="1600" spc="95" dirty="0">
                <a:latin typeface="Tahoma"/>
                <a:cs typeface="Tahoma"/>
              </a:rPr>
              <a:t>Hiperreactividad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bronquial</a:t>
            </a:r>
            <a:endParaRPr sz="16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-"/>
              <a:tabLst>
                <a:tab pos="240665" algn="l"/>
                <a:tab pos="241300" algn="l"/>
              </a:tabLst>
            </a:pPr>
            <a:r>
              <a:rPr sz="1600" spc="85" dirty="0">
                <a:latin typeface="Tahoma"/>
                <a:cs typeface="Tahoma"/>
              </a:rPr>
              <a:t>Broncoconstricción.</a:t>
            </a:r>
            <a:endParaRPr sz="16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-"/>
              <a:tabLst>
                <a:tab pos="240665" algn="l"/>
                <a:tab pos="241300" algn="l"/>
              </a:tabLst>
            </a:pPr>
            <a:r>
              <a:rPr sz="1600" spc="85" dirty="0">
                <a:latin typeface="Tahoma"/>
                <a:cs typeface="Tahoma"/>
              </a:rPr>
              <a:t>Inflamación</a:t>
            </a:r>
            <a:r>
              <a:rPr sz="1600" spc="-95" dirty="0">
                <a:latin typeface="Tahoma"/>
                <a:cs typeface="Tahoma"/>
              </a:rPr>
              <a:t> </a:t>
            </a:r>
            <a:r>
              <a:rPr sz="1600" spc="110" dirty="0">
                <a:latin typeface="Tahoma"/>
                <a:cs typeface="Tahoma"/>
              </a:rPr>
              <a:t>crónica.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1200" y="6553200"/>
            <a:ext cx="4298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2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-1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funcional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1864" y="2318004"/>
            <a:ext cx="5123687" cy="409803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717" y="506044"/>
            <a:ext cx="46075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>
                <a:solidFill>
                  <a:srgbClr val="000000"/>
                </a:solidFill>
              </a:rPr>
              <a:t>ASMA:</a:t>
            </a:r>
            <a:r>
              <a:rPr spc="-165" dirty="0">
                <a:solidFill>
                  <a:srgbClr val="000000"/>
                </a:solidFill>
              </a:rPr>
              <a:t> </a:t>
            </a:r>
            <a:r>
              <a:rPr spc="90" dirty="0">
                <a:solidFill>
                  <a:srgbClr val="000000"/>
                </a:solidFill>
              </a:rPr>
              <a:t>EPIDEMIOLOGÍA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46679" y="2036191"/>
            <a:ext cx="7636509" cy="163068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5600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Incidencia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anual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asma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140" dirty="0">
                <a:solidFill>
                  <a:srgbClr val="404040"/>
                </a:solidFill>
                <a:latin typeface="Tahoma"/>
                <a:cs typeface="Tahoma"/>
              </a:rPr>
              <a:t>: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ahoma"/>
                <a:cs typeface="Tahoma"/>
              </a:rPr>
              <a:t>2.78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por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ahoma"/>
                <a:cs typeface="Tahoma"/>
              </a:rPr>
              <a:t>1,000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habitantes.</a:t>
            </a:r>
            <a:r>
              <a:rPr sz="18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(México)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Prevalencia: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ahoma"/>
                <a:cs typeface="Tahoma"/>
              </a:rPr>
              <a:t>200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millones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personas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el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mundo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(GINA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OMS)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Aumento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la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frecuencia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Octubre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Enero.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35" dirty="0">
                <a:solidFill>
                  <a:srgbClr val="404040"/>
                </a:solidFill>
                <a:latin typeface="Tahoma"/>
                <a:cs typeface="Tahoma"/>
              </a:rPr>
              <a:t>Infantes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varones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más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común.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5516" y="3590544"/>
            <a:ext cx="4130039" cy="239267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45408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ASMA:</a:t>
            </a:r>
            <a:r>
              <a:rPr spc="-175" dirty="0"/>
              <a:t> </a:t>
            </a:r>
            <a:r>
              <a:rPr spc="140" dirty="0"/>
              <a:t>CLASIFICACIÓN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1484121"/>
            <a:ext cx="1836420" cy="2708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80" dirty="0">
                <a:solidFill>
                  <a:srgbClr val="404040"/>
                </a:solidFill>
                <a:latin typeface="Tahoma"/>
                <a:cs typeface="Tahoma"/>
              </a:rPr>
              <a:t>Atópica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No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80" dirty="0">
                <a:solidFill>
                  <a:srgbClr val="404040"/>
                </a:solidFill>
                <a:latin typeface="Tahoma"/>
                <a:cs typeface="Tahoma"/>
              </a:rPr>
              <a:t>atópica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354965" algn="l"/>
              </a:tabLst>
            </a:pPr>
            <a:r>
              <a:rPr sz="1800" spc="-20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Por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f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á</a:t>
            </a:r>
            <a:r>
              <a:rPr sz="1800" spc="175" dirty="0">
                <a:solidFill>
                  <a:srgbClr val="404040"/>
                </a:solidFill>
                <a:latin typeface="Tahoma"/>
                <a:cs typeface="Tahoma"/>
              </a:rPr>
              <a:t>rmac</a:t>
            </a: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Profesional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8800" y="6560744"/>
            <a:ext cx="434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solidFill>
                  <a:srgbClr val="404040"/>
                </a:solidFill>
                <a:latin typeface="Tahoma"/>
                <a:cs typeface="Tahoma"/>
              </a:rPr>
              <a:t>Robbins</a:t>
            </a:r>
            <a:r>
              <a:rPr sz="12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2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85" dirty="0">
                <a:solidFill>
                  <a:srgbClr val="404040"/>
                </a:solidFill>
                <a:latin typeface="Tahoma"/>
                <a:cs typeface="Tahoma"/>
              </a:rPr>
              <a:t>Cotran</a:t>
            </a:r>
            <a:r>
              <a:rPr sz="1200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Tahoma"/>
                <a:cs typeface="Tahoma"/>
              </a:rPr>
              <a:t>(</a:t>
            </a:r>
            <a:r>
              <a:rPr sz="12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ahoma"/>
                <a:cs typeface="Tahoma"/>
              </a:rPr>
              <a:t>2010). </a:t>
            </a:r>
            <a:r>
              <a:rPr sz="1200" spc="80" dirty="0">
                <a:solidFill>
                  <a:srgbClr val="404040"/>
                </a:solidFill>
                <a:latin typeface="Tahoma"/>
                <a:cs typeface="Tahoma"/>
              </a:rPr>
              <a:t>Patología</a:t>
            </a:r>
            <a:r>
              <a:rPr sz="12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404040"/>
                </a:solidFill>
                <a:latin typeface="Tahoma"/>
                <a:cs typeface="Tahoma"/>
              </a:rPr>
              <a:t>estructural</a:t>
            </a:r>
            <a:r>
              <a:rPr sz="12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2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404040"/>
                </a:solidFill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5500" y="1123188"/>
            <a:ext cx="4975859" cy="496214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1952" y="647776"/>
            <a:ext cx="37668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90" dirty="0">
                <a:solidFill>
                  <a:srgbClr val="252525"/>
                </a:solidFill>
                <a:latin typeface="Tahoma"/>
                <a:cs typeface="Tahoma"/>
              </a:rPr>
              <a:t>ASMA:</a:t>
            </a:r>
            <a:r>
              <a:rPr sz="3200" spc="-21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3200" spc="155" dirty="0">
                <a:solidFill>
                  <a:srgbClr val="252525"/>
                </a:solidFill>
                <a:latin typeface="Tahoma"/>
                <a:cs typeface="Tahoma"/>
              </a:rPr>
              <a:t>PATOGENIA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3448" y="2033778"/>
            <a:ext cx="4930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Reacciones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la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fase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temprana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tardía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9154" y="6477000"/>
            <a:ext cx="434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solidFill>
                  <a:srgbClr val="404040"/>
                </a:solidFill>
                <a:latin typeface="Tahoma"/>
                <a:cs typeface="Tahoma"/>
              </a:rPr>
              <a:t>Robbins</a:t>
            </a:r>
            <a:r>
              <a:rPr sz="12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2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85" dirty="0">
                <a:solidFill>
                  <a:srgbClr val="404040"/>
                </a:solidFill>
                <a:latin typeface="Tahoma"/>
                <a:cs typeface="Tahoma"/>
              </a:rPr>
              <a:t>Cotran</a:t>
            </a:r>
            <a:r>
              <a:rPr sz="12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Tahoma"/>
                <a:cs typeface="Tahoma"/>
              </a:rPr>
              <a:t>(</a:t>
            </a:r>
            <a:r>
              <a:rPr sz="12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Tahoma"/>
                <a:cs typeface="Tahoma"/>
              </a:rPr>
              <a:t>2010). </a:t>
            </a:r>
            <a:r>
              <a:rPr sz="1200" spc="80" dirty="0">
                <a:solidFill>
                  <a:srgbClr val="404040"/>
                </a:solidFill>
                <a:latin typeface="Tahoma"/>
                <a:cs typeface="Tahoma"/>
              </a:rPr>
              <a:t>Patología</a:t>
            </a:r>
            <a:r>
              <a:rPr sz="12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404040"/>
                </a:solidFill>
                <a:latin typeface="Tahoma"/>
                <a:cs typeface="Tahoma"/>
              </a:rPr>
              <a:t>estructural</a:t>
            </a:r>
            <a:r>
              <a:rPr sz="12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2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404040"/>
                </a:solidFill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0971" y="2433827"/>
            <a:ext cx="5708904" cy="376427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37668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ASMA:</a:t>
            </a:r>
            <a:r>
              <a:rPr spc="-210" dirty="0"/>
              <a:t> </a:t>
            </a:r>
            <a:r>
              <a:rPr spc="155" dirty="0"/>
              <a:t>PATOGENIA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7700" y="1699717"/>
            <a:ext cx="256032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54965">
              <a:lnSpc>
                <a:spcPct val="100000"/>
              </a:lnSpc>
              <a:spcBef>
                <a:spcPts val="95"/>
              </a:spcBef>
              <a:buClr>
                <a:srgbClr val="E26262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130" dirty="0">
                <a:latin typeface="Tahoma"/>
                <a:cs typeface="Tahoma"/>
              </a:rPr>
              <a:t>Leucotr</a:t>
            </a:r>
            <a:r>
              <a:rPr sz="2800" spc="70" dirty="0">
                <a:latin typeface="Tahoma"/>
                <a:cs typeface="Tahoma"/>
              </a:rPr>
              <a:t>i</a:t>
            </a:r>
            <a:r>
              <a:rPr sz="2800" spc="235" dirty="0">
                <a:latin typeface="Tahoma"/>
                <a:cs typeface="Tahoma"/>
              </a:rPr>
              <a:t>en</a:t>
            </a:r>
            <a:r>
              <a:rPr sz="2800" spc="60" dirty="0">
                <a:latin typeface="Tahoma"/>
                <a:cs typeface="Tahoma"/>
              </a:rPr>
              <a:t>os  </a:t>
            </a:r>
            <a:r>
              <a:rPr sz="2800" spc="175" dirty="0">
                <a:latin typeface="Tahoma"/>
                <a:cs typeface="Tahoma"/>
              </a:rPr>
              <a:t>C4,</a:t>
            </a:r>
            <a:r>
              <a:rPr sz="2800" spc="-120" dirty="0">
                <a:latin typeface="Tahoma"/>
                <a:cs typeface="Tahoma"/>
              </a:rPr>
              <a:t> </a:t>
            </a:r>
            <a:r>
              <a:rPr sz="2800" spc="35" dirty="0">
                <a:latin typeface="Tahoma"/>
                <a:cs typeface="Tahoma"/>
              </a:rPr>
              <a:t>D4,</a:t>
            </a:r>
            <a:r>
              <a:rPr sz="2800" spc="-110" dirty="0">
                <a:latin typeface="Tahoma"/>
                <a:cs typeface="Tahoma"/>
              </a:rPr>
              <a:t> </a:t>
            </a:r>
            <a:r>
              <a:rPr sz="2800" spc="-35" dirty="0">
                <a:latin typeface="Tahoma"/>
                <a:cs typeface="Tahoma"/>
              </a:rPr>
              <a:t>E4</a:t>
            </a:r>
            <a:endParaRPr sz="2800">
              <a:latin typeface="Tahoma"/>
              <a:cs typeface="Tahoma"/>
            </a:endParaRPr>
          </a:p>
          <a:p>
            <a:pPr marL="424180" lvl="1" indent="-342900">
              <a:lnSpc>
                <a:spcPct val="100000"/>
              </a:lnSpc>
              <a:spcBef>
                <a:spcPts val="5"/>
              </a:spcBef>
              <a:buClr>
                <a:srgbClr val="E26262"/>
              </a:buClr>
              <a:buFont typeface="Arial MT"/>
              <a:buChar char="•"/>
              <a:tabLst>
                <a:tab pos="423545" algn="l"/>
                <a:tab pos="424180" algn="l"/>
              </a:tabLst>
            </a:pPr>
            <a:r>
              <a:rPr sz="2800" spc="195" dirty="0">
                <a:latin typeface="Tahoma"/>
                <a:cs typeface="Tahoma"/>
              </a:rPr>
              <a:t>Acetilcolina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0371" y="1976627"/>
            <a:ext cx="5082539" cy="40325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813797" y="2255341"/>
            <a:ext cx="233997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1495" indent="-108585">
              <a:lnSpc>
                <a:spcPct val="100000"/>
              </a:lnSpc>
              <a:spcBef>
                <a:spcPts val="100"/>
              </a:spcBef>
              <a:buSzPct val="95833"/>
              <a:buFont typeface="Arial MT"/>
              <a:buChar char="•"/>
              <a:tabLst>
                <a:tab pos="532130" algn="l"/>
              </a:tabLst>
            </a:pPr>
            <a:r>
              <a:rPr sz="2400" spc="160" dirty="0">
                <a:latin typeface="Tahoma"/>
                <a:cs typeface="Tahoma"/>
              </a:rPr>
              <a:t>Citocinas</a:t>
            </a:r>
            <a:endParaRPr sz="2400">
              <a:latin typeface="Tahoma"/>
              <a:cs typeface="Tahoma"/>
            </a:endParaRPr>
          </a:p>
          <a:p>
            <a:pPr marL="307340" indent="-107950">
              <a:lnSpc>
                <a:spcPct val="100000"/>
              </a:lnSpc>
              <a:spcBef>
                <a:spcPts val="5"/>
              </a:spcBef>
              <a:buSzPct val="95833"/>
              <a:buFont typeface="Arial MT"/>
              <a:buChar char="•"/>
              <a:tabLst>
                <a:tab pos="307975" algn="l"/>
              </a:tabLst>
            </a:pPr>
            <a:r>
              <a:rPr sz="2400" spc="145" dirty="0">
                <a:latin typeface="Tahoma"/>
                <a:cs typeface="Tahoma"/>
              </a:rPr>
              <a:t>Quimiocinas</a:t>
            </a:r>
            <a:endParaRPr sz="2400">
              <a:latin typeface="Tahoma"/>
              <a:cs typeface="Tahoma"/>
            </a:endParaRPr>
          </a:p>
          <a:p>
            <a:pPr marL="120014" indent="-107950">
              <a:lnSpc>
                <a:spcPct val="100000"/>
              </a:lnSpc>
              <a:buSzPct val="95833"/>
              <a:buFont typeface="Arial MT"/>
              <a:buChar char="•"/>
              <a:tabLst>
                <a:tab pos="120650" algn="l"/>
              </a:tabLst>
            </a:pPr>
            <a:r>
              <a:rPr sz="2400" spc="200" dirty="0">
                <a:latin typeface="Tahoma"/>
                <a:cs typeface="Tahoma"/>
              </a:rPr>
              <a:t>Neuropep</a:t>
            </a:r>
            <a:r>
              <a:rPr sz="2400" spc="-35" dirty="0">
                <a:latin typeface="Tahoma"/>
                <a:cs typeface="Tahoma"/>
              </a:rPr>
              <a:t>t</a:t>
            </a:r>
            <a:r>
              <a:rPr sz="2400" spc="-5" dirty="0">
                <a:latin typeface="Tahoma"/>
                <a:cs typeface="Tahoma"/>
              </a:rPr>
              <a:t>i</a:t>
            </a:r>
            <a:r>
              <a:rPr sz="2400" spc="140" dirty="0">
                <a:latin typeface="Tahoma"/>
                <a:cs typeface="Tahoma"/>
              </a:rPr>
              <a:t>dos</a:t>
            </a:r>
            <a:endParaRPr sz="2400">
              <a:latin typeface="Tahoma"/>
              <a:cs typeface="Tahoma"/>
            </a:endParaRPr>
          </a:p>
          <a:p>
            <a:pPr marL="977900" lvl="1" indent="-107950">
              <a:lnSpc>
                <a:spcPct val="100000"/>
              </a:lnSpc>
              <a:buSzPct val="95833"/>
              <a:buFont typeface="Arial MT"/>
              <a:buChar char="•"/>
              <a:tabLst>
                <a:tab pos="978535" algn="l"/>
              </a:tabLst>
            </a:pPr>
            <a:r>
              <a:rPr sz="2400" spc="280" dirty="0">
                <a:latin typeface="Tahoma"/>
                <a:cs typeface="Tahoma"/>
              </a:rPr>
              <a:t>ON</a:t>
            </a:r>
            <a:endParaRPr sz="2400">
              <a:latin typeface="Tahoma"/>
              <a:cs typeface="Tahoma"/>
            </a:endParaRPr>
          </a:p>
          <a:p>
            <a:pPr marL="400050" indent="-107950">
              <a:lnSpc>
                <a:spcPct val="100000"/>
              </a:lnSpc>
              <a:buSzPct val="95833"/>
              <a:buFont typeface="Arial MT"/>
              <a:buChar char="•"/>
              <a:tabLst>
                <a:tab pos="400685" algn="l"/>
              </a:tabLst>
            </a:pPr>
            <a:r>
              <a:rPr sz="2400" spc="125" dirty="0">
                <a:latin typeface="Tahoma"/>
                <a:cs typeface="Tahoma"/>
              </a:rPr>
              <a:t>Bradicinina</a:t>
            </a:r>
            <a:endParaRPr sz="2400">
              <a:latin typeface="Tahoma"/>
              <a:cs typeface="Tahoma"/>
            </a:endParaRPr>
          </a:p>
          <a:p>
            <a:pPr marL="374015" indent="-107950">
              <a:lnSpc>
                <a:spcPct val="100000"/>
              </a:lnSpc>
              <a:buSzPct val="95833"/>
              <a:buFont typeface="Arial MT"/>
              <a:buChar char="•"/>
              <a:tabLst>
                <a:tab pos="374650" algn="l"/>
              </a:tabLst>
            </a:pPr>
            <a:r>
              <a:rPr sz="2400" spc="105" dirty="0">
                <a:latin typeface="Tahoma"/>
                <a:cs typeface="Tahoma"/>
              </a:rPr>
              <a:t>Endotelinas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2513" y="4239895"/>
            <a:ext cx="4690110" cy="2351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4360" indent="-125095">
              <a:lnSpc>
                <a:spcPct val="100000"/>
              </a:lnSpc>
              <a:spcBef>
                <a:spcPts val="95"/>
              </a:spcBef>
              <a:buSzPct val="96428"/>
              <a:buFont typeface="Arial MT"/>
              <a:buChar char="•"/>
              <a:tabLst>
                <a:tab pos="594995" algn="l"/>
              </a:tabLst>
            </a:pPr>
            <a:r>
              <a:rPr sz="2800" spc="110" dirty="0">
                <a:latin typeface="Tahoma"/>
                <a:cs typeface="Tahoma"/>
              </a:rPr>
              <a:t>Histamina</a:t>
            </a:r>
            <a:endParaRPr sz="2800" dirty="0">
              <a:latin typeface="Tahoma"/>
              <a:cs typeface="Tahoma"/>
            </a:endParaRPr>
          </a:p>
          <a:p>
            <a:pPr marL="137795" marR="1948814" indent="-137795">
              <a:lnSpc>
                <a:spcPct val="100000"/>
              </a:lnSpc>
              <a:buSzPct val="96428"/>
              <a:buFont typeface="Arial MT"/>
              <a:buChar char="•"/>
              <a:tabLst>
                <a:tab pos="137795" algn="l"/>
              </a:tabLst>
            </a:pPr>
            <a:r>
              <a:rPr sz="2800" spc="145" dirty="0">
                <a:latin typeface="Tahoma"/>
                <a:cs typeface="Tahoma"/>
              </a:rPr>
              <a:t>Prostagland</a:t>
            </a:r>
            <a:r>
              <a:rPr sz="2800" spc="90" dirty="0">
                <a:latin typeface="Tahoma"/>
                <a:cs typeface="Tahoma"/>
              </a:rPr>
              <a:t>i</a:t>
            </a:r>
            <a:r>
              <a:rPr sz="2800" spc="229" dirty="0">
                <a:latin typeface="Tahoma"/>
                <a:cs typeface="Tahoma"/>
              </a:rPr>
              <a:t>na  </a:t>
            </a:r>
            <a:r>
              <a:rPr sz="2800" spc="90" dirty="0">
                <a:latin typeface="Tahoma"/>
                <a:cs typeface="Tahoma"/>
              </a:rPr>
              <a:t>D2</a:t>
            </a:r>
            <a:endParaRPr sz="2800" dirty="0">
              <a:latin typeface="Tahoma"/>
              <a:cs typeface="Tahoma"/>
            </a:endParaRPr>
          </a:p>
          <a:p>
            <a:pPr marL="1112520" lvl="1" indent="-125095">
              <a:lnSpc>
                <a:spcPct val="100000"/>
              </a:lnSpc>
              <a:buSzPct val="96428"/>
              <a:buFont typeface="Arial MT"/>
              <a:buChar char="•"/>
              <a:tabLst>
                <a:tab pos="1113155" algn="l"/>
              </a:tabLst>
            </a:pPr>
            <a:r>
              <a:rPr sz="2800" spc="130" dirty="0">
                <a:latin typeface="Tahoma"/>
                <a:cs typeface="Tahoma"/>
              </a:rPr>
              <a:t>PAF</a:t>
            </a:r>
            <a:endParaRPr lang="es-MX" sz="2800" spc="130" dirty="0">
              <a:latin typeface="Tahoma"/>
              <a:cs typeface="Tahoma"/>
            </a:endParaRPr>
          </a:p>
          <a:p>
            <a:pPr marL="987425" lvl="1">
              <a:lnSpc>
                <a:spcPct val="100000"/>
              </a:lnSpc>
              <a:buSzPct val="96428"/>
              <a:tabLst>
                <a:tab pos="1113155" algn="l"/>
              </a:tabLst>
            </a:pPr>
            <a:endParaRPr sz="2800" dirty="0">
              <a:latin typeface="Tahoma"/>
              <a:cs typeface="Tahoma"/>
            </a:endParaRPr>
          </a:p>
          <a:p>
            <a:pPr marL="35306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Patología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55245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ASMA:</a:t>
            </a:r>
            <a:r>
              <a:rPr spc="-160" dirty="0"/>
              <a:t> </a:t>
            </a:r>
            <a:r>
              <a:rPr spc="105" dirty="0"/>
              <a:t>GENÉTICA</a:t>
            </a:r>
            <a:r>
              <a:rPr spc="-180" dirty="0"/>
              <a:t> </a:t>
            </a:r>
            <a:r>
              <a:rPr spc="5" dirty="0"/>
              <a:t>DEL</a:t>
            </a:r>
            <a:r>
              <a:rPr spc="-150" dirty="0"/>
              <a:t> </a:t>
            </a:r>
            <a:r>
              <a:rPr spc="300" dirty="0"/>
              <a:t>ASMA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31163" y="2162683"/>
            <a:ext cx="4620260" cy="2708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Locus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predisposición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0" dirty="0">
                <a:solidFill>
                  <a:srgbClr val="404040"/>
                </a:solidFill>
                <a:latin typeface="Tahoma"/>
                <a:cs typeface="Tahoma"/>
              </a:rPr>
              <a:t>para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el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asma.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Alteración</a:t>
            </a:r>
            <a:r>
              <a:rPr sz="1800" spc="-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del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CD14.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Cambios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el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subtipo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HLA-II.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Receptores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ahoma"/>
                <a:cs typeface="Tahoma"/>
              </a:rPr>
              <a:t>B2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adrenérgicos.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0192" y="2133600"/>
            <a:ext cx="5004815" cy="41666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97330" y="6380175"/>
            <a:ext cx="4340860" cy="19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funcional</a:t>
            </a:r>
            <a:r>
              <a:rPr sz="1200" spc="65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70319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ASMA:</a:t>
            </a:r>
            <a:r>
              <a:rPr spc="-170" dirty="0"/>
              <a:t> </a:t>
            </a:r>
            <a:r>
              <a:rPr spc="60" dirty="0"/>
              <a:t>MANIFESTACIONES</a:t>
            </a:r>
            <a:r>
              <a:rPr spc="-170" dirty="0"/>
              <a:t> </a:t>
            </a:r>
            <a:r>
              <a:rPr spc="100" dirty="0"/>
              <a:t>CLÍNICAS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36191"/>
            <a:ext cx="4655820" cy="203136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Sibilancias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Dificultad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respiratoria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Opresión</a:t>
            </a:r>
            <a:r>
              <a:rPr sz="1800" spc="-11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torácica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Tos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70" dirty="0">
                <a:solidFill>
                  <a:srgbClr val="404040"/>
                </a:solidFill>
                <a:latin typeface="Tahoma"/>
                <a:cs typeface="Tahoma"/>
              </a:rPr>
              <a:t>Asociado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otra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enfermedad</a:t>
            </a:r>
            <a:r>
              <a:rPr sz="18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atópica.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2964" y="2313432"/>
            <a:ext cx="4285487" cy="32293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81403" y="6317996"/>
            <a:ext cx="434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74549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ASMA:</a:t>
            </a:r>
            <a:r>
              <a:rPr spc="-155" dirty="0"/>
              <a:t> </a:t>
            </a:r>
            <a:r>
              <a:rPr spc="140" dirty="0"/>
              <a:t>CLASIFICACIÓN</a:t>
            </a:r>
            <a:r>
              <a:rPr spc="-170" dirty="0"/>
              <a:t> </a:t>
            </a:r>
            <a:r>
              <a:rPr spc="140" dirty="0"/>
              <a:t>DIAGNÓSTICA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03" y="1391411"/>
            <a:ext cx="9838944" cy="46512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25253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ATELECTASIA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162683"/>
            <a:ext cx="8355330" cy="2982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Expansión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incompleta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ahoma"/>
                <a:cs typeface="Tahoma"/>
              </a:rPr>
              <a:t>los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pulmones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colapso,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5" dirty="0">
                <a:solidFill>
                  <a:srgbClr val="404040"/>
                </a:solidFill>
                <a:latin typeface="Tahoma"/>
                <a:cs typeface="Tahoma"/>
              </a:rPr>
              <a:t>que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ahoma"/>
                <a:cs typeface="Tahoma"/>
              </a:rPr>
              <a:t>resulta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una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5" dirty="0">
                <a:solidFill>
                  <a:srgbClr val="404040"/>
                </a:solidFill>
                <a:latin typeface="Tahoma"/>
                <a:cs typeface="Tahoma"/>
              </a:rPr>
              <a:t>mala </a:t>
            </a:r>
            <a:r>
              <a:rPr sz="1800" spc="-5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ventilación.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Neonatal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Adquirida: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Reabsorción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Compresión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26262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Contracción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5540" y="2770632"/>
            <a:ext cx="4079748" cy="308000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852041" y="6517051"/>
            <a:ext cx="4342765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41338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ASMA:</a:t>
            </a:r>
            <a:r>
              <a:rPr spc="-220" dirty="0"/>
              <a:t> </a:t>
            </a:r>
            <a:r>
              <a:rPr dirty="0"/>
              <a:t>TRATAMIENTO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35276"/>
            <a:ext cx="3838575" cy="261683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spc="-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000" spc="360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000" spc="130" dirty="0">
                <a:solidFill>
                  <a:srgbClr val="404040"/>
                </a:solidFill>
                <a:latin typeface="Tahoma"/>
                <a:cs typeface="Tahoma"/>
              </a:rPr>
              <a:t>Glucocorticoides;</a:t>
            </a:r>
            <a:r>
              <a:rPr sz="20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404040"/>
                </a:solidFill>
                <a:latin typeface="Tahoma"/>
                <a:cs typeface="Tahoma"/>
              </a:rPr>
              <a:t>Inhalados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spc="-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000" spc="360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000" spc="165" dirty="0">
                <a:solidFill>
                  <a:srgbClr val="404040"/>
                </a:solidFill>
                <a:latin typeface="Tahoma"/>
                <a:cs typeface="Tahoma"/>
              </a:rPr>
              <a:t>Cromoglicato</a:t>
            </a:r>
            <a:r>
              <a:rPr sz="20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254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20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Tahoma"/>
                <a:cs typeface="Tahoma"/>
              </a:rPr>
              <a:t>sodio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000" spc="-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000" spc="345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000" spc="140" dirty="0">
                <a:solidFill>
                  <a:srgbClr val="404040"/>
                </a:solidFill>
                <a:latin typeface="Tahoma"/>
                <a:cs typeface="Tahoma"/>
              </a:rPr>
              <a:t>Nedocromil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spc="-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000" spc="370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ahoma"/>
                <a:cs typeface="Tahoma"/>
              </a:rPr>
              <a:t>B2</a:t>
            </a:r>
            <a:r>
              <a:rPr sz="20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404040"/>
                </a:solidFill>
                <a:latin typeface="Tahoma"/>
                <a:cs typeface="Tahoma"/>
              </a:rPr>
              <a:t>agonistas</a:t>
            </a:r>
            <a:r>
              <a:rPr sz="20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Tahoma"/>
                <a:cs typeface="Tahoma"/>
              </a:rPr>
              <a:t>adrenergicos.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spc="-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000" spc="325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000" spc="95" dirty="0">
                <a:solidFill>
                  <a:srgbClr val="404040"/>
                </a:solidFill>
                <a:latin typeface="Tahoma"/>
                <a:cs typeface="Tahoma"/>
              </a:rPr>
              <a:t>Antileucotrienos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000" spc="-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000" spc="345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Tahoma"/>
                <a:cs typeface="Tahoma"/>
              </a:rPr>
              <a:t>Inmunomoduladores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3492" y="2589275"/>
            <a:ext cx="5443728" cy="33223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13305" y="6275019"/>
            <a:ext cx="4304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Patología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funcional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3695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BRONQUIECTASIAS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2323" y="2555748"/>
            <a:ext cx="2839212" cy="25999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54217" y="3171571"/>
            <a:ext cx="3230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404040"/>
                </a:solidFill>
                <a:latin typeface="Tahoma"/>
                <a:cs typeface="Tahoma"/>
              </a:rPr>
              <a:t>Dilatación</a:t>
            </a:r>
            <a:r>
              <a:rPr sz="1800" b="1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6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b="1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70" dirty="0">
                <a:solidFill>
                  <a:srgbClr val="404040"/>
                </a:solidFill>
                <a:latin typeface="Tahoma"/>
                <a:cs typeface="Tahoma"/>
              </a:rPr>
              <a:t>los</a:t>
            </a:r>
            <a:r>
              <a:rPr sz="1800" b="1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404040"/>
                </a:solidFill>
                <a:latin typeface="Tahoma"/>
                <a:cs typeface="Tahoma"/>
              </a:rPr>
              <a:t>bronquios</a:t>
            </a:r>
            <a:r>
              <a:rPr sz="1800" b="1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endParaRPr sz="1800">
              <a:latin typeface="Tahoma"/>
              <a:cs typeface="Tahoma"/>
            </a:endParaRPr>
          </a:p>
          <a:p>
            <a:pPr marL="1106805">
              <a:lnSpc>
                <a:spcPct val="100000"/>
              </a:lnSpc>
            </a:pPr>
            <a:r>
              <a:rPr sz="1800" b="1" spc="-50" dirty="0">
                <a:solidFill>
                  <a:srgbClr val="404040"/>
                </a:solidFill>
                <a:latin typeface="Tahoma"/>
                <a:cs typeface="Tahoma"/>
              </a:rPr>
              <a:t>bronquiolos.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877998" y="2287206"/>
            <a:ext cx="861060" cy="901700"/>
            <a:chOff x="8877998" y="2287206"/>
            <a:chExt cx="861060" cy="901700"/>
          </a:xfrm>
        </p:grpSpPr>
        <p:sp>
          <p:nvSpPr>
            <p:cNvPr id="6" name="object 6"/>
            <p:cNvSpPr/>
            <p:nvPr/>
          </p:nvSpPr>
          <p:spPr>
            <a:xfrm>
              <a:off x="8885935" y="2295144"/>
              <a:ext cx="845185" cy="885825"/>
            </a:xfrm>
            <a:custGeom>
              <a:avLst/>
              <a:gdLst/>
              <a:ahLst/>
              <a:cxnLst/>
              <a:rect l="l" t="t" r="r" b="b"/>
              <a:pathLst>
                <a:path w="845184" h="885825">
                  <a:moveTo>
                    <a:pt x="837438" y="0"/>
                  </a:moveTo>
                  <a:lnTo>
                    <a:pt x="596265" y="7746"/>
                  </a:lnTo>
                  <a:lnTo>
                    <a:pt x="658495" y="66039"/>
                  </a:lnTo>
                  <a:lnTo>
                    <a:pt x="0" y="768603"/>
                  </a:lnTo>
                  <a:lnTo>
                    <a:pt x="124587" y="885316"/>
                  </a:lnTo>
                  <a:lnTo>
                    <a:pt x="782955" y="182752"/>
                  </a:lnTo>
                  <a:lnTo>
                    <a:pt x="845185" y="241172"/>
                  </a:lnTo>
                  <a:lnTo>
                    <a:pt x="837438" y="0"/>
                  </a:lnTo>
                  <a:close/>
                </a:path>
              </a:pathLst>
            </a:custGeom>
            <a:solidFill>
              <a:srgbClr val="E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85935" y="2295144"/>
              <a:ext cx="845185" cy="885825"/>
            </a:xfrm>
            <a:custGeom>
              <a:avLst/>
              <a:gdLst/>
              <a:ahLst/>
              <a:cxnLst/>
              <a:rect l="l" t="t" r="r" b="b"/>
              <a:pathLst>
                <a:path w="845184" h="885825">
                  <a:moveTo>
                    <a:pt x="0" y="768603"/>
                  </a:moveTo>
                  <a:lnTo>
                    <a:pt x="658495" y="66039"/>
                  </a:lnTo>
                  <a:lnTo>
                    <a:pt x="596265" y="7746"/>
                  </a:lnTo>
                  <a:lnTo>
                    <a:pt x="837438" y="0"/>
                  </a:lnTo>
                  <a:lnTo>
                    <a:pt x="845185" y="241172"/>
                  </a:lnTo>
                  <a:lnTo>
                    <a:pt x="782955" y="182752"/>
                  </a:lnTo>
                  <a:lnTo>
                    <a:pt x="124587" y="885316"/>
                  </a:lnTo>
                  <a:lnTo>
                    <a:pt x="0" y="768603"/>
                  </a:lnTo>
                  <a:close/>
                </a:path>
              </a:pathLst>
            </a:custGeom>
            <a:ln w="15875">
              <a:solidFill>
                <a:srgbClr val="A7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801417" y="4216463"/>
            <a:ext cx="885825" cy="871855"/>
            <a:chOff x="8801417" y="4216463"/>
            <a:chExt cx="885825" cy="871855"/>
          </a:xfrm>
        </p:grpSpPr>
        <p:sp>
          <p:nvSpPr>
            <p:cNvPr id="9" name="object 9"/>
            <p:cNvSpPr/>
            <p:nvPr/>
          </p:nvSpPr>
          <p:spPr>
            <a:xfrm>
              <a:off x="8809355" y="4224401"/>
              <a:ext cx="869950" cy="855980"/>
            </a:xfrm>
            <a:custGeom>
              <a:avLst/>
              <a:gdLst/>
              <a:ahLst/>
              <a:cxnLst/>
              <a:rect l="l" t="t" r="r" b="b"/>
              <a:pathLst>
                <a:path w="869950" h="855979">
                  <a:moveTo>
                    <a:pt x="118618" y="0"/>
                  </a:moveTo>
                  <a:lnTo>
                    <a:pt x="0" y="121412"/>
                  </a:lnTo>
                  <a:lnTo>
                    <a:pt x="689101" y="794893"/>
                  </a:lnTo>
                  <a:lnTo>
                    <a:pt x="629793" y="855599"/>
                  </a:lnTo>
                  <a:lnTo>
                    <a:pt x="869950" y="852805"/>
                  </a:lnTo>
                  <a:lnTo>
                    <a:pt x="867283" y="612648"/>
                  </a:lnTo>
                  <a:lnTo>
                    <a:pt x="807847" y="673354"/>
                  </a:lnTo>
                  <a:lnTo>
                    <a:pt x="118618" y="0"/>
                  </a:lnTo>
                  <a:close/>
                </a:path>
              </a:pathLst>
            </a:custGeom>
            <a:solidFill>
              <a:srgbClr val="E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09355" y="4224401"/>
              <a:ext cx="869950" cy="855980"/>
            </a:xfrm>
            <a:custGeom>
              <a:avLst/>
              <a:gdLst/>
              <a:ahLst/>
              <a:cxnLst/>
              <a:rect l="l" t="t" r="r" b="b"/>
              <a:pathLst>
                <a:path w="869950" h="855979">
                  <a:moveTo>
                    <a:pt x="118618" y="0"/>
                  </a:moveTo>
                  <a:lnTo>
                    <a:pt x="807847" y="673354"/>
                  </a:lnTo>
                  <a:lnTo>
                    <a:pt x="867283" y="612648"/>
                  </a:lnTo>
                  <a:lnTo>
                    <a:pt x="869950" y="852805"/>
                  </a:lnTo>
                  <a:lnTo>
                    <a:pt x="629793" y="855599"/>
                  </a:lnTo>
                  <a:lnTo>
                    <a:pt x="689101" y="794893"/>
                  </a:lnTo>
                  <a:lnTo>
                    <a:pt x="0" y="121412"/>
                  </a:lnTo>
                  <a:lnTo>
                    <a:pt x="118618" y="0"/>
                  </a:lnTo>
                  <a:close/>
                </a:path>
              </a:pathLst>
            </a:custGeom>
            <a:ln w="15875">
              <a:solidFill>
                <a:srgbClr val="A7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779254" y="1583562"/>
            <a:ext cx="2229485" cy="1481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1308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Cuadros </a:t>
            </a:r>
            <a:r>
              <a:rPr sz="2800" spc="-10" dirty="0">
                <a:latin typeface="Calibri"/>
                <a:cs typeface="Calibri"/>
              </a:rPr>
              <a:t> po</a:t>
            </a:r>
            <a:r>
              <a:rPr sz="2800" spc="-5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8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ecciosos</a:t>
            </a:r>
            <a:endParaRPr sz="2800">
              <a:latin typeface="Calibri"/>
              <a:cs typeface="Calibri"/>
            </a:endParaRPr>
          </a:p>
          <a:p>
            <a:pPr marL="163830">
              <a:lnSpc>
                <a:spcPct val="100000"/>
              </a:lnSpc>
              <a:spcBef>
                <a:spcPts val="1390"/>
              </a:spcBef>
            </a:pPr>
            <a:r>
              <a:rPr sz="2800" spc="-15" dirty="0">
                <a:latin typeface="Calibri"/>
                <a:cs typeface="Calibri"/>
              </a:rPr>
              <a:t>Hereditarios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23552" y="4781055"/>
            <a:ext cx="2543175" cy="1652270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65"/>
              </a:spcBef>
            </a:pPr>
            <a:r>
              <a:rPr sz="2800" spc="-10" dirty="0">
                <a:latin typeface="Calibri"/>
                <a:cs typeface="Calibri"/>
              </a:rPr>
              <a:t>Autoinmunitarios</a:t>
            </a:r>
            <a:endParaRPr sz="2800">
              <a:latin typeface="Calibri"/>
              <a:cs typeface="Calibri"/>
            </a:endParaRPr>
          </a:p>
          <a:p>
            <a:pPr marL="400050" marR="396240" algn="ctr">
              <a:lnSpc>
                <a:spcPct val="100000"/>
              </a:lnSpc>
              <a:spcBef>
                <a:spcPts val="1360"/>
              </a:spcBef>
            </a:pP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spc="-4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trucción  </a:t>
            </a:r>
            <a:r>
              <a:rPr sz="2800" spc="-15" dirty="0">
                <a:latin typeface="Calibri"/>
                <a:cs typeface="Calibri"/>
              </a:rPr>
              <a:t>bronquial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93773" y="6358839"/>
            <a:ext cx="3656965" cy="403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670"/>
              </a:lnSpc>
            </a:pPr>
            <a:r>
              <a:rPr sz="1200" spc="-5" dirty="0">
                <a:latin typeface="Calibri"/>
                <a:cs typeface="Calibri"/>
              </a:rPr>
              <a:t>Robbins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-5" dirty="0">
                <a:latin typeface="Calibri"/>
                <a:cs typeface="Calibri"/>
              </a:rPr>
              <a:t>Cotran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2010).</a:t>
            </a:r>
            <a:r>
              <a:rPr sz="1200" spc="-10" dirty="0">
                <a:latin typeface="Calibri"/>
                <a:cs typeface="Calibri"/>
              </a:rPr>
              <a:t> Patología </a:t>
            </a:r>
            <a:r>
              <a:rPr sz="1200" spc="-5" dirty="0">
                <a:latin typeface="Calibri"/>
                <a:cs typeface="Calibri"/>
              </a:rPr>
              <a:t>estructural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 funcional</a:t>
            </a:r>
            <a:r>
              <a:rPr sz="14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8270" y="2034667"/>
            <a:ext cx="3794760" cy="199643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spc="-2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400" spc="-395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2400" spc="60" dirty="0">
                <a:solidFill>
                  <a:srgbClr val="404040"/>
                </a:solidFill>
                <a:latin typeface="Tahoma"/>
                <a:cs typeface="Tahoma"/>
              </a:rPr>
              <a:t>os</a:t>
            </a:r>
            <a:r>
              <a:rPr sz="24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2400" spc="130" dirty="0">
                <a:solidFill>
                  <a:srgbClr val="404040"/>
                </a:solidFill>
                <a:latin typeface="Tahoma"/>
                <a:cs typeface="Tahoma"/>
              </a:rPr>
              <a:t>ntensa</a:t>
            </a:r>
            <a:r>
              <a:rPr sz="2400" spc="-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24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175" dirty="0">
                <a:solidFill>
                  <a:srgbClr val="404040"/>
                </a:solidFill>
                <a:latin typeface="Tahoma"/>
                <a:cs typeface="Tahoma"/>
              </a:rPr>
              <a:t>const</a:t>
            </a:r>
            <a:r>
              <a:rPr sz="2400" spc="20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2400" spc="140" dirty="0">
                <a:solidFill>
                  <a:srgbClr val="404040"/>
                </a:solidFill>
                <a:latin typeface="Tahoma"/>
                <a:cs typeface="Tahoma"/>
              </a:rPr>
              <a:t>nte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400" spc="-2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404040"/>
                </a:solidFill>
                <a:latin typeface="Tahoma"/>
                <a:cs typeface="Tahoma"/>
              </a:rPr>
              <a:t>Esput</a:t>
            </a:r>
            <a:r>
              <a:rPr sz="2400" spc="9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24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404040"/>
                </a:solidFill>
                <a:latin typeface="Tahoma"/>
                <a:cs typeface="Tahoma"/>
              </a:rPr>
              <a:t>féti</a:t>
            </a:r>
            <a:r>
              <a:rPr sz="2400" spc="165" dirty="0">
                <a:solidFill>
                  <a:srgbClr val="404040"/>
                </a:solidFill>
                <a:latin typeface="Tahoma"/>
                <a:cs typeface="Tahoma"/>
              </a:rPr>
              <a:t>do.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400" spc="-2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400" spc="60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2400" spc="4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2400" spc="155" dirty="0">
                <a:solidFill>
                  <a:srgbClr val="404040"/>
                </a:solidFill>
                <a:latin typeface="Tahoma"/>
                <a:cs typeface="Tahoma"/>
              </a:rPr>
              <a:t>sne</a:t>
            </a:r>
            <a:r>
              <a:rPr sz="2400" spc="165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2400" spc="-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24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185" dirty="0">
                <a:solidFill>
                  <a:srgbClr val="404040"/>
                </a:solidFill>
                <a:latin typeface="Tahoma"/>
                <a:cs typeface="Tahoma"/>
              </a:rPr>
              <a:t>ortopnea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400" spc="-2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400" spc="155" dirty="0">
                <a:solidFill>
                  <a:srgbClr val="404040"/>
                </a:solidFill>
                <a:latin typeface="Tahoma"/>
                <a:cs typeface="Tahoma"/>
              </a:rPr>
              <a:t>He</a:t>
            </a:r>
            <a:r>
              <a:rPr sz="2400" spc="229" dirty="0">
                <a:solidFill>
                  <a:srgbClr val="404040"/>
                </a:solidFill>
                <a:latin typeface="Tahoma"/>
                <a:cs typeface="Tahoma"/>
              </a:rPr>
              <a:t>m</a:t>
            </a:r>
            <a:r>
              <a:rPr sz="2400" spc="145" dirty="0">
                <a:solidFill>
                  <a:srgbClr val="404040"/>
                </a:solidFill>
                <a:latin typeface="Tahoma"/>
                <a:cs typeface="Tahoma"/>
              </a:rPr>
              <a:t>opt</a:t>
            </a:r>
            <a:r>
              <a:rPr sz="2400" spc="8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2400" spc="-150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2400" spc="-6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2400" spc="-140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2400" spc="-1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220" dirty="0">
                <a:solidFill>
                  <a:srgbClr val="404040"/>
                </a:solidFill>
                <a:latin typeface="Tahoma"/>
                <a:cs typeface="Tahoma"/>
              </a:rPr>
              <a:t>ep</a:t>
            </a:r>
            <a:r>
              <a:rPr sz="2400" spc="10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2400" spc="100" dirty="0">
                <a:solidFill>
                  <a:srgbClr val="404040"/>
                </a:solidFill>
                <a:latin typeface="Tahoma"/>
                <a:cs typeface="Tahoma"/>
              </a:rPr>
              <a:t>sód</a:t>
            </a:r>
            <a:r>
              <a:rPr sz="2400" spc="7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2400" spc="250" dirty="0">
                <a:solidFill>
                  <a:srgbClr val="404040"/>
                </a:solidFill>
                <a:latin typeface="Tahoma"/>
                <a:cs typeface="Tahoma"/>
              </a:rPr>
              <a:t>ca.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7520" marR="5080">
              <a:lnSpc>
                <a:spcPct val="100000"/>
              </a:lnSpc>
              <a:spcBef>
                <a:spcPts val="105"/>
              </a:spcBef>
            </a:pPr>
            <a:r>
              <a:rPr spc="35" dirty="0"/>
              <a:t>BRONQUIECTASIAS:</a:t>
            </a:r>
            <a:r>
              <a:rPr spc="-210" dirty="0"/>
              <a:t> </a:t>
            </a:r>
            <a:r>
              <a:rPr spc="60" dirty="0"/>
              <a:t>MANIFESTACIONES </a:t>
            </a:r>
            <a:r>
              <a:rPr spc="-985" dirty="0"/>
              <a:t> </a:t>
            </a:r>
            <a:r>
              <a:rPr spc="100" dirty="0"/>
              <a:t>CLÍNICAS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4264" y="2578607"/>
            <a:ext cx="5314188" cy="36804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51457" y="6304889"/>
            <a:ext cx="3648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Robbins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Cotran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2010).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Patología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estructural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funcional.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7520" marR="508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ENFERMEDADES</a:t>
            </a:r>
            <a:r>
              <a:rPr spc="-150" dirty="0"/>
              <a:t> </a:t>
            </a:r>
            <a:r>
              <a:rPr spc="-130" dirty="0"/>
              <a:t>INTERSTICIALES</a:t>
            </a:r>
            <a:r>
              <a:rPr spc="-150" dirty="0"/>
              <a:t> </a:t>
            </a:r>
            <a:r>
              <a:rPr spc="-50" dirty="0"/>
              <a:t>DIFUSAS </a:t>
            </a:r>
            <a:r>
              <a:rPr spc="-985" dirty="0"/>
              <a:t> </a:t>
            </a:r>
            <a:r>
              <a:rPr spc="229" dirty="0"/>
              <a:t>CRÓNICAS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33143"/>
            <a:ext cx="8543290" cy="150558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5640705" algn="l"/>
              </a:tabLst>
            </a:pPr>
            <a:r>
              <a:rPr sz="2400" spc="-8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 </a:t>
            </a:r>
            <a:r>
              <a:rPr sz="2400" spc="204" dirty="0">
                <a:solidFill>
                  <a:srgbClr val="404040"/>
                </a:solidFill>
                <a:latin typeface="Tahoma"/>
                <a:cs typeface="Tahoma"/>
              </a:rPr>
              <a:t>Grupo</a:t>
            </a:r>
            <a:r>
              <a:rPr sz="24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300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24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404040"/>
                </a:solidFill>
                <a:latin typeface="Tahoma"/>
                <a:cs typeface="Tahoma"/>
              </a:rPr>
              <a:t>trastornos</a:t>
            </a:r>
            <a:r>
              <a:rPr sz="24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165" dirty="0">
                <a:solidFill>
                  <a:srgbClr val="404040"/>
                </a:solidFill>
                <a:latin typeface="Tahoma"/>
                <a:cs typeface="Tahoma"/>
              </a:rPr>
              <a:t>heterogéneos	</a:t>
            </a:r>
            <a:r>
              <a:rPr sz="2400" spc="170" dirty="0">
                <a:solidFill>
                  <a:srgbClr val="404040"/>
                </a:solidFill>
                <a:latin typeface="Tahoma"/>
                <a:cs typeface="Tahoma"/>
              </a:rPr>
              <a:t>caracterizados</a:t>
            </a:r>
            <a:r>
              <a:rPr sz="2400" spc="-1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404040"/>
                </a:solidFill>
                <a:latin typeface="Tahoma"/>
                <a:cs typeface="Tahoma"/>
              </a:rPr>
              <a:t>por: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26262"/>
              </a:buClr>
              <a:buFont typeface="Tahoma"/>
              <a:buChar char="-"/>
              <a:tabLst>
                <a:tab pos="354965" algn="l"/>
                <a:tab pos="355600" algn="l"/>
              </a:tabLst>
            </a:pPr>
            <a:r>
              <a:rPr sz="2400" b="1" spc="-60" dirty="0">
                <a:solidFill>
                  <a:srgbClr val="404040"/>
                </a:solidFill>
                <a:latin typeface="Tahoma"/>
                <a:cs typeface="Tahoma"/>
              </a:rPr>
              <a:t>Inflamación</a:t>
            </a:r>
            <a:r>
              <a:rPr sz="2400" b="1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25" dirty="0">
                <a:solidFill>
                  <a:srgbClr val="404040"/>
                </a:solidFill>
                <a:latin typeface="Tahoma"/>
                <a:cs typeface="Tahoma"/>
              </a:rPr>
              <a:t>crónica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Font typeface="Tahoma"/>
              <a:buChar char="-"/>
              <a:tabLst>
                <a:tab pos="354965" algn="l"/>
                <a:tab pos="355600" algn="l"/>
              </a:tabLst>
            </a:pPr>
            <a:r>
              <a:rPr sz="2400" b="1" spc="-135" dirty="0">
                <a:solidFill>
                  <a:srgbClr val="404040"/>
                </a:solidFill>
                <a:latin typeface="Tahoma"/>
                <a:cs typeface="Tahoma"/>
              </a:rPr>
              <a:t>Fibrosis</a:t>
            </a:r>
            <a:r>
              <a:rPr sz="2400" b="1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404040"/>
                </a:solidFill>
                <a:latin typeface="Tahoma"/>
                <a:cs typeface="Tahoma"/>
              </a:rPr>
              <a:t>del</a:t>
            </a:r>
            <a:r>
              <a:rPr sz="2400" b="1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404040"/>
                </a:solidFill>
                <a:latin typeface="Tahoma"/>
                <a:cs typeface="Tahoma"/>
              </a:rPr>
              <a:t>tejido</a:t>
            </a:r>
            <a:r>
              <a:rPr sz="2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404040"/>
                </a:solidFill>
                <a:latin typeface="Tahoma"/>
                <a:cs typeface="Tahoma"/>
              </a:rPr>
              <a:t>conectivo.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9516" y="2615183"/>
            <a:ext cx="3456431" cy="424281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94382" y="6358839"/>
            <a:ext cx="36487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Robbins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Cotran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2010).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Patología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estructural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funcional.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7520" marR="508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ENFERMEDADES</a:t>
            </a:r>
            <a:r>
              <a:rPr spc="-150" dirty="0"/>
              <a:t> </a:t>
            </a:r>
            <a:r>
              <a:rPr spc="-60" dirty="0"/>
              <a:t>FIBROSANTES:</a:t>
            </a:r>
            <a:r>
              <a:rPr spc="-125" dirty="0"/>
              <a:t> </a:t>
            </a:r>
            <a:r>
              <a:rPr spc="-135" dirty="0"/>
              <a:t>FIBROSIS </a:t>
            </a:r>
            <a:r>
              <a:rPr spc="-985" dirty="0"/>
              <a:t> </a:t>
            </a:r>
            <a:r>
              <a:rPr spc="204" dirty="0"/>
              <a:t>PULMONAR</a:t>
            </a:r>
            <a:r>
              <a:rPr spc="-140" dirty="0"/>
              <a:t> </a:t>
            </a:r>
            <a:r>
              <a:rPr spc="45" dirty="0"/>
              <a:t>IDIOPÁTICA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162682"/>
            <a:ext cx="79279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55115" algn="l"/>
              </a:tabLst>
            </a:pPr>
            <a:r>
              <a:rPr sz="2000" spc="-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000" spc="390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4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220" dirty="0">
                <a:solidFill>
                  <a:srgbClr val="404040"/>
                </a:solidFill>
                <a:latin typeface="Tahoma"/>
                <a:cs typeface="Tahoma"/>
              </a:rPr>
              <a:t>FPI,</a:t>
            </a:r>
            <a:r>
              <a:rPr sz="20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5" dirty="0">
                <a:solidFill>
                  <a:srgbClr val="404040"/>
                </a:solidFill>
                <a:latin typeface="Tahoma"/>
                <a:cs typeface="Tahoma"/>
              </a:rPr>
              <a:t>el	</a:t>
            </a:r>
            <a:r>
              <a:rPr sz="2000" b="1" spc="-60" dirty="0">
                <a:solidFill>
                  <a:srgbClr val="404040"/>
                </a:solidFill>
                <a:latin typeface="Tahoma"/>
                <a:cs typeface="Tahoma"/>
              </a:rPr>
              <a:t>tejido</a:t>
            </a:r>
            <a:r>
              <a:rPr sz="2000" b="1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404040"/>
                </a:solidFill>
                <a:latin typeface="Tahoma"/>
                <a:cs typeface="Tahoma"/>
              </a:rPr>
              <a:t>pulmonar 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se</a:t>
            </a:r>
            <a:r>
              <a:rPr sz="2000" b="1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90" dirty="0">
                <a:solidFill>
                  <a:srgbClr val="404040"/>
                </a:solidFill>
                <a:latin typeface="Tahoma"/>
                <a:cs typeface="Tahoma"/>
              </a:rPr>
              <a:t>transforma</a:t>
            </a:r>
            <a:r>
              <a:rPr sz="20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5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2000" b="1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404040"/>
                </a:solidFill>
                <a:latin typeface="Tahoma"/>
                <a:cs typeface="Tahoma"/>
              </a:rPr>
              <a:t>tejido</a:t>
            </a:r>
            <a:r>
              <a:rPr sz="2000" b="1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ahoma"/>
                <a:cs typeface="Tahoma"/>
              </a:rPr>
              <a:t>cicatrizado.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9276" y="2561843"/>
            <a:ext cx="6667500" cy="429615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336785" y="6164986"/>
            <a:ext cx="2192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Robbins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Cotran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( 2010).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Patología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estructural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funcional.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653288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340" dirty="0"/>
              <a:t>F</a:t>
            </a:r>
            <a:r>
              <a:rPr spc="-260" dirty="0"/>
              <a:t>I</a:t>
            </a:r>
            <a:r>
              <a:rPr spc="60" dirty="0"/>
              <a:t>BRO</a:t>
            </a:r>
            <a:r>
              <a:rPr spc="40" dirty="0"/>
              <a:t>S</a:t>
            </a:r>
            <a:r>
              <a:rPr spc="-270" dirty="0"/>
              <a:t>I</a:t>
            </a:r>
            <a:r>
              <a:rPr spc="-395" dirty="0"/>
              <a:t>S</a:t>
            </a:r>
            <a:r>
              <a:rPr spc="-100" dirty="0"/>
              <a:t> </a:t>
            </a:r>
            <a:r>
              <a:rPr spc="114" dirty="0"/>
              <a:t>PUL</a:t>
            </a:r>
            <a:r>
              <a:rPr spc="140" dirty="0"/>
              <a:t>M</a:t>
            </a:r>
            <a:r>
              <a:rPr spc="290" dirty="0"/>
              <a:t>ONA</a:t>
            </a:r>
            <a:r>
              <a:rPr spc="280" dirty="0"/>
              <a:t>R</a:t>
            </a:r>
            <a:r>
              <a:rPr spc="-150" dirty="0"/>
              <a:t> </a:t>
            </a:r>
            <a:r>
              <a:rPr spc="-20" dirty="0"/>
              <a:t>IDIO</a:t>
            </a:r>
            <a:r>
              <a:rPr spc="-30" dirty="0"/>
              <a:t>P</a:t>
            </a:r>
            <a:r>
              <a:rPr spc="55" dirty="0"/>
              <a:t>ÁTICA:  </a:t>
            </a:r>
            <a:r>
              <a:rPr spc="155" dirty="0"/>
              <a:t>PATOGENIA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14550" y="2239771"/>
            <a:ext cx="5096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404040"/>
                </a:solidFill>
                <a:latin typeface="Tahoma"/>
                <a:cs typeface="Tahoma"/>
              </a:rPr>
              <a:t>Ciclos</a:t>
            </a:r>
            <a:r>
              <a:rPr sz="180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repetidos</a:t>
            </a:r>
            <a:r>
              <a:rPr sz="1800" b="1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6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Tahoma"/>
                <a:cs typeface="Tahoma"/>
              </a:rPr>
              <a:t>activación-lesión</a:t>
            </a:r>
            <a:r>
              <a:rPr sz="1800" b="1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45" dirty="0">
                <a:solidFill>
                  <a:srgbClr val="404040"/>
                </a:solidFill>
                <a:latin typeface="Tahoma"/>
                <a:cs typeface="Tahoma"/>
              </a:rPr>
              <a:t>epitelial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95344" y="2711195"/>
            <a:ext cx="506095" cy="683260"/>
            <a:chOff x="3895344" y="2711195"/>
            <a:chExt cx="506095" cy="683260"/>
          </a:xfrm>
        </p:grpSpPr>
        <p:sp>
          <p:nvSpPr>
            <p:cNvPr id="5" name="object 5"/>
            <p:cNvSpPr/>
            <p:nvPr/>
          </p:nvSpPr>
          <p:spPr>
            <a:xfrm>
              <a:off x="3902964" y="2718815"/>
              <a:ext cx="490855" cy="668020"/>
            </a:xfrm>
            <a:custGeom>
              <a:avLst/>
              <a:gdLst/>
              <a:ahLst/>
              <a:cxnLst/>
              <a:rect l="l" t="t" r="r" b="b"/>
              <a:pathLst>
                <a:path w="490854" h="668020">
                  <a:moveTo>
                    <a:pt x="368046" y="0"/>
                  </a:moveTo>
                  <a:lnTo>
                    <a:pt x="122682" y="0"/>
                  </a:lnTo>
                  <a:lnTo>
                    <a:pt x="122682" y="422148"/>
                  </a:lnTo>
                  <a:lnTo>
                    <a:pt x="0" y="422148"/>
                  </a:lnTo>
                  <a:lnTo>
                    <a:pt x="245363" y="667512"/>
                  </a:lnTo>
                  <a:lnTo>
                    <a:pt x="490727" y="422148"/>
                  </a:lnTo>
                  <a:lnTo>
                    <a:pt x="368046" y="422148"/>
                  </a:lnTo>
                  <a:lnTo>
                    <a:pt x="368046" y="0"/>
                  </a:lnTo>
                  <a:close/>
                </a:path>
              </a:pathLst>
            </a:custGeom>
            <a:solidFill>
              <a:srgbClr val="E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02964" y="2718815"/>
              <a:ext cx="490855" cy="668020"/>
            </a:xfrm>
            <a:custGeom>
              <a:avLst/>
              <a:gdLst/>
              <a:ahLst/>
              <a:cxnLst/>
              <a:rect l="l" t="t" r="r" b="b"/>
              <a:pathLst>
                <a:path w="490854" h="668020">
                  <a:moveTo>
                    <a:pt x="0" y="422148"/>
                  </a:moveTo>
                  <a:lnTo>
                    <a:pt x="122682" y="422148"/>
                  </a:lnTo>
                  <a:lnTo>
                    <a:pt x="122682" y="0"/>
                  </a:lnTo>
                  <a:lnTo>
                    <a:pt x="368046" y="0"/>
                  </a:lnTo>
                  <a:lnTo>
                    <a:pt x="368046" y="422148"/>
                  </a:lnTo>
                  <a:lnTo>
                    <a:pt x="490727" y="422148"/>
                  </a:lnTo>
                  <a:lnTo>
                    <a:pt x="245363" y="667512"/>
                  </a:lnTo>
                  <a:lnTo>
                    <a:pt x="0" y="422148"/>
                  </a:lnTo>
                  <a:close/>
                </a:path>
              </a:pathLst>
            </a:custGeom>
            <a:ln w="15239">
              <a:solidFill>
                <a:srgbClr val="A7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71952" y="3557778"/>
            <a:ext cx="2591435" cy="2465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Neumocitos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tipo</a:t>
            </a:r>
            <a:r>
              <a:rPr sz="2800" spc="-5" dirty="0">
                <a:latin typeface="Calibri"/>
                <a:cs typeface="Calibri"/>
              </a:rPr>
              <a:t> I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Calibri"/>
              <a:cs typeface="Calibri"/>
            </a:endParaRPr>
          </a:p>
          <a:p>
            <a:pPr marR="65405" algn="ctr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Fibroblastos</a:t>
            </a:r>
            <a:endParaRPr sz="2800">
              <a:latin typeface="Calibri"/>
              <a:cs typeface="Calibri"/>
            </a:endParaRPr>
          </a:p>
          <a:p>
            <a:pPr marL="371475" marR="510540" indent="19685">
              <a:lnSpc>
                <a:spcPct val="122800"/>
              </a:lnSpc>
              <a:spcBef>
                <a:spcPts val="1639"/>
              </a:spcBef>
            </a:pP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5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eol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1  </a:t>
            </a:r>
            <a:r>
              <a:rPr sz="2800" spc="-35" dirty="0">
                <a:latin typeface="Calibri"/>
                <a:cs typeface="Calibri"/>
              </a:rPr>
              <a:t>Telomerasa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8783" y="6355486"/>
            <a:ext cx="3648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Robbins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Cotran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2010).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Patología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estructural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funcional.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6167" y="2586226"/>
            <a:ext cx="6132576" cy="421386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653288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340" dirty="0"/>
              <a:t>F</a:t>
            </a:r>
            <a:r>
              <a:rPr spc="-260" dirty="0"/>
              <a:t>I</a:t>
            </a:r>
            <a:r>
              <a:rPr spc="60" dirty="0"/>
              <a:t>BRO</a:t>
            </a:r>
            <a:r>
              <a:rPr spc="40" dirty="0"/>
              <a:t>S</a:t>
            </a:r>
            <a:r>
              <a:rPr spc="-270" dirty="0"/>
              <a:t>I</a:t>
            </a:r>
            <a:r>
              <a:rPr spc="-395" dirty="0"/>
              <a:t>S</a:t>
            </a:r>
            <a:r>
              <a:rPr spc="-100" dirty="0"/>
              <a:t> </a:t>
            </a:r>
            <a:r>
              <a:rPr spc="114" dirty="0"/>
              <a:t>PUL</a:t>
            </a:r>
            <a:r>
              <a:rPr spc="140" dirty="0"/>
              <a:t>M</a:t>
            </a:r>
            <a:r>
              <a:rPr spc="290" dirty="0"/>
              <a:t>ONA</a:t>
            </a:r>
            <a:r>
              <a:rPr spc="280" dirty="0"/>
              <a:t>R</a:t>
            </a:r>
            <a:r>
              <a:rPr spc="-150" dirty="0"/>
              <a:t> </a:t>
            </a:r>
            <a:r>
              <a:rPr spc="-20" dirty="0"/>
              <a:t>IDIO</a:t>
            </a:r>
            <a:r>
              <a:rPr spc="-30" dirty="0"/>
              <a:t>P</a:t>
            </a:r>
            <a:r>
              <a:rPr spc="55" dirty="0"/>
              <a:t>ÁTICA:  </a:t>
            </a:r>
            <a:r>
              <a:rPr spc="235" dirty="0"/>
              <a:t>MORFOLOGÍA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38324"/>
            <a:ext cx="2715260" cy="304482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000" spc="-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000" spc="360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70" dirty="0">
                <a:solidFill>
                  <a:srgbClr val="404040"/>
                </a:solidFill>
                <a:latin typeface="Tahoma"/>
                <a:cs typeface="Tahoma"/>
              </a:rPr>
              <a:t>Se</a:t>
            </a:r>
            <a:r>
              <a:rPr sz="20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404040"/>
                </a:solidFill>
                <a:latin typeface="Tahoma"/>
                <a:cs typeface="Tahoma"/>
              </a:rPr>
              <a:t>presenta</a:t>
            </a:r>
            <a:r>
              <a:rPr sz="2000" b="1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10" dirty="0">
                <a:solidFill>
                  <a:srgbClr val="404040"/>
                </a:solidFill>
                <a:latin typeface="Tahoma"/>
                <a:cs typeface="Tahoma"/>
              </a:rPr>
              <a:t>fibrosis</a:t>
            </a:r>
            <a:endParaRPr sz="2000">
              <a:latin typeface="Tahoma"/>
              <a:cs typeface="Tahoma"/>
            </a:endParaRPr>
          </a:p>
          <a:p>
            <a:pPr marL="166370" indent="-154305">
              <a:lnSpc>
                <a:spcPct val="100000"/>
              </a:lnSpc>
              <a:spcBef>
                <a:spcPts val="985"/>
              </a:spcBef>
              <a:buChar char="-"/>
              <a:tabLst>
                <a:tab pos="167005" algn="l"/>
              </a:tabLst>
            </a:pPr>
            <a:r>
              <a:rPr sz="2000" spc="105" dirty="0">
                <a:solidFill>
                  <a:srgbClr val="404040"/>
                </a:solidFill>
                <a:latin typeface="Tahoma"/>
                <a:cs typeface="Tahoma"/>
              </a:rPr>
              <a:t>Del</a:t>
            </a:r>
            <a:r>
              <a:rPr sz="2000" spc="-1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60" dirty="0">
                <a:solidFill>
                  <a:srgbClr val="404040"/>
                </a:solidFill>
                <a:latin typeface="Tahoma"/>
                <a:cs typeface="Tahoma"/>
              </a:rPr>
              <a:t>parénquima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26262"/>
              </a:buClr>
              <a:buChar char="-"/>
              <a:tabLst>
                <a:tab pos="354965" algn="l"/>
                <a:tab pos="355600" algn="l"/>
              </a:tabLst>
            </a:pPr>
            <a:r>
              <a:rPr sz="2000" spc="90" dirty="0">
                <a:solidFill>
                  <a:srgbClr val="404040"/>
                </a:solidFill>
                <a:latin typeface="Tahoma"/>
                <a:cs typeface="Tahoma"/>
              </a:rPr>
              <a:t>Subpleural</a:t>
            </a:r>
            <a:endParaRPr sz="2000">
              <a:latin typeface="Tahoma"/>
              <a:cs typeface="Tahoma"/>
            </a:endParaRPr>
          </a:p>
          <a:p>
            <a:pPr marL="425450" indent="-413384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Char char="-"/>
              <a:tabLst>
                <a:tab pos="425450" algn="l"/>
                <a:tab pos="426084" algn="l"/>
              </a:tabLst>
            </a:pPr>
            <a:r>
              <a:rPr sz="2000" spc="30" dirty="0">
                <a:solidFill>
                  <a:srgbClr val="404040"/>
                </a:solidFill>
                <a:latin typeface="Tahoma"/>
                <a:cs typeface="Tahoma"/>
              </a:rPr>
              <a:t>Intralobulillar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buChar char="-"/>
            </a:pP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510"/>
              </a:spcBef>
              <a:buClr>
                <a:srgbClr val="E26262"/>
              </a:buClr>
              <a:buChar char="-"/>
              <a:tabLst>
                <a:tab pos="354965" algn="l"/>
                <a:tab pos="355600" algn="l"/>
              </a:tabLst>
            </a:pPr>
            <a:r>
              <a:rPr sz="2000" spc="100" dirty="0">
                <a:solidFill>
                  <a:srgbClr val="404040"/>
                </a:solidFill>
                <a:latin typeface="Tahoma"/>
                <a:cs typeface="Tahoma"/>
              </a:rPr>
              <a:t>Espacios</a:t>
            </a:r>
            <a:r>
              <a:rPr sz="20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404040"/>
                </a:solidFill>
                <a:latin typeface="Tahoma"/>
                <a:cs typeface="Tahoma"/>
              </a:rPr>
              <a:t>quisticos;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Char char="-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404040"/>
                </a:solidFill>
                <a:latin typeface="Tahoma"/>
                <a:cs typeface="Tahoma"/>
              </a:rPr>
              <a:t>Fibrosis</a:t>
            </a:r>
            <a:r>
              <a:rPr sz="20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75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20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85" dirty="0">
                <a:solidFill>
                  <a:srgbClr val="404040"/>
                </a:solidFill>
                <a:latin typeface="Tahoma"/>
                <a:cs typeface="Tahoma"/>
              </a:rPr>
              <a:t>panal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2019300"/>
            <a:ext cx="6096000" cy="40065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14169" y="6358839"/>
            <a:ext cx="36518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Robbins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Cotran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2010).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Patología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estructural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funcional.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653288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340" dirty="0"/>
              <a:t>F</a:t>
            </a:r>
            <a:r>
              <a:rPr spc="-260" dirty="0"/>
              <a:t>I</a:t>
            </a:r>
            <a:r>
              <a:rPr spc="60" dirty="0"/>
              <a:t>BRO</a:t>
            </a:r>
            <a:r>
              <a:rPr spc="40" dirty="0"/>
              <a:t>S</a:t>
            </a:r>
            <a:r>
              <a:rPr spc="-270" dirty="0"/>
              <a:t>I</a:t>
            </a:r>
            <a:r>
              <a:rPr spc="-395" dirty="0"/>
              <a:t>S</a:t>
            </a:r>
            <a:r>
              <a:rPr spc="-100" dirty="0"/>
              <a:t> </a:t>
            </a:r>
            <a:r>
              <a:rPr spc="114" dirty="0"/>
              <a:t>PUL</a:t>
            </a:r>
            <a:r>
              <a:rPr spc="140" dirty="0"/>
              <a:t>M</a:t>
            </a:r>
            <a:r>
              <a:rPr spc="290" dirty="0"/>
              <a:t>ONA</a:t>
            </a:r>
            <a:r>
              <a:rPr spc="280" dirty="0"/>
              <a:t>R</a:t>
            </a:r>
            <a:r>
              <a:rPr spc="-150" dirty="0"/>
              <a:t> </a:t>
            </a:r>
            <a:r>
              <a:rPr spc="-20" dirty="0"/>
              <a:t>IDIO</a:t>
            </a:r>
            <a:r>
              <a:rPr spc="-30" dirty="0"/>
              <a:t>P</a:t>
            </a:r>
            <a:r>
              <a:rPr spc="55" dirty="0"/>
              <a:t>ÁTICA:  </a:t>
            </a:r>
            <a:r>
              <a:rPr spc="60" dirty="0"/>
              <a:t>MANIFESTACIONES</a:t>
            </a:r>
            <a:r>
              <a:rPr spc="-160" dirty="0"/>
              <a:t> </a:t>
            </a:r>
            <a:r>
              <a:rPr spc="100" dirty="0"/>
              <a:t>CLÍNICAS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34667"/>
            <a:ext cx="3158490" cy="199643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spc="-2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400" spc="60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2400" spc="4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2400" spc="155" dirty="0">
                <a:solidFill>
                  <a:srgbClr val="404040"/>
                </a:solidFill>
                <a:latin typeface="Tahoma"/>
                <a:cs typeface="Tahoma"/>
              </a:rPr>
              <a:t>sne</a:t>
            </a:r>
            <a:r>
              <a:rPr sz="2400" spc="165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2400" spc="-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305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2400" spc="295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24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404040"/>
                </a:solidFill>
                <a:latin typeface="Tahoma"/>
                <a:cs typeface="Tahoma"/>
              </a:rPr>
              <a:t>es</a:t>
            </a:r>
            <a:r>
              <a:rPr sz="2400" spc="40" dirty="0">
                <a:solidFill>
                  <a:srgbClr val="404040"/>
                </a:solidFill>
                <a:latin typeface="Tahoma"/>
                <a:cs typeface="Tahoma"/>
              </a:rPr>
              <a:t>f</a:t>
            </a:r>
            <a:r>
              <a:rPr sz="2400" spc="95" dirty="0">
                <a:solidFill>
                  <a:srgbClr val="404040"/>
                </a:solidFill>
                <a:latin typeface="Tahoma"/>
                <a:cs typeface="Tahoma"/>
              </a:rPr>
              <a:t>uerzo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400" spc="-2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400" spc="-395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2400" spc="60" dirty="0">
                <a:solidFill>
                  <a:srgbClr val="404040"/>
                </a:solidFill>
                <a:latin typeface="Tahoma"/>
                <a:cs typeface="Tahoma"/>
              </a:rPr>
              <a:t>os</a:t>
            </a:r>
            <a:r>
              <a:rPr sz="24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240" dirty="0">
                <a:solidFill>
                  <a:srgbClr val="404040"/>
                </a:solidFill>
                <a:latin typeface="Tahoma"/>
                <a:cs typeface="Tahoma"/>
              </a:rPr>
              <a:t>seca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400" spc="-2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400" spc="320" dirty="0">
                <a:solidFill>
                  <a:srgbClr val="404040"/>
                </a:solidFill>
                <a:latin typeface="Tahoma"/>
                <a:cs typeface="Tahoma"/>
              </a:rPr>
              <a:t>C</a:t>
            </a:r>
            <a:r>
              <a:rPr sz="2400" spc="14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2400" spc="235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2400" spc="25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2400" spc="7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2400" spc="4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2400" spc="-6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2400" spc="-140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400" spc="-2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400" spc="235" dirty="0">
                <a:solidFill>
                  <a:srgbClr val="404040"/>
                </a:solidFill>
                <a:latin typeface="Tahoma"/>
                <a:cs typeface="Tahoma"/>
              </a:rPr>
              <a:t>Ac</a:t>
            </a:r>
            <a:r>
              <a:rPr sz="2400" spc="150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2400" spc="240" dirty="0">
                <a:solidFill>
                  <a:srgbClr val="404040"/>
                </a:solidFill>
                <a:latin typeface="Tahoma"/>
                <a:cs typeface="Tahoma"/>
              </a:rPr>
              <a:t>opaqu</a:t>
            </a:r>
            <a:r>
              <a:rPr sz="2400" spc="12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2400" spc="114" dirty="0">
                <a:solidFill>
                  <a:srgbClr val="404040"/>
                </a:solidFill>
                <a:latin typeface="Tahoma"/>
                <a:cs typeface="Tahoma"/>
              </a:rPr>
              <a:t>as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5135" y="1749551"/>
            <a:ext cx="4524756" cy="49149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26029" y="6580428"/>
            <a:ext cx="36487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Robbins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-5" dirty="0">
                <a:latin typeface="Calibri"/>
                <a:cs typeface="Calibri"/>
              </a:rPr>
              <a:t>Cotran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2010).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Patología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estructural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funcional.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74764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40" dirty="0"/>
              <a:t>NEUMON</a:t>
            </a:r>
            <a:r>
              <a:rPr spc="65" dirty="0"/>
              <a:t>Í</a:t>
            </a:r>
            <a:r>
              <a:rPr spc="450" dirty="0"/>
              <a:t>A</a:t>
            </a:r>
            <a:r>
              <a:rPr spc="-145" dirty="0"/>
              <a:t> </a:t>
            </a:r>
            <a:r>
              <a:rPr spc="-155" dirty="0"/>
              <a:t>INTERSTI</a:t>
            </a:r>
            <a:r>
              <a:rPr spc="-175" dirty="0"/>
              <a:t>C</a:t>
            </a:r>
            <a:r>
              <a:rPr spc="-50" dirty="0"/>
              <a:t>IA</a:t>
            </a:r>
            <a:r>
              <a:rPr spc="-45" dirty="0"/>
              <a:t>L</a:t>
            </a:r>
            <a:r>
              <a:rPr spc="-155" dirty="0"/>
              <a:t> </a:t>
            </a:r>
            <a:r>
              <a:rPr spc="25" dirty="0"/>
              <a:t>INESPE</a:t>
            </a:r>
            <a:r>
              <a:rPr spc="20" dirty="0"/>
              <a:t>C</a:t>
            </a:r>
            <a:r>
              <a:rPr spc="-250" dirty="0"/>
              <a:t>Í</a:t>
            </a:r>
            <a:r>
              <a:rPr spc="-355" dirty="0"/>
              <a:t>F</a:t>
            </a:r>
            <a:r>
              <a:rPr spc="215" dirty="0"/>
              <a:t>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34667"/>
            <a:ext cx="3286125" cy="83058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354965" algn="l"/>
              </a:tabLst>
            </a:pPr>
            <a:r>
              <a:rPr sz="1800" spc="-20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105" dirty="0">
                <a:solidFill>
                  <a:srgbClr val="404040"/>
                </a:solidFill>
                <a:latin typeface="Tahoma"/>
                <a:cs typeface="Tahoma"/>
              </a:rPr>
              <a:t>Existe</a:t>
            </a:r>
            <a:r>
              <a:rPr sz="1800" b="1" spc="-125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Tahoma"/>
                <a:cs typeface="Tahoma"/>
              </a:rPr>
              <a:t>do</a:t>
            </a:r>
            <a:r>
              <a:rPr sz="1800" b="1" spc="-1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85" dirty="0">
                <a:solidFill>
                  <a:srgbClr val="404040"/>
                </a:solidFill>
                <a:latin typeface="Tahoma"/>
                <a:cs typeface="Tahoma"/>
              </a:rPr>
              <a:t>tipos: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Tahoma"/>
                <a:cs typeface="Tahoma"/>
              </a:rPr>
              <a:t>Celular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419100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65" dirty="0">
                <a:solidFill>
                  <a:srgbClr val="404040"/>
                </a:solidFill>
                <a:latin typeface="Tahoma"/>
                <a:cs typeface="Tahoma"/>
              </a:rPr>
              <a:t>fibrosante.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3642740"/>
            <a:ext cx="3917315" cy="82740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10" dirty="0">
                <a:solidFill>
                  <a:srgbClr val="404040"/>
                </a:solidFill>
                <a:latin typeface="Tahoma"/>
                <a:cs typeface="Tahoma"/>
              </a:rPr>
              <a:t>No</a:t>
            </a:r>
            <a:r>
              <a:rPr sz="18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70" dirty="0">
                <a:solidFill>
                  <a:srgbClr val="404040"/>
                </a:solidFill>
                <a:latin typeface="Tahoma"/>
                <a:cs typeface="Tahoma"/>
              </a:rPr>
              <a:t>existen</a:t>
            </a:r>
            <a:r>
              <a:rPr sz="1800" b="1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ahoma"/>
                <a:cs typeface="Tahoma"/>
              </a:rPr>
              <a:t>focos</a:t>
            </a:r>
            <a:r>
              <a:rPr sz="1800" b="1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55" dirty="0">
                <a:solidFill>
                  <a:srgbClr val="404040"/>
                </a:solidFill>
                <a:latin typeface="Tahoma"/>
                <a:cs typeface="Tahoma"/>
              </a:rPr>
              <a:t>fibroblásticos</a:t>
            </a:r>
            <a:r>
              <a:rPr sz="1800" b="1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20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100" dirty="0">
                <a:solidFill>
                  <a:srgbClr val="404040"/>
                </a:solidFill>
                <a:latin typeface="Tahoma"/>
                <a:cs typeface="Tahoma"/>
              </a:rPr>
              <a:t>fibrosis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b="1" spc="5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b="1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25" dirty="0">
                <a:solidFill>
                  <a:srgbClr val="404040"/>
                </a:solidFill>
                <a:latin typeface="Tahoma"/>
                <a:cs typeface="Tahoma"/>
              </a:rPr>
              <a:t>pa</a:t>
            </a:r>
            <a:r>
              <a:rPr sz="1800" b="1" spc="35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b="1" spc="-25" dirty="0">
                <a:solidFill>
                  <a:srgbClr val="404040"/>
                </a:solidFill>
                <a:latin typeface="Tahoma"/>
                <a:cs typeface="Tahoma"/>
              </a:rPr>
              <a:t>al.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6976" y="2133599"/>
            <a:ext cx="5109971" cy="390144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26029" y="6580428"/>
            <a:ext cx="36487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Robbins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-5" dirty="0">
                <a:latin typeface="Calibri"/>
                <a:cs typeface="Calibri"/>
              </a:rPr>
              <a:t>Cotran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2010).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Patología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estructural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funcional.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80606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70" dirty="0"/>
              <a:t>NEUMONÍA</a:t>
            </a:r>
            <a:r>
              <a:rPr spc="-160" dirty="0"/>
              <a:t> </a:t>
            </a:r>
            <a:r>
              <a:rPr spc="110" dirty="0"/>
              <a:t>ORGANIZATIVA</a:t>
            </a:r>
            <a:r>
              <a:rPr spc="-185" dirty="0"/>
              <a:t> </a:t>
            </a:r>
            <a:r>
              <a:rPr spc="155" dirty="0"/>
              <a:t>CRIPTÓGENA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36191"/>
            <a:ext cx="4528820" cy="203136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Cuerpos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Masson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ahoma"/>
                <a:cs typeface="Tahoma"/>
              </a:rPr>
              <a:t>los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conductos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419100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alveolares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bronquiolos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Relacionada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4" dirty="0">
                <a:solidFill>
                  <a:srgbClr val="404040"/>
                </a:solidFill>
                <a:latin typeface="Tahoma"/>
                <a:cs typeface="Tahoma"/>
              </a:rPr>
              <a:t>con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inflamación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419100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-11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infección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755" y="2572510"/>
            <a:ext cx="5545836" cy="428548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07794" y="6341161"/>
            <a:ext cx="3648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Robbins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Cotran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2010).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Patología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estructural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funcional.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25253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ATELECTASIA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01734" y="1659953"/>
          <a:ext cx="8915399" cy="4490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7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365">
                <a:tc>
                  <a:txBody>
                    <a:bodyPr/>
                    <a:lstStyle/>
                    <a:p>
                      <a:pPr marL="9226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Tipo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9525">
                      <a:solidFill>
                        <a:srgbClr val="D95E5E"/>
                      </a:solidFill>
                      <a:prstDash val="solid"/>
                    </a:lnL>
                    <a:solidFill>
                      <a:srgbClr val="E26262"/>
                    </a:solidFill>
                  </a:tcPr>
                </a:tc>
                <a:tc>
                  <a:txBody>
                    <a:bodyPr/>
                    <a:lstStyle/>
                    <a:p>
                      <a:pPr marL="88201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Definición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solidFill>
                      <a:srgbClr val="E26262"/>
                    </a:solidFill>
                  </a:tcPr>
                </a:tc>
                <a:tc>
                  <a:txBody>
                    <a:bodyPr/>
                    <a:lstStyle/>
                    <a:p>
                      <a:pPr marL="79883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Causa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solidFill>
                      <a:srgbClr val="E26262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Características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R w="9525">
                      <a:solidFill>
                        <a:srgbClr val="D95E5E"/>
                      </a:solidFill>
                      <a:prstDash val="solid"/>
                    </a:lnR>
                    <a:solidFill>
                      <a:srgbClr val="E26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827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114" dirty="0">
                          <a:latin typeface="Tahoma"/>
                          <a:cs typeface="Tahoma"/>
                        </a:rPr>
                        <a:t>Absorción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9525">
                      <a:solidFill>
                        <a:srgbClr val="D95E5E"/>
                      </a:solidFill>
                      <a:prstDash val="solid"/>
                    </a:lnL>
                    <a:lnB w="9525">
                      <a:solidFill>
                        <a:srgbClr val="D9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0209" marR="127635" algn="just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114" dirty="0">
                          <a:latin typeface="Tahoma"/>
                          <a:cs typeface="Tahoma"/>
                        </a:rPr>
                        <a:t>Obstrucción </a:t>
                      </a:r>
                      <a:r>
                        <a:rPr sz="1800" spc="80" dirty="0">
                          <a:latin typeface="Tahoma"/>
                          <a:cs typeface="Tahoma"/>
                        </a:rPr>
                        <a:t>total </a:t>
                      </a:r>
                      <a:r>
                        <a:rPr sz="1800" spc="-5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2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50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20" dirty="0">
                          <a:latin typeface="Tahoma"/>
                          <a:cs typeface="Tahoma"/>
                        </a:rPr>
                        <a:t>vía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75" dirty="0">
                          <a:latin typeface="Tahoma"/>
                          <a:cs typeface="Tahoma"/>
                        </a:rPr>
                        <a:t>aérea </a:t>
                      </a:r>
                      <a:r>
                        <a:rPr sz="1800" spc="-5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5" dirty="0">
                          <a:latin typeface="Tahoma"/>
                          <a:cs typeface="Tahoma"/>
                        </a:rPr>
                        <a:t>y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5" dirty="0">
                          <a:latin typeface="Tahoma"/>
                          <a:cs typeface="Tahoma"/>
                        </a:rPr>
                        <a:t>reabsorción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30" dirty="0">
                          <a:latin typeface="Tahoma"/>
                          <a:cs typeface="Tahoma"/>
                        </a:rPr>
                        <a:t>del </a:t>
                      </a:r>
                      <a:r>
                        <a:rPr sz="1800" spc="-5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20" dirty="0">
                          <a:latin typeface="Tahoma"/>
                          <a:cs typeface="Tahoma"/>
                        </a:rPr>
                        <a:t>oxigeno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80" dirty="0">
                          <a:latin typeface="Tahoma"/>
                          <a:cs typeface="Tahoma"/>
                        </a:rPr>
                        <a:t>retenido.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B w="9525">
                      <a:solidFill>
                        <a:srgbClr val="D9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2275" marR="671830" indent="-287020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Wingdings"/>
                        <a:buChar char=""/>
                        <a:tabLst>
                          <a:tab pos="422909" algn="l"/>
                        </a:tabLst>
                      </a:pPr>
                      <a:r>
                        <a:rPr sz="1800" spc="90" dirty="0">
                          <a:latin typeface="Tahoma"/>
                          <a:cs typeface="Tahoma"/>
                        </a:rPr>
                        <a:t>Exceso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2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800" spc="-5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70" dirty="0">
                          <a:latin typeface="Tahoma"/>
                          <a:cs typeface="Tahoma"/>
                        </a:rPr>
                        <a:t>moco.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422275" marR="11938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422909" algn="l"/>
                        </a:tabLst>
                      </a:pPr>
                      <a:r>
                        <a:rPr sz="1800" spc="100" dirty="0">
                          <a:latin typeface="Tahoma"/>
                          <a:cs typeface="Tahoma"/>
                        </a:rPr>
                        <a:t>Exudados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50" dirty="0">
                          <a:latin typeface="Tahoma"/>
                          <a:cs typeface="Tahoma"/>
                        </a:rPr>
                        <a:t>en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80" dirty="0">
                          <a:latin typeface="Tahoma"/>
                          <a:cs typeface="Tahoma"/>
                        </a:rPr>
                        <a:t>el </a:t>
                      </a:r>
                      <a:r>
                        <a:rPr sz="1800" spc="-5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interior </a:t>
                      </a:r>
                      <a:r>
                        <a:rPr sz="1800" spc="225" dirty="0">
                          <a:latin typeface="Tahoma"/>
                          <a:cs typeface="Tahoma"/>
                        </a:rPr>
                        <a:t>de 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los </a:t>
                      </a:r>
                      <a:r>
                        <a:rPr sz="18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70" dirty="0">
                          <a:latin typeface="Tahoma"/>
                          <a:cs typeface="Tahoma"/>
                        </a:rPr>
                        <a:t>bronquios.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B w="9525">
                      <a:solidFill>
                        <a:srgbClr val="D9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 marR="21462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55" dirty="0">
                          <a:latin typeface="Tahoma"/>
                          <a:cs typeface="Tahoma"/>
                        </a:rPr>
                        <a:t>El </a:t>
                      </a:r>
                      <a:r>
                        <a:rPr sz="1800" spc="100" dirty="0">
                          <a:latin typeface="Tahoma"/>
                          <a:cs typeface="Tahoma"/>
                        </a:rPr>
                        <a:t>mediastino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se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20" dirty="0">
                          <a:latin typeface="Tahoma"/>
                          <a:cs typeface="Tahoma"/>
                        </a:rPr>
                        <a:t>acerca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8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20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35" dirty="0">
                          <a:latin typeface="Tahoma"/>
                          <a:cs typeface="Tahoma"/>
                        </a:rPr>
                        <a:t>zona </a:t>
                      </a:r>
                      <a:r>
                        <a:rPr sz="1800" spc="-5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70" dirty="0">
                          <a:latin typeface="Tahoma"/>
                          <a:cs typeface="Tahoma"/>
                        </a:rPr>
                        <a:t>afectada.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R w="9525">
                      <a:solidFill>
                        <a:srgbClr val="D95E5E"/>
                      </a:solidFill>
                      <a:prstDash val="solid"/>
                    </a:lnR>
                    <a:lnB w="9525">
                      <a:solidFill>
                        <a:srgbClr val="D95E5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870">
                <a:tc>
                  <a:txBody>
                    <a:bodyPr/>
                    <a:lstStyle/>
                    <a:p>
                      <a:pPr marL="91440">
                        <a:lnSpc>
                          <a:spcPts val="2075"/>
                        </a:lnSpc>
                        <a:spcBef>
                          <a:spcPts val="330"/>
                        </a:spcBef>
                      </a:pPr>
                      <a:r>
                        <a:rPr sz="1800" spc="120" dirty="0">
                          <a:latin typeface="Tahoma"/>
                          <a:cs typeface="Tahoma"/>
                        </a:rPr>
                        <a:t>Compresión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9525">
                      <a:solidFill>
                        <a:srgbClr val="D95E5E"/>
                      </a:solidFill>
                      <a:prstDash val="solid"/>
                    </a:lnL>
                    <a:lnT w="9525">
                      <a:solidFill>
                        <a:srgbClr val="D95E5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10209">
                        <a:lnSpc>
                          <a:spcPts val="2075"/>
                        </a:lnSpc>
                        <a:spcBef>
                          <a:spcPts val="330"/>
                        </a:spcBef>
                      </a:pPr>
                      <a:r>
                        <a:rPr sz="1800" spc="110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10" dirty="0">
                          <a:latin typeface="Tahoma"/>
                          <a:cs typeface="Tahoma"/>
                        </a:rPr>
                        <a:t>pleura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se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95" dirty="0">
                          <a:latin typeface="Tahoma"/>
                          <a:cs typeface="Tahoma"/>
                        </a:rPr>
                        <a:t>llena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T w="9525">
                      <a:solidFill>
                        <a:srgbClr val="D95E5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22275" indent="-287655">
                        <a:lnSpc>
                          <a:spcPts val="2075"/>
                        </a:lnSpc>
                        <a:spcBef>
                          <a:spcPts val="330"/>
                        </a:spcBef>
                        <a:buFont typeface="Wingdings"/>
                        <a:buChar char=""/>
                        <a:tabLst>
                          <a:tab pos="422909" algn="l"/>
                        </a:tabLst>
                      </a:pPr>
                      <a:r>
                        <a:rPr sz="1800" spc="65" dirty="0">
                          <a:latin typeface="Tahoma"/>
                          <a:cs typeface="Tahoma"/>
                        </a:rPr>
                        <a:t>Liquido.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T w="9525">
                      <a:solidFill>
                        <a:srgbClr val="D95E5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075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latin typeface="Tahoma"/>
                          <a:cs typeface="Tahoma"/>
                        </a:rPr>
                        <a:t>E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l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med</a:t>
                      </a:r>
                      <a:r>
                        <a:rPr sz="1800" spc="20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a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1800" spc="20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se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R w="9525">
                      <a:solidFill>
                        <a:srgbClr val="D95E5E"/>
                      </a:solidFill>
                      <a:prstDash val="solid"/>
                    </a:lnR>
                    <a:lnT w="9525">
                      <a:solidFill>
                        <a:srgbClr val="D95E5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5E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410209">
                        <a:lnSpc>
                          <a:spcPts val="2060"/>
                        </a:lnSpc>
                      </a:pPr>
                      <a:r>
                        <a:rPr sz="1800" spc="22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70" dirty="0">
                          <a:latin typeface="Tahoma"/>
                          <a:cs typeface="Tahoma"/>
                        </a:rPr>
                        <a:t>liquido,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2275" indent="-287655">
                        <a:lnSpc>
                          <a:spcPts val="2060"/>
                        </a:lnSpc>
                        <a:buFont typeface="Wingdings"/>
                        <a:buChar char=""/>
                        <a:tabLst>
                          <a:tab pos="422909" algn="l"/>
                        </a:tabLst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Tumor.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060"/>
                        </a:lnSpc>
                      </a:pPr>
                      <a:r>
                        <a:rPr sz="1800" spc="114" dirty="0">
                          <a:latin typeface="Tahoma"/>
                          <a:cs typeface="Tahoma"/>
                        </a:rPr>
                        <a:t>aleja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2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20" dirty="0">
                          <a:latin typeface="Tahoma"/>
                          <a:cs typeface="Tahoma"/>
                        </a:rPr>
                        <a:t>la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35" dirty="0">
                          <a:latin typeface="Tahoma"/>
                          <a:cs typeface="Tahoma"/>
                        </a:rPr>
                        <a:t>zona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9525">
                      <a:solidFill>
                        <a:srgbClr val="D95E5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5E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410209">
                        <a:lnSpc>
                          <a:spcPts val="2060"/>
                        </a:lnSpc>
                      </a:pPr>
                      <a:r>
                        <a:rPr sz="1800" spc="70" dirty="0">
                          <a:latin typeface="Tahoma"/>
                          <a:cs typeface="Tahoma"/>
                        </a:rPr>
                        <a:t>sangre,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90" dirty="0">
                          <a:latin typeface="Tahoma"/>
                          <a:cs typeface="Tahoma"/>
                        </a:rPr>
                        <a:t>un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70" dirty="0">
                          <a:latin typeface="Tahoma"/>
                          <a:cs typeface="Tahoma"/>
                        </a:rPr>
                        <a:t>tumor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2275" indent="-287655">
                        <a:lnSpc>
                          <a:spcPts val="2060"/>
                        </a:lnSpc>
                        <a:buFont typeface="Wingdings"/>
                        <a:buChar char=""/>
                        <a:tabLst>
                          <a:tab pos="422909" algn="l"/>
                        </a:tabLst>
                      </a:pPr>
                      <a:r>
                        <a:rPr sz="1800" spc="190" dirty="0">
                          <a:latin typeface="Tahoma"/>
                          <a:cs typeface="Tahoma"/>
                        </a:rPr>
                        <a:t>Moco.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060"/>
                        </a:lnSpc>
                      </a:pPr>
                      <a:r>
                        <a:rPr sz="1800" spc="170" dirty="0">
                          <a:latin typeface="Tahoma"/>
                          <a:cs typeface="Tahoma"/>
                        </a:rPr>
                        <a:t>afectada.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9525">
                      <a:solidFill>
                        <a:srgbClr val="D95E5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5E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410209">
                        <a:lnSpc>
                          <a:spcPts val="2060"/>
                        </a:lnSpc>
                      </a:pPr>
                      <a:r>
                        <a:rPr sz="1800" spc="2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85" dirty="0">
                          <a:latin typeface="Tahoma"/>
                          <a:cs typeface="Tahoma"/>
                        </a:rPr>
                        <a:t>aire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5E5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5E5E"/>
                      </a:solidFill>
                      <a:prstDash val="solid"/>
                    </a:lnL>
                    <a:lnB w="9525">
                      <a:solidFill>
                        <a:srgbClr val="D9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0209">
                        <a:lnSpc>
                          <a:spcPts val="2145"/>
                        </a:lnSpc>
                      </a:pPr>
                      <a:r>
                        <a:rPr sz="1800" spc="70" dirty="0">
                          <a:latin typeface="Tahoma"/>
                          <a:cs typeface="Tahoma"/>
                        </a:rPr>
                        <a:t>(neumotórax).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B w="9525">
                      <a:solidFill>
                        <a:srgbClr val="D9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5E5E"/>
                      </a:solidFill>
                      <a:prstDash val="solid"/>
                    </a:lnR>
                    <a:lnB w="9525">
                      <a:solidFill>
                        <a:srgbClr val="D95E5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251">
                <a:tc>
                  <a:txBody>
                    <a:bodyPr/>
                    <a:lstStyle/>
                    <a:p>
                      <a:pPr marL="91440">
                        <a:lnSpc>
                          <a:spcPts val="2075"/>
                        </a:lnSpc>
                        <a:spcBef>
                          <a:spcPts val="330"/>
                        </a:spcBef>
                      </a:pPr>
                      <a:r>
                        <a:rPr sz="1800" spc="160" dirty="0">
                          <a:latin typeface="Tahoma"/>
                          <a:cs typeface="Tahoma"/>
                        </a:rPr>
                        <a:t>Contracción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9525">
                      <a:solidFill>
                        <a:srgbClr val="D95E5E"/>
                      </a:solidFill>
                      <a:prstDash val="solid"/>
                    </a:lnL>
                    <a:lnT w="9525">
                      <a:solidFill>
                        <a:srgbClr val="D95E5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10209">
                        <a:lnSpc>
                          <a:spcPts val="2075"/>
                        </a:lnSpc>
                        <a:spcBef>
                          <a:spcPts val="330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Fibrosis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50" dirty="0">
                          <a:latin typeface="Tahoma"/>
                          <a:cs typeface="Tahoma"/>
                        </a:rPr>
                        <a:t>en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10" dirty="0">
                          <a:latin typeface="Tahoma"/>
                          <a:cs typeface="Tahoma"/>
                        </a:rPr>
                        <a:t>pleura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T w="9525">
                      <a:solidFill>
                        <a:srgbClr val="D95E5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22275" indent="-287655">
                        <a:lnSpc>
                          <a:spcPts val="2075"/>
                        </a:lnSpc>
                        <a:spcBef>
                          <a:spcPts val="330"/>
                        </a:spcBef>
                        <a:buFont typeface="Wingdings"/>
                        <a:buChar char=""/>
                        <a:tabLst>
                          <a:tab pos="422909" algn="l"/>
                        </a:tabLst>
                      </a:pPr>
                      <a:r>
                        <a:rPr sz="1800" spc="80" dirty="0">
                          <a:latin typeface="Tahoma"/>
                          <a:cs typeface="Tahoma"/>
                        </a:rPr>
                        <a:t>Infecciones.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T w="9525">
                      <a:solidFill>
                        <a:srgbClr val="D95E5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075"/>
                        </a:lnSpc>
                        <a:spcBef>
                          <a:spcPts val="330"/>
                        </a:spcBef>
                      </a:pPr>
                      <a:r>
                        <a:rPr sz="1800" spc="10" dirty="0">
                          <a:latin typeface="Tahoma"/>
                          <a:cs typeface="Tahoma"/>
                        </a:rPr>
                        <a:t>Irreversible.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R w="9525">
                      <a:solidFill>
                        <a:srgbClr val="D95E5E"/>
                      </a:solidFill>
                      <a:prstDash val="solid"/>
                    </a:lnR>
                    <a:lnT w="9525">
                      <a:solidFill>
                        <a:srgbClr val="D95E5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5E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410209">
                        <a:lnSpc>
                          <a:spcPts val="2060"/>
                        </a:lnSpc>
                      </a:pPr>
                      <a:r>
                        <a:rPr sz="1800" spc="200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0" dirty="0">
                          <a:latin typeface="Tahoma"/>
                          <a:cs typeface="Tahoma"/>
                        </a:rPr>
                        <a:t>pulmones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75" dirty="0">
                          <a:latin typeface="Tahoma"/>
                          <a:cs typeface="Tahoma"/>
                        </a:rPr>
                        <a:t>que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2275" indent="-287655">
                        <a:lnSpc>
                          <a:spcPts val="2060"/>
                        </a:lnSpc>
                        <a:buFont typeface="Wingdings"/>
                        <a:buChar char=""/>
                        <a:tabLst>
                          <a:tab pos="422909" algn="l"/>
                        </a:tabLst>
                      </a:pPr>
                      <a:r>
                        <a:rPr sz="1800" spc="110" dirty="0">
                          <a:latin typeface="Tahoma"/>
                          <a:cs typeface="Tahoma"/>
                        </a:rPr>
                        <a:t>Enfermedades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5E5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5E5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410209">
                        <a:lnSpc>
                          <a:spcPts val="2060"/>
                        </a:lnSpc>
                      </a:pPr>
                      <a:r>
                        <a:rPr sz="1800" spc="105" dirty="0">
                          <a:latin typeface="Tahoma"/>
                          <a:cs typeface="Tahoma"/>
                        </a:rPr>
                        <a:t>obstaculiza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su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ts val="2060"/>
                        </a:lnSpc>
                      </a:pPr>
                      <a:r>
                        <a:rPr sz="1800" spc="85" dirty="0">
                          <a:latin typeface="Tahoma"/>
                          <a:cs typeface="Tahoma"/>
                        </a:rPr>
                        <a:t>autoinmunes.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5E5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5E5E"/>
                      </a:solidFill>
                      <a:prstDash val="solid"/>
                    </a:lnL>
                    <a:lnB w="9525">
                      <a:solidFill>
                        <a:srgbClr val="D9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0209">
                        <a:lnSpc>
                          <a:spcPts val="2145"/>
                        </a:lnSpc>
                      </a:pPr>
                      <a:r>
                        <a:rPr sz="1800" spc="85" dirty="0">
                          <a:latin typeface="Tahoma"/>
                          <a:cs typeface="Tahoma"/>
                        </a:rPr>
                        <a:t>expansión.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B w="9525">
                      <a:solidFill>
                        <a:srgbClr val="D9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2275" indent="-287655">
                        <a:lnSpc>
                          <a:spcPts val="2145"/>
                        </a:lnSpc>
                        <a:buFont typeface="Wingdings"/>
                        <a:buChar char=""/>
                        <a:tabLst>
                          <a:tab pos="422909" algn="l"/>
                        </a:tabLst>
                      </a:pPr>
                      <a:r>
                        <a:rPr sz="1800" spc="105" dirty="0">
                          <a:latin typeface="Tahoma"/>
                          <a:cs typeface="Tahoma"/>
                        </a:rPr>
                        <a:t>Idiopática.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B w="9525">
                      <a:solidFill>
                        <a:srgbClr val="D95E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5E5E"/>
                      </a:solidFill>
                      <a:prstDash val="solid"/>
                    </a:lnR>
                    <a:lnB w="9525">
                      <a:solidFill>
                        <a:srgbClr val="D95E5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8548" y="6534910"/>
            <a:ext cx="4543044" cy="32308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7520" marR="5080">
              <a:lnSpc>
                <a:spcPct val="100000"/>
              </a:lnSpc>
              <a:spcBef>
                <a:spcPts val="105"/>
              </a:spcBef>
            </a:pPr>
            <a:r>
              <a:rPr spc="185" dirty="0"/>
              <a:t>AFECTACIÓN </a:t>
            </a:r>
            <a:r>
              <a:rPr spc="204" dirty="0"/>
              <a:t>PULMONAR </a:t>
            </a:r>
            <a:r>
              <a:rPr spc="75" dirty="0"/>
              <a:t>EN </a:t>
            </a:r>
            <a:r>
              <a:rPr spc="50" dirty="0"/>
              <a:t>LAS </a:t>
            </a:r>
            <a:r>
              <a:rPr spc="55" dirty="0"/>
              <a:t> </a:t>
            </a:r>
            <a:r>
              <a:rPr spc="70" dirty="0"/>
              <a:t>ENFERMEDADES</a:t>
            </a:r>
            <a:r>
              <a:rPr spc="-155" dirty="0"/>
              <a:t> </a:t>
            </a:r>
            <a:r>
              <a:rPr dirty="0"/>
              <a:t>DEL</a:t>
            </a:r>
            <a:r>
              <a:rPr spc="-120" dirty="0"/>
              <a:t> </a:t>
            </a:r>
            <a:r>
              <a:rPr spc="-20" dirty="0"/>
              <a:t>TEJIDO</a:t>
            </a:r>
            <a:r>
              <a:rPr spc="-114" dirty="0"/>
              <a:t> </a:t>
            </a:r>
            <a:r>
              <a:rPr spc="210" dirty="0"/>
              <a:t>CONECTIVO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162683"/>
            <a:ext cx="3526154" cy="190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40" dirty="0">
                <a:solidFill>
                  <a:srgbClr val="404040"/>
                </a:solidFill>
                <a:latin typeface="Tahoma"/>
                <a:cs typeface="Tahoma"/>
              </a:rPr>
              <a:t>Lupus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eritematoso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sistémico.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5" dirty="0">
                <a:solidFill>
                  <a:srgbClr val="404040"/>
                </a:solidFill>
                <a:latin typeface="Tahoma"/>
                <a:cs typeface="Tahoma"/>
              </a:rPr>
              <a:t>Esclerosis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generalizada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20" dirty="0">
                <a:solidFill>
                  <a:srgbClr val="404040"/>
                </a:solidFill>
                <a:latin typeface="Tahoma"/>
                <a:cs typeface="Tahoma"/>
              </a:rPr>
              <a:t>Artritis</a:t>
            </a:r>
            <a:r>
              <a:rPr sz="1800" spc="-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reumatoide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0380" y="1905000"/>
            <a:ext cx="4654296" cy="46527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84298" y="6397015"/>
            <a:ext cx="3656965" cy="210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0"/>
              </a:lnSpc>
            </a:pPr>
            <a:r>
              <a:rPr sz="1200" spc="-5" dirty="0">
                <a:latin typeface="Calibri"/>
                <a:cs typeface="Calibri"/>
              </a:rPr>
              <a:t>Robbins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Cotran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2010).</a:t>
            </a:r>
            <a:r>
              <a:rPr sz="1200" spc="-10" dirty="0">
                <a:latin typeface="Calibri"/>
                <a:cs typeface="Calibri"/>
              </a:rPr>
              <a:t> Patología </a:t>
            </a:r>
            <a:r>
              <a:rPr sz="1200" spc="-5" dirty="0">
                <a:latin typeface="Calibri"/>
                <a:cs typeface="Calibri"/>
              </a:rPr>
              <a:t>estructural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 funcional</a:t>
            </a:r>
            <a:r>
              <a:rPr sz="14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34671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35" dirty="0"/>
              <a:t>NEUMOCONIOSIS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34667"/>
            <a:ext cx="4131310" cy="24885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spc="-2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400" spc="-37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2400" spc="180" dirty="0">
                <a:solidFill>
                  <a:srgbClr val="404040"/>
                </a:solidFill>
                <a:latin typeface="Tahoma"/>
                <a:cs typeface="Tahoma"/>
              </a:rPr>
              <a:t>nhal</a:t>
            </a:r>
            <a:r>
              <a:rPr sz="2400" spc="21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2400" spc="250" dirty="0">
                <a:solidFill>
                  <a:srgbClr val="404040"/>
                </a:solidFill>
                <a:latin typeface="Tahoma"/>
                <a:cs typeface="Tahoma"/>
              </a:rPr>
              <a:t>c</a:t>
            </a:r>
            <a:r>
              <a:rPr sz="2400" spc="14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2400" spc="195" dirty="0">
                <a:solidFill>
                  <a:srgbClr val="404040"/>
                </a:solidFill>
                <a:latin typeface="Tahoma"/>
                <a:cs typeface="Tahoma"/>
              </a:rPr>
              <a:t>ón</a:t>
            </a:r>
            <a:r>
              <a:rPr sz="2400" spc="-1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135" dirty="0">
                <a:solidFill>
                  <a:srgbClr val="404040"/>
                </a:solidFill>
                <a:latin typeface="Tahoma"/>
                <a:cs typeface="Tahoma"/>
              </a:rPr>
              <a:t>de: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Char char="-"/>
              <a:tabLst>
                <a:tab pos="354965" algn="l"/>
                <a:tab pos="355600" algn="l"/>
              </a:tabLst>
            </a:pPr>
            <a:r>
              <a:rPr sz="2400" spc="140" dirty="0">
                <a:solidFill>
                  <a:srgbClr val="404040"/>
                </a:solidFill>
                <a:latin typeface="Tahoma"/>
                <a:cs typeface="Tahoma"/>
              </a:rPr>
              <a:t>Polvo</a:t>
            </a:r>
            <a:r>
              <a:rPr sz="2400" spc="-1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300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24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130" dirty="0">
                <a:solidFill>
                  <a:srgbClr val="404040"/>
                </a:solidFill>
                <a:latin typeface="Tahoma"/>
                <a:cs typeface="Tahoma"/>
              </a:rPr>
              <a:t>origen</a:t>
            </a:r>
            <a:r>
              <a:rPr sz="2400" spc="-1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110" dirty="0">
                <a:solidFill>
                  <a:srgbClr val="404040"/>
                </a:solidFill>
                <a:latin typeface="Tahoma"/>
                <a:cs typeface="Tahoma"/>
              </a:rPr>
              <a:t>mineral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Char char="-"/>
              <a:tabLst>
                <a:tab pos="354965" algn="l"/>
                <a:tab pos="355600" algn="l"/>
              </a:tabLst>
            </a:pPr>
            <a:r>
              <a:rPr sz="2400" spc="140" dirty="0">
                <a:solidFill>
                  <a:srgbClr val="404040"/>
                </a:solidFill>
                <a:latin typeface="Tahoma"/>
                <a:cs typeface="Tahoma"/>
              </a:rPr>
              <a:t>Polvo</a:t>
            </a:r>
            <a:r>
              <a:rPr sz="2400" spc="-1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300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24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130" dirty="0">
                <a:solidFill>
                  <a:srgbClr val="404040"/>
                </a:solidFill>
                <a:latin typeface="Tahoma"/>
                <a:cs typeface="Tahoma"/>
              </a:rPr>
              <a:t>origen</a:t>
            </a:r>
            <a:r>
              <a:rPr sz="2400" spc="-1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195" dirty="0">
                <a:solidFill>
                  <a:srgbClr val="404040"/>
                </a:solidFill>
                <a:latin typeface="Tahoma"/>
                <a:cs typeface="Tahoma"/>
              </a:rPr>
              <a:t>orgánico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26262"/>
              </a:buClr>
              <a:buChar char="-"/>
              <a:tabLst>
                <a:tab pos="354965" algn="l"/>
                <a:tab pos="355600" algn="l"/>
              </a:tabLst>
            </a:pPr>
            <a:r>
              <a:rPr sz="2400" spc="100" dirty="0">
                <a:solidFill>
                  <a:srgbClr val="404040"/>
                </a:solidFill>
                <a:latin typeface="Tahoma"/>
                <a:cs typeface="Tahoma"/>
              </a:rPr>
              <a:t>Humos</a:t>
            </a:r>
            <a:r>
              <a:rPr sz="2400" spc="-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2400" spc="-11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155" dirty="0">
                <a:solidFill>
                  <a:srgbClr val="404040"/>
                </a:solidFill>
                <a:latin typeface="Tahoma"/>
                <a:cs typeface="Tahoma"/>
              </a:rPr>
              <a:t>vapores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Char char="-"/>
              <a:tabLst>
                <a:tab pos="354965" algn="l"/>
                <a:tab pos="355600" algn="l"/>
              </a:tabLst>
            </a:pPr>
            <a:r>
              <a:rPr sz="2400" spc="300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24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130" dirty="0">
                <a:solidFill>
                  <a:srgbClr val="404040"/>
                </a:solidFill>
                <a:latin typeface="Tahoma"/>
                <a:cs typeface="Tahoma"/>
              </a:rPr>
              <a:t>origen</a:t>
            </a:r>
            <a:r>
              <a:rPr sz="2400" spc="-1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spc="175" dirty="0">
                <a:solidFill>
                  <a:srgbClr val="404040"/>
                </a:solidFill>
                <a:latin typeface="Tahoma"/>
                <a:cs typeface="Tahoma"/>
              </a:rPr>
              <a:t>químico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6976" y="2133600"/>
            <a:ext cx="5126735" cy="40599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84298" y="6397015"/>
            <a:ext cx="3656965" cy="210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0"/>
              </a:lnSpc>
            </a:pPr>
            <a:r>
              <a:rPr sz="1200" spc="-5" dirty="0">
                <a:latin typeface="Calibri"/>
                <a:cs typeface="Calibri"/>
              </a:rPr>
              <a:t>Robbins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Cotran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2010).</a:t>
            </a:r>
            <a:r>
              <a:rPr sz="1200" spc="-10" dirty="0">
                <a:latin typeface="Calibri"/>
                <a:cs typeface="Calibri"/>
              </a:rPr>
              <a:t> Patología </a:t>
            </a:r>
            <a:r>
              <a:rPr sz="1200" spc="-5" dirty="0">
                <a:latin typeface="Calibri"/>
                <a:cs typeface="Calibri"/>
              </a:rPr>
              <a:t>estructural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 funcional</a:t>
            </a:r>
            <a:r>
              <a:rPr sz="14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60293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5" dirty="0"/>
              <a:t>NEUMOCONIOSIS:</a:t>
            </a:r>
            <a:r>
              <a:rPr spc="-160" dirty="0"/>
              <a:t> </a:t>
            </a:r>
            <a:r>
              <a:rPr spc="155" dirty="0"/>
              <a:t>PATOGENIA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162683"/>
            <a:ext cx="4360545" cy="190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Concentración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el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aire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ambiental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Mecanismos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limpieza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Tiempo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exposición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400" y="1264919"/>
            <a:ext cx="4096511" cy="5029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98091" y="6381089"/>
            <a:ext cx="36487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Robbins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Cotran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2010).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Patología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estructural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funcional.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7520" marR="5080">
              <a:lnSpc>
                <a:spcPct val="100000"/>
              </a:lnSpc>
              <a:spcBef>
                <a:spcPts val="105"/>
              </a:spcBef>
            </a:pPr>
            <a:r>
              <a:rPr spc="135" dirty="0"/>
              <a:t>NEUMOCONIOSIS</a:t>
            </a:r>
            <a:r>
              <a:rPr spc="-140" dirty="0"/>
              <a:t> </a:t>
            </a:r>
            <a:r>
              <a:rPr spc="65" dirty="0"/>
              <a:t>DE</a:t>
            </a:r>
            <a:r>
              <a:rPr spc="-125" dirty="0"/>
              <a:t> </a:t>
            </a:r>
            <a:r>
              <a:rPr spc="75" dirty="0"/>
              <a:t>LOS</a:t>
            </a:r>
            <a:r>
              <a:rPr spc="-130" dirty="0"/>
              <a:t> </a:t>
            </a:r>
            <a:r>
              <a:rPr spc="110" dirty="0"/>
              <a:t>TRABAJADORES </a:t>
            </a:r>
            <a:r>
              <a:rPr spc="-985" dirty="0"/>
              <a:t> </a:t>
            </a:r>
            <a:r>
              <a:rPr spc="65" dirty="0"/>
              <a:t>DE</a:t>
            </a:r>
            <a:r>
              <a:rPr spc="-120" dirty="0"/>
              <a:t> </a:t>
            </a:r>
            <a:r>
              <a:rPr spc="300" dirty="0"/>
              <a:t>CARBÓN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36191"/>
            <a:ext cx="3888104" cy="122809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Antracosis</a:t>
            </a:r>
            <a:r>
              <a:rPr sz="1800" spc="-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asintomatica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NTP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ligera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disfunción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pulmonar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NTP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ahoma"/>
                <a:cs typeface="Tahoma"/>
              </a:rPr>
              <a:t>Fibrosis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masiva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prograsiva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6767" y="3573779"/>
            <a:ext cx="5137404" cy="31546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41664" y="1781555"/>
            <a:ext cx="3153155" cy="47625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8163" y="6236919"/>
            <a:ext cx="21920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Robbins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Cotran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( 2010).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Patología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estructural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funcional.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178053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5" dirty="0"/>
              <a:t>SILICOSIS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44039" y="2159888"/>
            <a:ext cx="4873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000" spc="375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45" dirty="0">
                <a:solidFill>
                  <a:srgbClr val="404040"/>
                </a:solidFill>
                <a:latin typeface="Tahoma"/>
                <a:cs typeface="Tahoma"/>
              </a:rPr>
              <a:t>Dióxido</a:t>
            </a:r>
            <a:r>
              <a:rPr sz="2000" b="1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404040"/>
                </a:solidFill>
                <a:latin typeface="Tahoma"/>
                <a:cs typeface="Tahoma"/>
              </a:rPr>
              <a:t>silicio</a:t>
            </a:r>
            <a:r>
              <a:rPr sz="2000" b="1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5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20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404040"/>
                </a:solidFill>
                <a:latin typeface="Tahoma"/>
                <a:cs typeface="Tahoma"/>
              </a:rPr>
              <a:t>forma</a:t>
            </a:r>
            <a:r>
              <a:rPr sz="2000" b="1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404040"/>
                </a:solidFill>
                <a:latin typeface="Tahoma"/>
                <a:cs typeface="Tahoma"/>
              </a:rPr>
              <a:t>cristalina.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4039" y="3455670"/>
            <a:ext cx="46240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000" spc="365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Neumoconiosis</a:t>
            </a:r>
            <a:r>
              <a:rPr sz="2000" b="1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404040"/>
                </a:solidFill>
                <a:latin typeface="Tahoma"/>
                <a:cs typeface="Tahoma"/>
              </a:rPr>
              <a:t>fibrosante</a:t>
            </a:r>
            <a:r>
              <a:rPr sz="20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404040"/>
                </a:solidFill>
                <a:latin typeface="Tahoma"/>
                <a:cs typeface="Tahoma"/>
              </a:rPr>
              <a:t>nodular.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9123" y="716280"/>
            <a:ext cx="4555235" cy="58795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69542" y="6159195"/>
            <a:ext cx="36487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Robbins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Cotran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2010).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Patología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estructural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funcional.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178053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5" dirty="0"/>
              <a:t>SILICOSIS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4797" y="2161159"/>
            <a:ext cx="4516120" cy="2856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Cicatrices</a:t>
            </a:r>
            <a:r>
              <a:rPr sz="2400" b="1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35" dirty="0">
                <a:solidFill>
                  <a:srgbClr val="404040"/>
                </a:solidFill>
                <a:latin typeface="Tahoma"/>
                <a:cs typeface="Tahoma"/>
              </a:rPr>
              <a:t>colágenas</a:t>
            </a:r>
            <a:r>
              <a:rPr sz="24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404040"/>
                </a:solidFill>
                <a:latin typeface="Tahoma"/>
                <a:cs typeface="Tahoma"/>
              </a:rPr>
              <a:t>dura</a:t>
            </a:r>
            <a:r>
              <a:rPr sz="2400" b="1" spc="-60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2400" b="1" spc="-80" dirty="0">
                <a:solidFill>
                  <a:srgbClr val="404040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spc="-2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400" b="1" spc="30" dirty="0">
                <a:solidFill>
                  <a:srgbClr val="404040"/>
                </a:solidFill>
                <a:latin typeface="Tahoma"/>
                <a:cs typeface="Tahoma"/>
              </a:rPr>
              <a:t>Capsula</a:t>
            </a:r>
            <a:r>
              <a:rPr sz="24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90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2400" b="1" spc="85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2400" b="1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50" dirty="0">
                <a:solidFill>
                  <a:srgbClr val="404040"/>
                </a:solidFill>
                <a:latin typeface="Tahoma"/>
                <a:cs typeface="Tahoma"/>
              </a:rPr>
              <a:t>colágeno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440690" algn="l"/>
              </a:tabLst>
            </a:pPr>
            <a:r>
              <a:rPr sz="2400" spc="-8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2400" b="1" spc="25" dirty="0">
                <a:solidFill>
                  <a:srgbClr val="404040"/>
                </a:solidFill>
                <a:latin typeface="Tahoma"/>
                <a:cs typeface="Tahoma"/>
              </a:rPr>
              <a:t>condensado.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2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400" b="1" spc="90" dirty="0">
                <a:solidFill>
                  <a:srgbClr val="404040"/>
                </a:solidFill>
                <a:latin typeface="Tahoma"/>
                <a:cs typeface="Tahoma"/>
              </a:rPr>
              <a:t>Capas</a:t>
            </a:r>
            <a:r>
              <a:rPr sz="24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90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2400" b="1" spc="85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24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ahoma"/>
                <a:cs typeface="Tahoma"/>
              </a:rPr>
              <a:t>concéntricas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5683" y="2028444"/>
            <a:ext cx="5175504" cy="46314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18285" y="6070498"/>
            <a:ext cx="36518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Robbins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Cotran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2010).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Patología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estructural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funcional.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7520" marR="508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ENFERMEDADES</a:t>
            </a:r>
            <a:r>
              <a:rPr spc="-170" dirty="0"/>
              <a:t> </a:t>
            </a:r>
            <a:r>
              <a:rPr spc="175" dirty="0"/>
              <a:t>RELACIONADAS</a:t>
            </a:r>
            <a:r>
              <a:rPr spc="-170" dirty="0"/>
              <a:t> </a:t>
            </a:r>
            <a:r>
              <a:rPr spc="480" dirty="0"/>
              <a:t>CON</a:t>
            </a:r>
            <a:r>
              <a:rPr spc="-135" dirty="0"/>
              <a:t> </a:t>
            </a:r>
            <a:r>
              <a:rPr spc="-100" dirty="0"/>
              <a:t>EL </a:t>
            </a:r>
            <a:r>
              <a:rPr spc="-985" dirty="0"/>
              <a:t> </a:t>
            </a:r>
            <a:r>
              <a:rPr spc="165" dirty="0"/>
              <a:t>AMIANTO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36800"/>
            <a:ext cx="4676140" cy="131953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spc="-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000" spc="380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60" dirty="0">
                <a:solidFill>
                  <a:srgbClr val="404040"/>
                </a:solidFill>
                <a:latin typeface="Tahoma"/>
                <a:cs typeface="Tahoma"/>
              </a:rPr>
              <a:t>Serpentina</a:t>
            </a:r>
            <a:r>
              <a:rPr sz="2000" b="1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10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20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404040"/>
                </a:solidFill>
                <a:latin typeface="Tahoma"/>
                <a:cs typeface="Tahoma"/>
              </a:rPr>
              <a:t>anfibol</a:t>
            </a:r>
            <a:r>
              <a:rPr sz="20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404040"/>
                </a:solidFill>
                <a:latin typeface="Tahoma"/>
                <a:cs typeface="Tahoma"/>
              </a:rPr>
              <a:t>(Mesotelioma)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spc="-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000" spc="390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14" dirty="0">
                <a:solidFill>
                  <a:srgbClr val="404040"/>
                </a:solidFill>
                <a:latin typeface="Tahoma"/>
                <a:cs typeface="Tahoma"/>
              </a:rPr>
              <a:t>Fibrosis</a:t>
            </a:r>
            <a:r>
              <a:rPr sz="2000" b="1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404040"/>
                </a:solidFill>
                <a:latin typeface="Tahoma"/>
                <a:cs typeface="Tahoma"/>
              </a:rPr>
              <a:t>intersticial</a:t>
            </a:r>
            <a:r>
              <a:rPr sz="2000" b="1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404040"/>
                </a:solidFill>
                <a:latin typeface="Tahoma"/>
                <a:cs typeface="Tahoma"/>
              </a:rPr>
              <a:t>pulmonar</a:t>
            </a:r>
            <a:r>
              <a:rPr sz="20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404040"/>
                </a:solidFill>
                <a:latin typeface="Tahoma"/>
                <a:cs typeface="Tahoma"/>
              </a:rPr>
              <a:t>difusa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spc="-6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</a:t>
            </a:r>
            <a:r>
              <a:rPr sz="2000" spc="365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ahoma"/>
                <a:cs typeface="Tahoma"/>
              </a:rPr>
              <a:t>Cuerpos</a:t>
            </a:r>
            <a:r>
              <a:rPr sz="2000" b="1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20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404040"/>
                </a:solidFill>
                <a:latin typeface="Tahoma"/>
                <a:cs typeface="Tahoma"/>
              </a:rPr>
              <a:t>asbesto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7335" y="3072383"/>
            <a:ext cx="5681471" cy="378561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17980" y="6203391"/>
            <a:ext cx="36487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Robbins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Cotran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2010).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Patología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estructural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funcional.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7520" marR="508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ENFERMEDADES</a:t>
            </a:r>
            <a:r>
              <a:rPr spc="-170" dirty="0"/>
              <a:t> </a:t>
            </a:r>
            <a:r>
              <a:rPr spc="175" dirty="0"/>
              <a:t>RELACIONADAS</a:t>
            </a:r>
            <a:r>
              <a:rPr spc="-170" dirty="0"/>
              <a:t> </a:t>
            </a:r>
            <a:r>
              <a:rPr spc="480" dirty="0"/>
              <a:t>CON</a:t>
            </a:r>
            <a:r>
              <a:rPr spc="-135" dirty="0"/>
              <a:t> </a:t>
            </a:r>
            <a:r>
              <a:rPr spc="-100" dirty="0"/>
              <a:t>EL </a:t>
            </a:r>
            <a:r>
              <a:rPr spc="-985" dirty="0"/>
              <a:t> </a:t>
            </a:r>
            <a:r>
              <a:rPr spc="165" dirty="0"/>
              <a:t>AMIANTO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36191"/>
            <a:ext cx="3256279" cy="283464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15" dirty="0">
                <a:solidFill>
                  <a:srgbClr val="404040"/>
                </a:solidFill>
                <a:latin typeface="Tahoma"/>
                <a:cs typeface="Tahoma"/>
              </a:rPr>
              <a:t>Su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exposición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se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asocia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a: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10" dirty="0">
                <a:solidFill>
                  <a:srgbClr val="404040"/>
                </a:solidFill>
                <a:latin typeface="Tahoma"/>
                <a:cs typeface="Tahoma"/>
              </a:rPr>
              <a:t>Fibrosis</a:t>
            </a:r>
            <a:r>
              <a:rPr sz="1800" spc="-11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pleural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difusa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Derrame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pleurales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40" dirty="0">
                <a:solidFill>
                  <a:srgbClr val="404040"/>
                </a:solidFill>
                <a:latin typeface="Tahoma"/>
                <a:cs typeface="Tahoma"/>
              </a:rPr>
              <a:t>Asbestosis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75" dirty="0">
                <a:solidFill>
                  <a:srgbClr val="404040"/>
                </a:solidFill>
                <a:latin typeface="Tahoma"/>
                <a:cs typeface="Tahoma"/>
              </a:rPr>
              <a:t>Carcinoma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pulmón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Mesoteliomas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Neoplasias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Laríngeas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2507" y="1357883"/>
            <a:ext cx="4628388" cy="406298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75944" y="4943855"/>
            <a:ext cx="4196080" cy="1621790"/>
            <a:chOff x="1075944" y="4943855"/>
            <a:chExt cx="4196080" cy="1621790"/>
          </a:xfrm>
        </p:grpSpPr>
        <p:sp>
          <p:nvSpPr>
            <p:cNvPr id="6" name="object 6"/>
            <p:cNvSpPr/>
            <p:nvPr/>
          </p:nvSpPr>
          <p:spPr>
            <a:xfrm>
              <a:off x="1083564" y="4951475"/>
              <a:ext cx="4180840" cy="1606550"/>
            </a:xfrm>
            <a:custGeom>
              <a:avLst/>
              <a:gdLst/>
              <a:ahLst/>
              <a:cxnLst/>
              <a:rect l="l" t="t" r="r" b="b"/>
              <a:pathLst>
                <a:path w="4180840" h="1606550">
                  <a:moveTo>
                    <a:pt x="2090166" y="0"/>
                  </a:moveTo>
                  <a:lnTo>
                    <a:pt x="2022516" y="412"/>
                  </a:lnTo>
                  <a:lnTo>
                    <a:pt x="1955402" y="1642"/>
                  </a:lnTo>
                  <a:lnTo>
                    <a:pt x="1888859" y="3676"/>
                  </a:lnTo>
                  <a:lnTo>
                    <a:pt x="1822917" y="6502"/>
                  </a:lnTo>
                  <a:lnTo>
                    <a:pt x="1757609" y="10107"/>
                  </a:lnTo>
                  <a:lnTo>
                    <a:pt x="1692968" y="14480"/>
                  </a:lnTo>
                  <a:lnTo>
                    <a:pt x="1629026" y="19607"/>
                  </a:lnTo>
                  <a:lnTo>
                    <a:pt x="1565815" y="25476"/>
                  </a:lnTo>
                  <a:lnTo>
                    <a:pt x="1503369" y="32076"/>
                  </a:lnTo>
                  <a:lnTo>
                    <a:pt x="1441719" y="39392"/>
                  </a:lnTo>
                  <a:lnTo>
                    <a:pt x="1380897" y="47413"/>
                  </a:lnTo>
                  <a:lnTo>
                    <a:pt x="1320937" y="56127"/>
                  </a:lnTo>
                  <a:lnTo>
                    <a:pt x="1261871" y="65520"/>
                  </a:lnTo>
                  <a:lnTo>
                    <a:pt x="1203731" y="75581"/>
                  </a:lnTo>
                  <a:lnTo>
                    <a:pt x="1146549" y="86296"/>
                  </a:lnTo>
                  <a:lnTo>
                    <a:pt x="1090358" y="97655"/>
                  </a:lnTo>
                  <a:lnTo>
                    <a:pt x="1035191" y="109643"/>
                  </a:lnTo>
                  <a:lnTo>
                    <a:pt x="981079" y="122249"/>
                  </a:lnTo>
                  <a:lnTo>
                    <a:pt x="928056" y="135460"/>
                  </a:lnTo>
                  <a:lnTo>
                    <a:pt x="876153" y="149263"/>
                  </a:lnTo>
                  <a:lnTo>
                    <a:pt x="825404" y="163647"/>
                  </a:lnTo>
                  <a:lnTo>
                    <a:pt x="775840" y="178598"/>
                  </a:lnTo>
                  <a:lnTo>
                    <a:pt x="727494" y="194105"/>
                  </a:lnTo>
                  <a:lnTo>
                    <a:pt x="680399" y="210155"/>
                  </a:lnTo>
                  <a:lnTo>
                    <a:pt x="634586" y="226734"/>
                  </a:lnTo>
                  <a:lnTo>
                    <a:pt x="590089" y="243832"/>
                  </a:lnTo>
                  <a:lnTo>
                    <a:pt x="546940" y="261435"/>
                  </a:lnTo>
                  <a:lnTo>
                    <a:pt x="505170" y="279532"/>
                  </a:lnTo>
                  <a:lnTo>
                    <a:pt x="464814" y="298108"/>
                  </a:lnTo>
                  <a:lnTo>
                    <a:pt x="425902" y="317153"/>
                  </a:lnTo>
                  <a:lnTo>
                    <a:pt x="388468" y="336653"/>
                  </a:lnTo>
                  <a:lnTo>
                    <a:pt x="352544" y="356597"/>
                  </a:lnTo>
                  <a:lnTo>
                    <a:pt x="318162" y="376971"/>
                  </a:lnTo>
                  <a:lnTo>
                    <a:pt x="285354" y="397764"/>
                  </a:lnTo>
                  <a:lnTo>
                    <a:pt x="224594" y="440553"/>
                  </a:lnTo>
                  <a:lnTo>
                    <a:pt x="170522" y="484866"/>
                  </a:lnTo>
                  <a:lnTo>
                    <a:pt x="123398" y="530603"/>
                  </a:lnTo>
                  <a:lnTo>
                    <a:pt x="83481" y="577663"/>
                  </a:lnTo>
                  <a:lnTo>
                    <a:pt x="51030" y="625948"/>
                  </a:lnTo>
                  <a:lnTo>
                    <a:pt x="26306" y="675358"/>
                  </a:lnTo>
                  <a:lnTo>
                    <a:pt x="9567" y="725792"/>
                  </a:lnTo>
                  <a:lnTo>
                    <a:pt x="1073" y="777152"/>
                  </a:lnTo>
                  <a:lnTo>
                    <a:pt x="0" y="803148"/>
                  </a:lnTo>
                  <a:lnTo>
                    <a:pt x="1073" y="829140"/>
                  </a:lnTo>
                  <a:lnTo>
                    <a:pt x="9567" y="880495"/>
                  </a:lnTo>
                  <a:lnTo>
                    <a:pt x="26306" y="930925"/>
                  </a:lnTo>
                  <a:lnTo>
                    <a:pt x="51030" y="980331"/>
                  </a:lnTo>
                  <a:lnTo>
                    <a:pt x="83481" y="1028614"/>
                  </a:lnTo>
                  <a:lnTo>
                    <a:pt x="123398" y="1075672"/>
                  </a:lnTo>
                  <a:lnTo>
                    <a:pt x="170522" y="1121407"/>
                  </a:lnTo>
                  <a:lnTo>
                    <a:pt x="224594" y="1165720"/>
                  </a:lnTo>
                  <a:lnTo>
                    <a:pt x="285354" y="1208509"/>
                  </a:lnTo>
                  <a:lnTo>
                    <a:pt x="318162" y="1229301"/>
                  </a:lnTo>
                  <a:lnTo>
                    <a:pt x="352544" y="1249676"/>
                  </a:lnTo>
                  <a:lnTo>
                    <a:pt x="388468" y="1269619"/>
                  </a:lnTo>
                  <a:lnTo>
                    <a:pt x="425902" y="1289120"/>
                  </a:lnTo>
                  <a:lnTo>
                    <a:pt x="464814" y="1308165"/>
                  </a:lnTo>
                  <a:lnTo>
                    <a:pt x="505170" y="1326743"/>
                  </a:lnTo>
                  <a:lnTo>
                    <a:pt x="546940" y="1344839"/>
                  </a:lnTo>
                  <a:lnTo>
                    <a:pt x="590089" y="1362443"/>
                  </a:lnTo>
                  <a:lnTo>
                    <a:pt x="634586" y="1379542"/>
                  </a:lnTo>
                  <a:lnTo>
                    <a:pt x="680399" y="1396123"/>
                  </a:lnTo>
                  <a:lnTo>
                    <a:pt x="727494" y="1412173"/>
                  </a:lnTo>
                  <a:lnTo>
                    <a:pt x="775840" y="1427681"/>
                  </a:lnTo>
                  <a:lnTo>
                    <a:pt x="825404" y="1442633"/>
                  </a:lnTo>
                  <a:lnTo>
                    <a:pt x="876153" y="1457018"/>
                  </a:lnTo>
                  <a:lnTo>
                    <a:pt x="928056" y="1470822"/>
                  </a:lnTo>
                  <a:lnTo>
                    <a:pt x="981079" y="1484034"/>
                  </a:lnTo>
                  <a:lnTo>
                    <a:pt x="1035191" y="1496641"/>
                  </a:lnTo>
                  <a:lnTo>
                    <a:pt x="1090358" y="1508630"/>
                  </a:lnTo>
                  <a:lnTo>
                    <a:pt x="1146549" y="1519989"/>
                  </a:lnTo>
                  <a:lnTo>
                    <a:pt x="1203731" y="1530706"/>
                  </a:lnTo>
                  <a:lnTo>
                    <a:pt x="1261871" y="1540768"/>
                  </a:lnTo>
                  <a:lnTo>
                    <a:pt x="1320937" y="1550162"/>
                  </a:lnTo>
                  <a:lnTo>
                    <a:pt x="1380897" y="1558876"/>
                  </a:lnTo>
                  <a:lnTo>
                    <a:pt x="1441719" y="1566898"/>
                  </a:lnTo>
                  <a:lnTo>
                    <a:pt x="1503369" y="1574215"/>
                  </a:lnTo>
                  <a:lnTo>
                    <a:pt x="1565815" y="1580815"/>
                  </a:lnTo>
                  <a:lnTo>
                    <a:pt x="1629026" y="1586685"/>
                  </a:lnTo>
                  <a:lnTo>
                    <a:pt x="1692968" y="1591813"/>
                  </a:lnTo>
                  <a:lnTo>
                    <a:pt x="1757609" y="1596186"/>
                  </a:lnTo>
                  <a:lnTo>
                    <a:pt x="1822917" y="1599792"/>
                  </a:lnTo>
                  <a:lnTo>
                    <a:pt x="1888859" y="1602619"/>
                  </a:lnTo>
                  <a:lnTo>
                    <a:pt x="1955402" y="1604653"/>
                  </a:lnTo>
                  <a:lnTo>
                    <a:pt x="2022516" y="1605883"/>
                  </a:lnTo>
                  <a:lnTo>
                    <a:pt x="2090166" y="1606296"/>
                  </a:lnTo>
                  <a:lnTo>
                    <a:pt x="2157808" y="1605883"/>
                  </a:lnTo>
                  <a:lnTo>
                    <a:pt x="2224915" y="1604653"/>
                  </a:lnTo>
                  <a:lnTo>
                    <a:pt x="2291452" y="1602619"/>
                  </a:lnTo>
                  <a:lnTo>
                    <a:pt x="2357389" y="1599792"/>
                  </a:lnTo>
                  <a:lnTo>
                    <a:pt x="2422692" y="1596186"/>
                  </a:lnTo>
                  <a:lnTo>
                    <a:pt x="2487328" y="1591813"/>
                  </a:lnTo>
                  <a:lnTo>
                    <a:pt x="2551266" y="1586685"/>
                  </a:lnTo>
                  <a:lnTo>
                    <a:pt x="2614473" y="1580815"/>
                  </a:lnTo>
                  <a:lnTo>
                    <a:pt x="2676917" y="1574215"/>
                  </a:lnTo>
                  <a:lnTo>
                    <a:pt x="2738564" y="1566898"/>
                  </a:lnTo>
                  <a:lnTo>
                    <a:pt x="2799383" y="1558876"/>
                  </a:lnTo>
                  <a:lnTo>
                    <a:pt x="2859341" y="1550162"/>
                  </a:lnTo>
                  <a:lnTo>
                    <a:pt x="2918406" y="1540768"/>
                  </a:lnTo>
                  <a:lnTo>
                    <a:pt x="2976545" y="1530706"/>
                  </a:lnTo>
                  <a:lnTo>
                    <a:pt x="3033726" y="1519989"/>
                  </a:lnTo>
                  <a:lnTo>
                    <a:pt x="3089917" y="1508630"/>
                  </a:lnTo>
                  <a:lnTo>
                    <a:pt x="3145084" y="1496641"/>
                  </a:lnTo>
                  <a:lnTo>
                    <a:pt x="3199196" y="1484034"/>
                  </a:lnTo>
                  <a:lnTo>
                    <a:pt x="3252219" y="1470822"/>
                  </a:lnTo>
                  <a:lnTo>
                    <a:pt x="3304123" y="1457018"/>
                  </a:lnTo>
                  <a:lnTo>
                    <a:pt x="3354873" y="1442633"/>
                  </a:lnTo>
                  <a:lnTo>
                    <a:pt x="3404438" y="1427681"/>
                  </a:lnTo>
                  <a:lnTo>
                    <a:pt x="3452785" y="1412173"/>
                  </a:lnTo>
                  <a:lnTo>
                    <a:pt x="3499882" y="1396123"/>
                  </a:lnTo>
                  <a:lnTo>
                    <a:pt x="3545696" y="1379542"/>
                  </a:lnTo>
                  <a:lnTo>
                    <a:pt x="3590195" y="1362443"/>
                  </a:lnTo>
                  <a:lnTo>
                    <a:pt x="3633347" y="1344839"/>
                  </a:lnTo>
                  <a:lnTo>
                    <a:pt x="3675118" y="1326743"/>
                  </a:lnTo>
                  <a:lnTo>
                    <a:pt x="3715477" y="1308165"/>
                  </a:lnTo>
                  <a:lnTo>
                    <a:pt x="3754391" y="1289120"/>
                  </a:lnTo>
                  <a:lnTo>
                    <a:pt x="3791828" y="1269619"/>
                  </a:lnTo>
                  <a:lnTo>
                    <a:pt x="3827754" y="1249676"/>
                  </a:lnTo>
                  <a:lnTo>
                    <a:pt x="3862139" y="1229301"/>
                  </a:lnTo>
                  <a:lnTo>
                    <a:pt x="3894948" y="1208509"/>
                  </a:lnTo>
                  <a:lnTo>
                    <a:pt x="3955714" y="1165720"/>
                  </a:lnTo>
                  <a:lnTo>
                    <a:pt x="4009791" y="1121407"/>
                  </a:lnTo>
                  <a:lnTo>
                    <a:pt x="4056919" y="1075672"/>
                  </a:lnTo>
                  <a:lnTo>
                    <a:pt x="4096841" y="1028614"/>
                  </a:lnTo>
                  <a:lnTo>
                    <a:pt x="4129295" y="980331"/>
                  </a:lnTo>
                  <a:lnTo>
                    <a:pt x="4154022" y="930925"/>
                  </a:lnTo>
                  <a:lnTo>
                    <a:pt x="4170763" y="880495"/>
                  </a:lnTo>
                  <a:lnTo>
                    <a:pt x="4179257" y="829140"/>
                  </a:lnTo>
                  <a:lnTo>
                    <a:pt x="4180332" y="803148"/>
                  </a:lnTo>
                  <a:lnTo>
                    <a:pt x="4179257" y="777152"/>
                  </a:lnTo>
                  <a:lnTo>
                    <a:pt x="4170763" y="725792"/>
                  </a:lnTo>
                  <a:lnTo>
                    <a:pt x="4154022" y="675358"/>
                  </a:lnTo>
                  <a:lnTo>
                    <a:pt x="4129295" y="625948"/>
                  </a:lnTo>
                  <a:lnTo>
                    <a:pt x="4096841" y="577663"/>
                  </a:lnTo>
                  <a:lnTo>
                    <a:pt x="4056919" y="530603"/>
                  </a:lnTo>
                  <a:lnTo>
                    <a:pt x="4009791" y="484866"/>
                  </a:lnTo>
                  <a:lnTo>
                    <a:pt x="3955714" y="440553"/>
                  </a:lnTo>
                  <a:lnTo>
                    <a:pt x="3894948" y="397763"/>
                  </a:lnTo>
                  <a:lnTo>
                    <a:pt x="3862139" y="376971"/>
                  </a:lnTo>
                  <a:lnTo>
                    <a:pt x="3827754" y="356597"/>
                  </a:lnTo>
                  <a:lnTo>
                    <a:pt x="3791828" y="336653"/>
                  </a:lnTo>
                  <a:lnTo>
                    <a:pt x="3754391" y="317153"/>
                  </a:lnTo>
                  <a:lnTo>
                    <a:pt x="3715477" y="298108"/>
                  </a:lnTo>
                  <a:lnTo>
                    <a:pt x="3675118" y="279532"/>
                  </a:lnTo>
                  <a:lnTo>
                    <a:pt x="3633347" y="261435"/>
                  </a:lnTo>
                  <a:lnTo>
                    <a:pt x="3590195" y="243832"/>
                  </a:lnTo>
                  <a:lnTo>
                    <a:pt x="3545696" y="226734"/>
                  </a:lnTo>
                  <a:lnTo>
                    <a:pt x="3499882" y="210155"/>
                  </a:lnTo>
                  <a:lnTo>
                    <a:pt x="3452785" y="194105"/>
                  </a:lnTo>
                  <a:lnTo>
                    <a:pt x="3404438" y="178598"/>
                  </a:lnTo>
                  <a:lnTo>
                    <a:pt x="3354873" y="163647"/>
                  </a:lnTo>
                  <a:lnTo>
                    <a:pt x="3304123" y="149263"/>
                  </a:lnTo>
                  <a:lnTo>
                    <a:pt x="3252219" y="135460"/>
                  </a:lnTo>
                  <a:lnTo>
                    <a:pt x="3199196" y="122249"/>
                  </a:lnTo>
                  <a:lnTo>
                    <a:pt x="3145084" y="109643"/>
                  </a:lnTo>
                  <a:lnTo>
                    <a:pt x="3089917" y="97655"/>
                  </a:lnTo>
                  <a:lnTo>
                    <a:pt x="3033726" y="86296"/>
                  </a:lnTo>
                  <a:lnTo>
                    <a:pt x="2976545" y="75581"/>
                  </a:lnTo>
                  <a:lnTo>
                    <a:pt x="2918406" y="65520"/>
                  </a:lnTo>
                  <a:lnTo>
                    <a:pt x="2859341" y="56127"/>
                  </a:lnTo>
                  <a:lnTo>
                    <a:pt x="2799383" y="47413"/>
                  </a:lnTo>
                  <a:lnTo>
                    <a:pt x="2738564" y="39392"/>
                  </a:lnTo>
                  <a:lnTo>
                    <a:pt x="2676917" y="32076"/>
                  </a:lnTo>
                  <a:lnTo>
                    <a:pt x="2614473" y="25476"/>
                  </a:lnTo>
                  <a:lnTo>
                    <a:pt x="2551266" y="19607"/>
                  </a:lnTo>
                  <a:lnTo>
                    <a:pt x="2487328" y="14480"/>
                  </a:lnTo>
                  <a:lnTo>
                    <a:pt x="2422692" y="10107"/>
                  </a:lnTo>
                  <a:lnTo>
                    <a:pt x="2357389" y="6502"/>
                  </a:lnTo>
                  <a:lnTo>
                    <a:pt x="2291452" y="3676"/>
                  </a:lnTo>
                  <a:lnTo>
                    <a:pt x="2224915" y="1642"/>
                  </a:lnTo>
                  <a:lnTo>
                    <a:pt x="2157808" y="412"/>
                  </a:lnTo>
                  <a:lnTo>
                    <a:pt x="2090166" y="0"/>
                  </a:lnTo>
                  <a:close/>
                </a:path>
              </a:pathLst>
            </a:custGeom>
            <a:solidFill>
              <a:srgbClr val="E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3564" y="4951475"/>
              <a:ext cx="4180840" cy="1606550"/>
            </a:xfrm>
            <a:custGeom>
              <a:avLst/>
              <a:gdLst/>
              <a:ahLst/>
              <a:cxnLst/>
              <a:rect l="l" t="t" r="r" b="b"/>
              <a:pathLst>
                <a:path w="4180840" h="1606550">
                  <a:moveTo>
                    <a:pt x="0" y="803148"/>
                  </a:moveTo>
                  <a:lnTo>
                    <a:pt x="4273" y="751362"/>
                  </a:lnTo>
                  <a:lnTo>
                    <a:pt x="16922" y="700453"/>
                  </a:lnTo>
                  <a:lnTo>
                    <a:pt x="37686" y="650518"/>
                  </a:lnTo>
                  <a:lnTo>
                    <a:pt x="66306" y="601659"/>
                  </a:lnTo>
                  <a:lnTo>
                    <a:pt x="102522" y="553974"/>
                  </a:lnTo>
                  <a:lnTo>
                    <a:pt x="146075" y="507563"/>
                  </a:lnTo>
                  <a:lnTo>
                    <a:pt x="196706" y="462525"/>
                  </a:lnTo>
                  <a:lnTo>
                    <a:pt x="254154" y="418962"/>
                  </a:lnTo>
                  <a:lnTo>
                    <a:pt x="318162" y="376971"/>
                  </a:lnTo>
                  <a:lnTo>
                    <a:pt x="352544" y="356597"/>
                  </a:lnTo>
                  <a:lnTo>
                    <a:pt x="388468" y="336653"/>
                  </a:lnTo>
                  <a:lnTo>
                    <a:pt x="425902" y="317153"/>
                  </a:lnTo>
                  <a:lnTo>
                    <a:pt x="464814" y="298108"/>
                  </a:lnTo>
                  <a:lnTo>
                    <a:pt x="505170" y="279532"/>
                  </a:lnTo>
                  <a:lnTo>
                    <a:pt x="546940" y="261435"/>
                  </a:lnTo>
                  <a:lnTo>
                    <a:pt x="590089" y="243832"/>
                  </a:lnTo>
                  <a:lnTo>
                    <a:pt x="634586" y="226734"/>
                  </a:lnTo>
                  <a:lnTo>
                    <a:pt x="680399" y="210155"/>
                  </a:lnTo>
                  <a:lnTo>
                    <a:pt x="727494" y="194105"/>
                  </a:lnTo>
                  <a:lnTo>
                    <a:pt x="775840" y="178598"/>
                  </a:lnTo>
                  <a:lnTo>
                    <a:pt x="825404" y="163647"/>
                  </a:lnTo>
                  <a:lnTo>
                    <a:pt x="876153" y="149263"/>
                  </a:lnTo>
                  <a:lnTo>
                    <a:pt x="928056" y="135460"/>
                  </a:lnTo>
                  <a:lnTo>
                    <a:pt x="981079" y="122249"/>
                  </a:lnTo>
                  <a:lnTo>
                    <a:pt x="1035191" y="109643"/>
                  </a:lnTo>
                  <a:lnTo>
                    <a:pt x="1090358" y="97655"/>
                  </a:lnTo>
                  <a:lnTo>
                    <a:pt x="1146549" y="86296"/>
                  </a:lnTo>
                  <a:lnTo>
                    <a:pt x="1203731" y="75581"/>
                  </a:lnTo>
                  <a:lnTo>
                    <a:pt x="1261871" y="65520"/>
                  </a:lnTo>
                  <a:lnTo>
                    <a:pt x="1320937" y="56127"/>
                  </a:lnTo>
                  <a:lnTo>
                    <a:pt x="1380897" y="47413"/>
                  </a:lnTo>
                  <a:lnTo>
                    <a:pt x="1441719" y="39392"/>
                  </a:lnTo>
                  <a:lnTo>
                    <a:pt x="1503369" y="32076"/>
                  </a:lnTo>
                  <a:lnTo>
                    <a:pt x="1565815" y="25476"/>
                  </a:lnTo>
                  <a:lnTo>
                    <a:pt x="1629026" y="19607"/>
                  </a:lnTo>
                  <a:lnTo>
                    <a:pt x="1692968" y="14480"/>
                  </a:lnTo>
                  <a:lnTo>
                    <a:pt x="1757609" y="10107"/>
                  </a:lnTo>
                  <a:lnTo>
                    <a:pt x="1822917" y="6502"/>
                  </a:lnTo>
                  <a:lnTo>
                    <a:pt x="1888859" y="3676"/>
                  </a:lnTo>
                  <a:lnTo>
                    <a:pt x="1955402" y="1642"/>
                  </a:lnTo>
                  <a:lnTo>
                    <a:pt x="2022516" y="412"/>
                  </a:lnTo>
                  <a:lnTo>
                    <a:pt x="2090166" y="0"/>
                  </a:lnTo>
                  <a:lnTo>
                    <a:pt x="2157808" y="412"/>
                  </a:lnTo>
                  <a:lnTo>
                    <a:pt x="2224915" y="1642"/>
                  </a:lnTo>
                  <a:lnTo>
                    <a:pt x="2291452" y="3676"/>
                  </a:lnTo>
                  <a:lnTo>
                    <a:pt x="2357389" y="6502"/>
                  </a:lnTo>
                  <a:lnTo>
                    <a:pt x="2422692" y="10107"/>
                  </a:lnTo>
                  <a:lnTo>
                    <a:pt x="2487328" y="14480"/>
                  </a:lnTo>
                  <a:lnTo>
                    <a:pt x="2551266" y="19607"/>
                  </a:lnTo>
                  <a:lnTo>
                    <a:pt x="2614473" y="25476"/>
                  </a:lnTo>
                  <a:lnTo>
                    <a:pt x="2676917" y="32076"/>
                  </a:lnTo>
                  <a:lnTo>
                    <a:pt x="2738564" y="39392"/>
                  </a:lnTo>
                  <a:lnTo>
                    <a:pt x="2799383" y="47413"/>
                  </a:lnTo>
                  <a:lnTo>
                    <a:pt x="2859341" y="56127"/>
                  </a:lnTo>
                  <a:lnTo>
                    <a:pt x="2918406" y="65520"/>
                  </a:lnTo>
                  <a:lnTo>
                    <a:pt x="2976545" y="75581"/>
                  </a:lnTo>
                  <a:lnTo>
                    <a:pt x="3033726" y="86296"/>
                  </a:lnTo>
                  <a:lnTo>
                    <a:pt x="3089917" y="97655"/>
                  </a:lnTo>
                  <a:lnTo>
                    <a:pt x="3145084" y="109643"/>
                  </a:lnTo>
                  <a:lnTo>
                    <a:pt x="3199196" y="122249"/>
                  </a:lnTo>
                  <a:lnTo>
                    <a:pt x="3252219" y="135460"/>
                  </a:lnTo>
                  <a:lnTo>
                    <a:pt x="3304123" y="149263"/>
                  </a:lnTo>
                  <a:lnTo>
                    <a:pt x="3354873" y="163647"/>
                  </a:lnTo>
                  <a:lnTo>
                    <a:pt x="3404438" y="178598"/>
                  </a:lnTo>
                  <a:lnTo>
                    <a:pt x="3452785" y="194105"/>
                  </a:lnTo>
                  <a:lnTo>
                    <a:pt x="3499882" y="210155"/>
                  </a:lnTo>
                  <a:lnTo>
                    <a:pt x="3545696" y="226734"/>
                  </a:lnTo>
                  <a:lnTo>
                    <a:pt x="3590195" y="243832"/>
                  </a:lnTo>
                  <a:lnTo>
                    <a:pt x="3633347" y="261435"/>
                  </a:lnTo>
                  <a:lnTo>
                    <a:pt x="3675118" y="279532"/>
                  </a:lnTo>
                  <a:lnTo>
                    <a:pt x="3715477" y="298108"/>
                  </a:lnTo>
                  <a:lnTo>
                    <a:pt x="3754391" y="317153"/>
                  </a:lnTo>
                  <a:lnTo>
                    <a:pt x="3791828" y="336653"/>
                  </a:lnTo>
                  <a:lnTo>
                    <a:pt x="3827754" y="356597"/>
                  </a:lnTo>
                  <a:lnTo>
                    <a:pt x="3862139" y="376971"/>
                  </a:lnTo>
                  <a:lnTo>
                    <a:pt x="3894948" y="397763"/>
                  </a:lnTo>
                  <a:lnTo>
                    <a:pt x="3955714" y="440553"/>
                  </a:lnTo>
                  <a:lnTo>
                    <a:pt x="4009791" y="484866"/>
                  </a:lnTo>
                  <a:lnTo>
                    <a:pt x="4056919" y="530603"/>
                  </a:lnTo>
                  <a:lnTo>
                    <a:pt x="4096841" y="577663"/>
                  </a:lnTo>
                  <a:lnTo>
                    <a:pt x="4129295" y="625948"/>
                  </a:lnTo>
                  <a:lnTo>
                    <a:pt x="4154022" y="675358"/>
                  </a:lnTo>
                  <a:lnTo>
                    <a:pt x="4170763" y="725792"/>
                  </a:lnTo>
                  <a:lnTo>
                    <a:pt x="4179257" y="777152"/>
                  </a:lnTo>
                  <a:lnTo>
                    <a:pt x="4180332" y="803148"/>
                  </a:lnTo>
                  <a:lnTo>
                    <a:pt x="4179257" y="829140"/>
                  </a:lnTo>
                  <a:lnTo>
                    <a:pt x="4170763" y="880495"/>
                  </a:lnTo>
                  <a:lnTo>
                    <a:pt x="4154022" y="930925"/>
                  </a:lnTo>
                  <a:lnTo>
                    <a:pt x="4129295" y="980331"/>
                  </a:lnTo>
                  <a:lnTo>
                    <a:pt x="4096841" y="1028614"/>
                  </a:lnTo>
                  <a:lnTo>
                    <a:pt x="4056919" y="1075672"/>
                  </a:lnTo>
                  <a:lnTo>
                    <a:pt x="4009791" y="1121407"/>
                  </a:lnTo>
                  <a:lnTo>
                    <a:pt x="3955714" y="1165720"/>
                  </a:lnTo>
                  <a:lnTo>
                    <a:pt x="3894948" y="1208509"/>
                  </a:lnTo>
                  <a:lnTo>
                    <a:pt x="3862139" y="1229301"/>
                  </a:lnTo>
                  <a:lnTo>
                    <a:pt x="3827754" y="1249676"/>
                  </a:lnTo>
                  <a:lnTo>
                    <a:pt x="3791828" y="1269619"/>
                  </a:lnTo>
                  <a:lnTo>
                    <a:pt x="3754391" y="1289120"/>
                  </a:lnTo>
                  <a:lnTo>
                    <a:pt x="3715477" y="1308165"/>
                  </a:lnTo>
                  <a:lnTo>
                    <a:pt x="3675118" y="1326743"/>
                  </a:lnTo>
                  <a:lnTo>
                    <a:pt x="3633347" y="1344839"/>
                  </a:lnTo>
                  <a:lnTo>
                    <a:pt x="3590195" y="1362443"/>
                  </a:lnTo>
                  <a:lnTo>
                    <a:pt x="3545696" y="1379542"/>
                  </a:lnTo>
                  <a:lnTo>
                    <a:pt x="3499882" y="1396123"/>
                  </a:lnTo>
                  <a:lnTo>
                    <a:pt x="3452785" y="1412173"/>
                  </a:lnTo>
                  <a:lnTo>
                    <a:pt x="3404438" y="1427681"/>
                  </a:lnTo>
                  <a:lnTo>
                    <a:pt x="3354873" y="1442633"/>
                  </a:lnTo>
                  <a:lnTo>
                    <a:pt x="3304123" y="1457018"/>
                  </a:lnTo>
                  <a:lnTo>
                    <a:pt x="3252219" y="1470822"/>
                  </a:lnTo>
                  <a:lnTo>
                    <a:pt x="3199196" y="1484034"/>
                  </a:lnTo>
                  <a:lnTo>
                    <a:pt x="3145084" y="1496641"/>
                  </a:lnTo>
                  <a:lnTo>
                    <a:pt x="3089917" y="1508630"/>
                  </a:lnTo>
                  <a:lnTo>
                    <a:pt x="3033726" y="1519989"/>
                  </a:lnTo>
                  <a:lnTo>
                    <a:pt x="2976545" y="1530706"/>
                  </a:lnTo>
                  <a:lnTo>
                    <a:pt x="2918406" y="1540768"/>
                  </a:lnTo>
                  <a:lnTo>
                    <a:pt x="2859341" y="1550162"/>
                  </a:lnTo>
                  <a:lnTo>
                    <a:pt x="2799383" y="1558876"/>
                  </a:lnTo>
                  <a:lnTo>
                    <a:pt x="2738564" y="1566898"/>
                  </a:lnTo>
                  <a:lnTo>
                    <a:pt x="2676917" y="1574215"/>
                  </a:lnTo>
                  <a:lnTo>
                    <a:pt x="2614473" y="1580815"/>
                  </a:lnTo>
                  <a:lnTo>
                    <a:pt x="2551266" y="1586685"/>
                  </a:lnTo>
                  <a:lnTo>
                    <a:pt x="2487328" y="1591813"/>
                  </a:lnTo>
                  <a:lnTo>
                    <a:pt x="2422692" y="1596186"/>
                  </a:lnTo>
                  <a:lnTo>
                    <a:pt x="2357389" y="1599792"/>
                  </a:lnTo>
                  <a:lnTo>
                    <a:pt x="2291452" y="1602619"/>
                  </a:lnTo>
                  <a:lnTo>
                    <a:pt x="2224915" y="1604653"/>
                  </a:lnTo>
                  <a:lnTo>
                    <a:pt x="2157808" y="1605883"/>
                  </a:lnTo>
                  <a:lnTo>
                    <a:pt x="2090166" y="1606296"/>
                  </a:lnTo>
                  <a:lnTo>
                    <a:pt x="2022516" y="1605883"/>
                  </a:lnTo>
                  <a:lnTo>
                    <a:pt x="1955402" y="1604653"/>
                  </a:lnTo>
                  <a:lnTo>
                    <a:pt x="1888859" y="1602619"/>
                  </a:lnTo>
                  <a:lnTo>
                    <a:pt x="1822917" y="1599792"/>
                  </a:lnTo>
                  <a:lnTo>
                    <a:pt x="1757609" y="1596186"/>
                  </a:lnTo>
                  <a:lnTo>
                    <a:pt x="1692968" y="1591813"/>
                  </a:lnTo>
                  <a:lnTo>
                    <a:pt x="1629026" y="1586685"/>
                  </a:lnTo>
                  <a:lnTo>
                    <a:pt x="1565815" y="1580815"/>
                  </a:lnTo>
                  <a:lnTo>
                    <a:pt x="1503369" y="1574215"/>
                  </a:lnTo>
                  <a:lnTo>
                    <a:pt x="1441719" y="1566898"/>
                  </a:lnTo>
                  <a:lnTo>
                    <a:pt x="1380897" y="1558876"/>
                  </a:lnTo>
                  <a:lnTo>
                    <a:pt x="1320937" y="1550162"/>
                  </a:lnTo>
                  <a:lnTo>
                    <a:pt x="1261871" y="1540768"/>
                  </a:lnTo>
                  <a:lnTo>
                    <a:pt x="1203731" y="1530706"/>
                  </a:lnTo>
                  <a:lnTo>
                    <a:pt x="1146549" y="1519989"/>
                  </a:lnTo>
                  <a:lnTo>
                    <a:pt x="1090358" y="1508630"/>
                  </a:lnTo>
                  <a:lnTo>
                    <a:pt x="1035191" y="1496641"/>
                  </a:lnTo>
                  <a:lnTo>
                    <a:pt x="981079" y="1484034"/>
                  </a:lnTo>
                  <a:lnTo>
                    <a:pt x="928056" y="1470822"/>
                  </a:lnTo>
                  <a:lnTo>
                    <a:pt x="876153" y="1457018"/>
                  </a:lnTo>
                  <a:lnTo>
                    <a:pt x="825404" y="1442633"/>
                  </a:lnTo>
                  <a:lnTo>
                    <a:pt x="775840" y="1427681"/>
                  </a:lnTo>
                  <a:lnTo>
                    <a:pt x="727494" y="1412173"/>
                  </a:lnTo>
                  <a:lnTo>
                    <a:pt x="680399" y="1396123"/>
                  </a:lnTo>
                  <a:lnTo>
                    <a:pt x="634586" y="1379542"/>
                  </a:lnTo>
                  <a:lnTo>
                    <a:pt x="590089" y="1362443"/>
                  </a:lnTo>
                  <a:lnTo>
                    <a:pt x="546940" y="1344839"/>
                  </a:lnTo>
                  <a:lnTo>
                    <a:pt x="505170" y="1326743"/>
                  </a:lnTo>
                  <a:lnTo>
                    <a:pt x="464814" y="1308165"/>
                  </a:lnTo>
                  <a:lnTo>
                    <a:pt x="425902" y="1289120"/>
                  </a:lnTo>
                  <a:lnTo>
                    <a:pt x="388468" y="1269619"/>
                  </a:lnTo>
                  <a:lnTo>
                    <a:pt x="352544" y="1249676"/>
                  </a:lnTo>
                  <a:lnTo>
                    <a:pt x="318162" y="1229301"/>
                  </a:lnTo>
                  <a:lnTo>
                    <a:pt x="285354" y="1208509"/>
                  </a:lnTo>
                  <a:lnTo>
                    <a:pt x="224594" y="1165720"/>
                  </a:lnTo>
                  <a:lnTo>
                    <a:pt x="170522" y="1121407"/>
                  </a:lnTo>
                  <a:lnTo>
                    <a:pt x="123398" y="1075672"/>
                  </a:lnTo>
                  <a:lnTo>
                    <a:pt x="83481" y="1028614"/>
                  </a:lnTo>
                  <a:lnTo>
                    <a:pt x="51030" y="980331"/>
                  </a:lnTo>
                  <a:lnTo>
                    <a:pt x="26306" y="930925"/>
                  </a:lnTo>
                  <a:lnTo>
                    <a:pt x="9567" y="880495"/>
                  </a:lnTo>
                  <a:lnTo>
                    <a:pt x="1073" y="829140"/>
                  </a:lnTo>
                  <a:lnTo>
                    <a:pt x="0" y="803148"/>
                  </a:lnTo>
                  <a:close/>
                </a:path>
              </a:pathLst>
            </a:custGeom>
            <a:ln w="15239">
              <a:solidFill>
                <a:srgbClr val="A7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45589" y="5326507"/>
            <a:ext cx="22567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Serpentina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anfibol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125" dirty="0">
                <a:solidFill>
                  <a:srgbClr val="FFFFFF"/>
                </a:solidFill>
                <a:latin typeface="Tahoma"/>
                <a:cs typeface="Tahoma"/>
              </a:rPr>
              <a:t>Cuerpos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asbesto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51191" y="6427723"/>
            <a:ext cx="434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04659" y="1929383"/>
            <a:ext cx="5387340" cy="4928870"/>
            <a:chOff x="6804659" y="1929383"/>
            <a:chExt cx="5387340" cy="4928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1143" y="3800855"/>
              <a:ext cx="3800855" cy="30571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4659" y="1929383"/>
              <a:ext cx="2441448" cy="256489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71520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ENFERMEDADES</a:t>
            </a:r>
            <a:r>
              <a:rPr spc="-185" dirty="0"/>
              <a:t> </a:t>
            </a:r>
            <a:r>
              <a:rPr spc="190" dirty="0"/>
              <a:t>GRANULOMATOSAS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8270" y="1407667"/>
            <a:ext cx="3977004" cy="3463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95"/>
              </a:spcBef>
            </a:pPr>
            <a:r>
              <a:rPr sz="2800" spc="100" dirty="0">
                <a:solidFill>
                  <a:srgbClr val="6F2F9F"/>
                </a:solidFill>
                <a:latin typeface="Tahoma"/>
                <a:cs typeface="Tahoma"/>
              </a:rPr>
              <a:t>Sarcoidosis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9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Granulomas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no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casificantes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Linfadenopatia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ahoma"/>
                <a:cs typeface="Tahoma"/>
              </a:rPr>
              <a:t>hiliar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bilateral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Prevalencia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más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alta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mujeres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Trastornos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oculares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cutáneos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71520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ENFERMEDADES</a:t>
            </a:r>
            <a:r>
              <a:rPr spc="-185" dirty="0"/>
              <a:t> </a:t>
            </a:r>
            <a:r>
              <a:rPr spc="190" dirty="0"/>
              <a:t>GRANULOMATOSAS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964307"/>
            <a:ext cx="2756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Factores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ambientales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3767708"/>
            <a:ext cx="2479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Factores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genéticos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8270" y="4570857"/>
            <a:ext cx="2695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Factores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inmunitarios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8270" y="1412189"/>
            <a:ext cx="2645410" cy="1050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00" dirty="0">
                <a:solidFill>
                  <a:srgbClr val="6F2F9F"/>
                </a:solidFill>
                <a:latin typeface="Tahoma"/>
                <a:cs typeface="Tahoma"/>
              </a:rPr>
              <a:t>Sarcoidosis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5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80" dirty="0">
                <a:solidFill>
                  <a:srgbClr val="404040"/>
                </a:solidFill>
                <a:latin typeface="Tahoma"/>
                <a:cs typeface="Tahoma"/>
              </a:rPr>
              <a:t>Causa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5" dirty="0">
                <a:solidFill>
                  <a:srgbClr val="404040"/>
                </a:solidFill>
                <a:latin typeface="Tahoma"/>
                <a:cs typeface="Tahoma"/>
              </a:rPr>
              <a:t>desconocida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85688" y="3038855"/>
            <a:ext cx="6306820" cy="650875"/>
            <a:chOff x="5885688" y="3038855"/>
            <a:chExt cx="6306820" cy="6508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5688" y="3240023"/>
              <a:ext cx="6306311" cy="4495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7252" y="3038855"/>
              <a:ext cx="4462272" cy="4998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421628" y="3131566"/>
            <a:ext cx="382777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155" dirty="0">
                <a:solidFill>
                  <a:srgbClr val="FFFFFF"/>
                </a:solidFill>
                <a:latin typeface="Tahoma"/>
                <a:cs typeface="Tahoma"/>
              </a:rPr>
              <a:t>cum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400" spc="2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21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spc="145" dirty="0">
                <a:solidFill>
                  <a:srgbClr val="FFFFFF"/>
                </a:solidFill>
                <a:latin typeface="Tahoma"/>
                <a:cs typeface="Tahoma"/>
              </a:rPr>
              <a:t>ó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400" spc="2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ra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400" spc="120" dirty="0">
                <a:solidFill>
                  <a:srgbClr val="FFFFFF"/>
                </a:solidFill>
                <a:latin typeface="Tahoma"/>
                <a:cs typeface="Tahoma"/>
              </a:rPr>
              <a:t>eo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8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400" spc="1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li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00" spc="25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00" spc="15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4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29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D4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885688" y="3674364"/>
            <a:ext cx="6306820" cy="649605"/>
            <a:chOff x="5885688" y="3674364"/>
            <a:chExt cx="6306820" cy="64960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5688" y="3875532"/>
              <a:ext cx="6306311" cy="4480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7252" y="3674364"/>
              <a:ext cx="4462272" cy="49987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421628" y="3766820"/>
            <a:ext cx="2020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umen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400" spc="15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8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400" spc="1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9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L2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9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400" spc="2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885688" y="4309871"/>
            <a:ext cx="6306820" cy="649605"/>
            <a:chOff x="5885688" y="4309871"/>
            <a:chExt cx="6306820" cy="64960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85688" y="4509515"/>
              <a:ext cx="6306311" cy="4495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07252" y="4309871"/>
              <a:ext cx="4462272" cy="49834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421628" y="4401692"/>
            <a:ext cx="38817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Proteína</a:t>
            </a:r>
            <a:r>
              <a:rPr sz="14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inflamatoria</a:t>
            </a:r>
            <a:r>
              <a:rPr sz="1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7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4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los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Tahoma"/>
                <a:cs typeface="Tahoma"/>
              </a:rPr>
              <a:t>macrófagos</a:t>
            </a:r>
            <a:r>
              <a:rPr sz="14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Alfa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382142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5" dirty="0"/>
              <a:t>EDEMA</a:t>
            </a:r>
            <a:r>
              <a:rPr spc="-229" dirty="0"/>
              <a:t> </a:t>
            </a:r>
            <a:r>
              <a:rPr spc="204" dirty="0"/>
              <a:t>PULMONAR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162683"/>
            <a:ext cx="8232775" cy="217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Aumento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liquido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ahoma"/>
                <a:cs typeface="Tahoma"/>
              </a:rPr>
              <a:t>los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espacios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ahoma"/>
                <a:cs typeface="Tahoma"/>
              </a:rPr>
              <a:t>intersticiales.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ahoma"/>
                <a:cs typeface="Tahoma"/>
              </a:rPr>
              <a:t>Los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pulmones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se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vuelven </a:t>
            </a:r>
            <a:r>
              <a:rPr sz="1800" spc="-5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pesados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húmedos.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Hemodinámico.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Por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lesión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microvascular.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Indeterminado.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2823972"/>
            <a:ext cx="3177540" cy="31790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8548" y="6576059"/>
            <a:ext cx="4543044" cy="281939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71520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ENFERMEDADES</a:t>
            </a:r>
            <a:r>
              <a:rPr spc="-185" dirty="0"/>
              <a:t> </a:t>
            </a:r>
            <a:r>
              <a:rPr spc="190" dirty="0"/>
              <a:t>GRANULOMATOSAS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1013738"/>
            <a:ext cx="3606165" cy="3856990"/>
          </a:xfrm>
          <a:prstGeom prst="rect">
            <a:avLst/>
          </a:prstGeom>
        </p:spPr>
        <p:txBody>
          <a:bodyPr vert="horz" wrap="square" lIns="0" tIns="25844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2035"/>
              </a:spcBef>
            </a:pPr>
            <a:r>
              <a:rPr sz="2800" spc="100" dirty="0">
                <a:solidFill>
                  <a:srgbClr val="6F2F9F"/>
                </a:solidFill>
                <a:latin typeface="Tahoma"/>
                <a:cs typeface="Tahoma"/>
              </a:rPr>
              <a:t>Sarcoidosis</a:t>
            </a:r>
            <a:endParaRPr sz="28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1245"/>
              </a:spcBef>
            </a:pPr>
            <a:r>
              <a:rPr sz="1800" spc="114" dirty="0">
                <a:latin typeface="Tahoma"/>
                <a:cs typeface="Tahoma"/>
              </a:rPr>
              <a:t>Morfología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Granulomas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no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caseificantes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Células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langhans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Bordes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Tahoma"/>
                <a:cs typeface="Tahoma"/>
              </a:rPr>
              <a:t>fibrosos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Cuerpos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esteroides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1695" y="2276855"/>
            <a:ext cx="4792980" cy="32339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71520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ENFERMEDADES</a:t>
            </a:r>
            <a:r>
              <a:rPr spc="-185" dirty="0"/>
              <a:t> </a:t>
            </a:r>
            <a:r>
              <a:rPr spc="190" dirty="0"/>
              <a:t>GRANULOMATOSAS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78201" y="1295967"/>
            <a:ext cx="6235065" cy="382333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275"/>
              </a:spcBef>
            </a:pPr>
            <a:r>
              <a:rPr sz="2800" spc="100" dirty="0">
                <a:solidFill>
                  <a:srgbClr val="6F2F9F"/>
                </a:solidFill>
                <a:latin typeface="Tahoma"/>
                <a:cs typeface="Tahoma"/>
              </a:rPr>
              <a:t>Sarcoidosis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2400" spc="100" dirty="0">
                <a:latin typeface="Tahoma"/>
                <a:cs typeface="Tahoma"/>
              </a:rPr>
              <a:t>Tratamiento</a:t>
            </a:r>
            <a:r>
              <a:rPr sz="2400" spc="-135" dirty="0">
                <a:latin typeface="Tahoma"/>
                <a:cs typeface="Tahoma"/>
              </a:rPr>
              <a:t> </a:t>
            </a:r>
            <a:r>
              <a:rPr sz="2400" spc="90" dirty="0">
                <a:latin typeface="Tahoma"/>
                <a:cs typeface="Tahoma"/>
              </a:rPr>
              <a:t>y</a:t>
            </a:r>
            <a:r>
              <a:rPr sz="2400" spc="-110" dirty="0">
                <a:latin typeface="Tahoma"/>
                <a:cs typeface="Tahoma"/>
              </a:rPr>
              <a:t> </a:t>
            </a:r>
            <a:r>
              <a:rPr sz="2400" spc="135" dirty="0">
                <a:latin typeface="Tahoma"/>
                <a:cs typeface="Tahoma"/>
              </a:rPr>
              <a:t>pronostico</a:t>
            </a:r>
            <a:endParaRPr sz="24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2205"/>
              </a:spcBef>
              <a:tabLst>
                <a:tab pos="397510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5" dirty="0">
                <a:solidFill>
                  <a:srgbClr val="404040"/>
                </a:solidFill>
                <a:latin typeface="Tahoma"/>
                <a:cs typeface="Tahoma"/>
              </a:rPr>
              <a:t>Los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síntomas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5" dirty="0">
                <a:solidFill>
                  <a:srgbClr val="404040"/>
                </a:solidFill>
                <a:latin typeface="Tahoma"/>
                <a:cs typeface="Tahoma"/>
              </a:rPr>
              <a:t>pueden</a:t>
            </a:r>
            <a:r>
              <a:rPr sz="18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mejorar</a:t>
            </a:r>
            <a:r>
              <a:rPr sz="1800" spc="4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por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si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Tahoma"/>
                <a:cs typeface="Tahoma"/>
              </a:rPr>
              <a:t>solos</a:t>
            </a:r>
            <a:endParaRPr sz="18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994"/>
              </a:spcBef>
              <a:tabLst>
                <a:tab pos="397510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corticosteroides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(prednisona</a:t>
            </a:r>
            <a:r>
              <a:rPr sz="18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metilprednisolona).</a:t>
            </a:r>
            <a:endParaRPr sz="18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1000"/>
              </a:spcBef>
              <a:tabLst>
                <a:tab pos="397510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Inmunosupresión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1510"/>
              </a:spcBef>
              <a:tabLst>
                <a:tab pos="397510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65-70%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se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restablecen</a:t>
            </a:r>
            <a:r>
              <a:rPr sz="1800" spc="-20" dirty="0">
                <a:solidFill>
                  <a:srgbClr val="404040"/>
                </a:solidFill>
                <a:latin typeface="Tahoma"/>
                <a:cs typeface="Tahoma"/>
              </a:rPr>
              <a:t> sin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manifestaciones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residuales</a:t>
            </a:r>
            <a:endParaRPr sz="18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994"/>
              </a:spcBef>
              <a:tabLst>
                <a:tab pos="397510" algn="l"/>
              </a:tabLst>
            </a:pPr>
            <a:r>
              <a:rPr sz="1800" spc="-20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20</a:t>
            </a:r>
            <a:r>
              <a:rPr sz="1800" spc="-160" dirty="0">
                <a:solidFill>
                  <a:srgbClr val="404040"/>
                </a:solidFill>
                <a:latin typeface="Tahoma"/>
                <a:cs typeface="Tahoma"/>
              </a:rPr>
              <a:t>%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Tahoma"/>
                <a:cs typeface="Tahoma"/>
              </a:rPr>
              <a:t>su</a:t>
            </a:r>
            <a:r>
              <a:rPr sz="1800" spc="-20" dirty="0">
                <a:solidFill>
                  <a:srgbClr val="404040"/>
                </a:solidFill>
                <a:latin typeface="Tahoma"/>
                <a:cs typeface="Tahoma"/>
              </a:rPr>
              <a:t>f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re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0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oro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p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u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mo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endParaRPr sz="18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1010"/>
              </a:spcBef>
              <a:tabLst>
                <a:tab pos="397510" algn="l"/>
              </a:tabLst>
            </a:pPr>
            <a:r>
              <a:rPr sz="1800" spc="-20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10</a:t>
            </a:r>
            <a:r>
              <a:rPr sz="1800" spc="-160" dirty="0">
                <a:solidFill>
                  <a:srgbClr val="404040"/>
                </a:solidFill>
                <a:latin typeface="Tahoma"/>
                <a:cs typeface="Tahoma"/>
              </a:rPr>
              <a:t>%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f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ll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254" dirty="0">
                <a:solidFill>
                  <a:srgbClr val="404040"/>
                </a:solidFill>
                <a:latin typeface="Tahoma"/>
                <a:cs typeface="Tahoma"/>
              </a:rPr>
              <a:t>c</a:t>
            </a:r>
            <a:r>
              <a:rPr sz="1800" spc="285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po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f</a:t>
            </a:r>
            <a:r>
              <a:rPr sz="1800" spc="-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br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p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u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mo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prog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v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2292" y="4340351"/>
            <a:ext cx="3759707" cy="25176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4011" y="4258055"/>
            <a:ext cx="5237988" cy="25999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72650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32479" algn="l"/>
              </a:tabLst>
            </a:pPr>
            <a:r>
              <a:rPr spc="70" dirty="0"/>
              <a:t>ENFERMEDADES	</a:t>
            </a:r>
            <a:r>
              <a:rPr spc="190" dirty="0"/>
              <a:t>GRANULOMATOSAS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985"/>
              </a:spcBef>
            </a:pPr>
            <a:r>
              <a:rPr spc="70" dirty="0"/>
              <a:t>Alveolitis</a:t>
            </a:r>
            <a:r>
              <a:rPr spc="-120" dirty="0"/>
              <a:t> </a:t>
            </a:r>
            <a:r>
              <a:rPr spc="215" dirty="0"/>
              <a:t>alérgica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70" dirty="0">
                <a:solidFill>
                  <a:srgbClr val="404040"/>
                </a:solidFill>
              </a:rPr>
              <a:t>Neumonitis</a:t>
            </a:r>
            <a:r>
              <a:rPr sz="1800" spc="-85" dirty="0">
                <a:solidFill>
                  <a:srgbClr val="404040"/>
                </a:solidFill>
              </a:rPr>
              <a:t> </a:t>
            </a:r>
            <a:r>
              <a:rPr sz="1800" spc="105" dirty="0">
                <a:solidFill>
                  <a:srgbClr val="404040"/>
                </a:solidFill>
              </a:rPr>
              <a:t>por</a:t>
            </a:r>
            <a:r>
              <a:rPr sz="1800" spc="-100" dirty="0">
                <a:solidFill>
                  <a:srgbClr val="404040"/>
                </a:solidFill>
              </a:rPr>
              <a:t> </a:t>
            </a:r>
            <a:r>
              <a:rPr sz="1800" spc="75" dirty="0">
                <a:solidFill>
                  <a:srgbClr val="404040"/>
                </a:solidFill>
              </a:rPr>
              <a:t>hipersensibilidad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/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10" dirty="0">
                <a:solidFill>
                  <a:srgbClr val="404040"/>
                </a:solidFill>
              </a:rPr>
              <a:t>Origen</a:t>
            </a:r>
            <a:r>
              <a:rPr sz="1800" spc="-105" dirty="0">
                <a:solidFill>
                  <a:srgbClr val="404040"/>
                </a:solidFill>
              </a:rPr>
              <a:t> </a:t>
            </a:r>
            <a:r>
              <a:rPr sz="1800" spc="60" dirty="0">
                <a:solidFill>
                  <a:srgbClr val="404040"/>
                </a:solidFill>
              </a:rPr>
              <a:t>inmunitario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/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75" dirty="0">
                <a:solidFill>
                  <a:srgbClr val="404040"/>
                </a:solidFill>
              </a:rPr>
              <a:t>Sensibilidad</a:t>
            </a:r>
            <a:r>
              <a:rPr sz="1800" spc="-110" dirty="0">
                <a:solidFill>
                  <a:srgbClr val="404040"/>
                </a:solidFill>
              </a:rPr>
              <a:t> </a:t>
            </a:r>
            <a:r>
              <a:rPr sz="1800" spc="120" dirty="0">
                <a:solidFill>
                  <a:srgbClr val="404040"/>
                </a:solidFill>
              </a:rPr>
              <a:t>anormal</a:t>
            </a:r>
            <a:r>
              <a:rPr sz="1800" spc="-80" dirty="0">
                <a:solidFill>
                  <a:srgbClr val="404040"/>
                </a:solidFill>
              </a:rPr>
              <a:t> </a:t>
            </a:r>
            <a:r>
              <a:rPr sz="1800" spc="150" dirty="0">
                <a:solidFill>
                  <a:srgbClr val="404040"/>
                </a:solidFill>
              </a:rPr>
              <a:t>en</a:t>
            </a:r>
            <a:r>
              <a:rPr sz="1800" spc="-65" dirty="0">
                <a:solidFill>
                  <a:srgbClr val="404040"/>
                </a:solidFill>
              </a:rPr>
              <a:t> </a:t>
            </a:r>
            <a:r>
              <a:rPr sz="1800" spc="100" dirty="0">
                <a:solidFill>
                  <a:srgbClr val="404040"/>
                </a:solidFill>
              </a:rPr>
              <a:t>alveolos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/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10" dirty="0">
                <a:solidFill>
                  <a:srgbClr val="404040"/>
                </a:solidFill>
              </a:rPr>
              <a:t>Polvo</a:t>
            </a:r>
            <a:r>
              <a:rPr sz="1800" spc="-100" dirty="0">
                <a:solidFill>
                  <a:srgbClr val="404040"/>
                </a:solidFill>
              </a:rPr>
              <a:t> </a:t>
            </a:r>
            <a:r>
              <a:rPr sz="1800" spc="85" dirty="0">
                <a:solidFill>
                  <a:srgbClr val="404040"/>
                </a:solidFill>
              </a:rPr>
              <a:t>constituido</a:t>
            </a:r>
            <a:r>
              <a:rPr sz="1800" spc="-75" dirty="0">
                <a:solidFill>
                  <a:srgbClr val="404040"/>
                </a:solidFill>
              </a:rPr>
              <a:t> </a:t>
            </a:r>
            <a:r>
              <a:rPr sz="1800" spc="100" dirty="0">
                <a:solidFill>
                  <a:srgbClr val="404040"/>
                </a:solidFill>
              </a:rPr>
              <a:t>por</a:t>
            </a:r>
            <a:r>
              <a:rPr sz="1800" spc="-65" dirty="0">
                <a:solidFill>
                  <a:srgbClr val="404040"/>
                </a:solidFill>
              </a:rPr>
              <a:t> </a:t>
            </a:r>
            <a:r>
              <a:rPr sz="1800" spc="85" dirty="0">
                <a:solidFill>
                  <a:srgbClr val="404040"/>
                </a:solidFill>
              </a:rPr>
              <a:t>esporas</a:t>
            </a:r>
            <a:r>
              <a:rPr sz="1800" spc="-55" dirty="0">
                <a:solidFill>
                  <a:srgbClr val="404040"/>
                </a:solidFill>
              </a:rPr>
              <a:t> </a:t>
            </a:r>
            <a:r>
              <a:rPr sz="1800" spc="225" dirty="0">
                <a:solidFill>
                  <a:srgbClr val="404040"/>
                </a:solidFill>
              </a:rPr>
              <a:t>de</a:t>
            </a:r>
            <a:r>
              <a:rPr sz="1800" spc="-55" dirty="0">
                <a:solidFill>
                  <a:srgbClr val="404040"/>
                </a:solidFill>
              </a:rPr>
              <a:t> </a:t>
            </a:r>
            <a:r>
              <a:rPr sz="1800" spc="100" dirty="0">
                <a:solidFill>
                  <a:srgbClr val="404040"/>
                </a:solidFill>
              </a:rPr>
              <a:t>bacterias,</a:t>
            </a:r>
            <a:r>
              <a:rPr sz="1800" spc="-50" dirty="0">
                <a:solidFill>
                  <a:srgbClr val="404040"/>
                </a:solidFill>
              </a:rPr>
              <a:t> </a:t>
            </a:r>
            <a:r>
              <a:rPr sz="1800" spc="100" dirty="0">
                <a:solidFill>
                  <a:srgbClr val="404040"/>
                </a:solidFill>
              </a:rPr>
              <a:t>eumicetos.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50"/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55" dirty="0">
                <a:solidFill>
                  <a:srgbClr val="404040"/>
                </a:solidFill>
              </a:rPr>
              <a:t>El</a:t>
            </a:r>
            <a:r>
              <a:rPr sz="1800" spc="-75" dirty="0">
                <a:solidFill>
                  <a:srgbClr val="404040"/>
                </a:solidFill>
              </a:rPr>
              <a:t> </a:t>
            </a:r>
            <a:r>
              <a:rPr sz="1800" spc="120" dirty="0">
                <a:solidFill>
                  <a:srgbClr val="404040"/>
                </a:solidFill>
              </a:rPr>
              <a:t>pulmón</a:t>
            </a:r>
            <a:r>
              <a:rPr sz="1800" spc="-75" dirty="0">
                <a:solidFill>
                  <a:srgbClr val="404040"/>
                </a:solidFill>
              </a:rPr>
              <a:t> </a:t>
            </a:r>
            <a:r>
              <a:rPr sz="1800" spc="130" dirty="0">
                <a:solidFill>
                  <a:srgbClr val="404040"/>
                </a:solidFill>
              </a:rPr>
              <a:t>del</a:t>
            </a:r>
            <a:r>
              <a:rPr sz="1800" spc="-60" dirty="0">
                <a:solidFill>
                  <a:srgbClr val="404040"/>
                </a:solidFill>
              </a:rPr>
              <a:t> </a:t>
            </a:r>
            <a:r>
              <a:rPr sz="1800" spc="75" dirty="0">
                <a:solidFill>
                  <a:srgbClr val="404040"/>
                </a:solidFill>
              </a:rPr>
              <a:t>granjero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50"/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55" dirty="0">
                <a:solidFill>
                  <a:srgbClr val="404040"/>
                </a:solidFill>
              </a:rPr>
              <a:t>El</a:t>
            </a:r>
            <a:r>
              <a:rPr sz="1800" spc="-80" dirty="0">
                <a:solidFill>
                  <a:srgbClr val="404040"/>
                </a:solidFill>
              </a:rPr>
              <a:t> </a:t>
            </a:r>
            <a:r>
              <a:rPr sz="1800" spc="120" dirty="0">
                <a:solidFill>
                  <a:srgbClr val="404040"/>
                </a:solidFill>
              </a:rPr>
              <a:t>pulmón</a:t>
            </a:r>
            <a:r>
              <a:rPr sz="1800" spc="-80" dirty="0">
                <a:solidFill>
                  <a:srgbClr val="404040"/>
                </a:solidFill>
              </a:rPr>
              <a:t> </a:t>
            </a:r>
            <a:r>
              <a:rPr sz="1800" spc="130" dirty="0">
                <a:solidFill>
                  <a:srgbClr val="404040"/>
                </a:solidFill>
              </a:rPr>
              <a:t>del</a:t>
            </a:r>
            <a:r>
              <a:rPr sz="1800" spc="-65" dirty="0">
                <a:solidFill>
                  <a:srgbClr val="404040"/>
                </a:solidFill>
              </a:rPr>
              <a:t> </a:t>
            </a:r>
            <a:r>
              <a:rPr sz="1800" spc="90" dirty="0">
                <a:solidFill>
                  <a:srgbClr val="404040"/>
                </a:solidFill>
              </a:rPr>
              <a:t>avicultor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71520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ENFERMEDADES</a:t>
            </a:r>
            <a:r>
              <a:rPr spc="-185" dirty="0"/>
              <a:t> </a:t>
            </a:r>
            <a:r>
              <a:rPr spc="190" dirty="0"/>
              <a:t>GRANULOMATOSAS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00477" y="1669161"/>
            <a:ext cx="3028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0" dirty="0">
                <a:solidFill>
                  <a:srgbClr val="6F2F9F"/>
                </a:solidFill>
                <a:latin typeface="Tahoma"/>
                <a:cs typeface="Tahoma"/>
              </a:rPr>
              <a:t>Alveolitis</a:t>
            </a:r>
            <a:r>
              <a:rPr sz="2800" spc="-14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800" spc="215" dirty="0">
                <a:solidFill>
                  <a:srgbClr val="6F2F9F"/>
                </a:solidFill>
                <a:latin typeface="Tahoma"/>
                <a:cs typeface="Tahoma"/>
              </a:rPr>
              <a:t>alérgica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86000" y="2808732"/>
            <a:ext cx="8143240" cy="893444"/>
            <a:chOff x="2286000" y="2808732"/>
            <a:chExt cx="8143240" cy="893444"/>
          </a:xfrm>
        </p:grpSpPr>
        <p:sp>
          <p:nvSpPr>
            <p:cNvPr id="5" name="object 5"/>
            <p:cNvSpPr/>
            <p:nvPr/>
          </p:nvSpPr>
          <p:spPr>
            <a:xfrm>
              <a:off x="2293620" y="3140964"/>
              <a:ext cx="8128000" cy="553720"/>
            </a:xfrm>
            <a:custGeom>
              <a:avLst/>
              <a:gdLst/>
              <a:ahLst/>
              <a:cxnLst/>
              <a:rect l="l" t="t" r="r" b="b"/>
              <a:pathLst>
                <a:path w="8128000" h="553720">
                  <a:moveTo>
                    <a:pt x="8127492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8127492" y="553212"/>
                  </a:lnTo>
                  <a:lnTo>
                    <a:pt x="812749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93620" y="3140964"/>
              <a:ext cx="8128000" cy="553720"/>
            </a:xfrm>
            <a:custGeom>
              <a:avLst/>
              <a:gdLst/>
              <a:ahLst/>
              <a:cxnLst/>
              <a:rect l="l" t="t" r="r" b="b"/>
              <a:pathLst>
                <a:path w="8128000" h="553720">
                  <a:moveTo>
                    <a:pt x="0" y="553212"/>
                  </a:moveTo>
                  <a:lnTo>
                    <a:pt x="8127492" y="553212"/>
                  </a:lnTo>
                  <a:lnTo>
                    <a:pt x="8127492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15240">
              <a:solidFill>
                <a:srgbClr val="E26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99004" y="2816352"/>
              <a:ext cx="5690870" cy="649605"/>
            </a:xfrm>
            <a:custGeom>
              <a:avLst/>
              <a:gdLst/>
              <a:ahLst/>
              <a:cxnLst/>
              <a:rect l="l" t="t" r="r" b="b"/>
              <a:pathLst>
                <a:path w="5690870" h="649604">
                  <a:moveTo>
                    <a:pt x="5582412" y="0"/>
                  </a:moveTo>
                  <a:lnTo>
                    <a:pt x="108203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3"/>
                  </a:lnTo>
                  <a:lnTo>
                    <a:pt x="0" y="541020"/>
                  </a:lnTo>
                  <a:lnTo>
                    <a:pt x="8495" y="583162"/>
                  </a:lnTo>
                  <a:lnTo>
                    <a:pt x="31670" y="617553"/>
                  </a:lnTo>
                  <a:lnTo>
                    <a:pt x="66061" y="640728"/>
                  </a:lnTo>
                  <a:lnTo>
                    <a:pt x="108203" y="649224"/>
                  </a:lnTo>
                  <a:lnTo>
                    <a:pt x="5582412" y="649224"/>
                  </a:lnTo>
                  <a:lnTo>
                    <a:pt x="5624554" y="640728"/>
                  </a:lnTo>
                  <a:lnTo>
                    <a:pt x="5658945" y="617553"/>
                  </a:lnTo>
                  <a:lnTo>
                    <a:pt x="5682120" y="583162"/>
                  </a:lnTo>
                  <a:lnTo>
                    <a:pt x="5690616" y="541020"/>
                  </a:lnTo>
                  <a:lnTo>
                    <a:pt x="5690616" y="108203"/>
                  </a:lnTo>
                  <a:lnTo>
                    <a:pt x="5682120" y="66061"/>
                  </a:lnTo>
                  <a:lnTo>
                    <a:pt x="5658945" y="31670"/>
                  </a:lnTo>
                  <a:lnTo>
                    <a:pt x="5624554" y="8495"/>
                  </a:lnTo>
                  <a:lnTo>
                    <a:pt x="5582412" y="0"/>
                  </a:lnTo>
                  <a:close/>
                </a:path>
              </a:pathLst>
            </a:custGeom>
            <a:solidFill>
              <a:srgbClr val="E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99004" y="2816352"/>
              <a:ext cx="5690870" cy="649605"/>
            </a:xfrm>
            <a:custGeom>
              <a:avLst/>
              <a:gdLst/>
              <a:ahLst/>
              <a:cxnLst/>
              <a:rect l="l" t="t" r="r" b="b"/>
              <a:pathLst>
                <a:path w="5690870" h="649604">
                  <a:moveTo>
                    <a:pt x="0" y="108203"/>
                  </a:moveTo>
                  <a:lnTo>
                    <a:pt x="8495" y="66061"/>
                  </a:lnTo>
                  <a:lnTo>
                    <a:pt x="31670" y="31670"/>
                  </a:lnTo>
                  <a:lnTo>
                    <a:pt x="66061" y="8495"/>
                  </a:lnTo>
                  <a:lnTo>
                    <a:pt x="108203" y="0"/>
                  </a:lnTo>
                  <a:lnTo>
                    <a:pt x="5582412" y="0"/>
                  </a:lnTo>
                  <a:lnTo>
                    <a:pt x="5624554" y="8495"/>
                  </a:lnTo>
                  <a:lnTo>
                    <a:pt x="5658945" y="31670"/>
                  </a:lnTo>
                  <a:lnTo>
                    <a:pt x="5682120" y="66061"/>
                  </a:lnTo>
                  <a:lnTo>
                    <a:pt x="5690616" y="108203"/>
                  </a:lnTo>
                  <a:lnTo>
                    <a:pt x="5690616" y="541020"/>
                  </a:lnTo>
                  <a:lnTo>
                    <a:pt x="5682120" y="583162"/>
                  </a:lnTo>
                  <a:lnTo>
                    <a:pt x="5658945" y="617553"/>
                  </a:lnTo>
                  <a:lnTo>
                    <a:pt x="5624554" y="640728"/>
                  </a:lnTo>
                  <a:lnTo>
                    <a:pt x="5582412" y="649224"/>
                  </a:lnTo>
                  <a:lnTo>
                    <a:pt x="108203" y="649224"/>
                  </a:lnTo>
                  <a:lnTo>
                    <a:pt x="66061" y="640728"/>
                  </a:lnTo>
                  <a:lnTo>
                    <a:pt x="31670" y="617553"/>
                  </a:lnTo>
                  <a:lnTo>
                    <a:pt x="8495" y="583162"/>
                  </a:lnTo>
                  <a:lnTo>
                    <a:pt x="0" y="541020"/>
                  </a:lnTo>
                  <a:lnTo>
                    <a:pt x="0" y="10820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286000" y="3805428"/>
            <a:ext cx="8143240" cy="894715"/>
            <a:chOff x="2286000" y="3805428"/>
            <a:chExt cx="8143240" cy="894715"/>
          </a:xfrm>
        </p:grpSpPr>
        <p:sp>
          <p:nvSpPr>
            <p:cNvPr id="10" name="object 10"/>
            <p:cNvSpPr/>
            <p:nvPr/>
          </p:nvSpPr>
          <p:spPr>
            <a:xfrm>
              <a:off x="2293620" y="4137660"/>
              <a:ext cx="8128000" cy="554990"/>
            </a:xfrm>
            <a:custGeom>
              <a:avLst/>
              <a:gdLst/>
              <a:ahLst/>
              <a:cxnLst/>
              <a:rect l="l" t="t" r="r" b="b"/>
              <a:pathLst>
                <a:path w="8128000" h="554989">
                  <a:moveTo>
                    <a:pt x="8127492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8127492" y="554736"/>
                  </a:lnTo>
                  <a:lnTo>
                    <a:pt x="812749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93620" y="4137660"/>
              <a:ext cx="8128000" cy="554990"/>
            </a:xfrm>
            <a:custGeom>
              <a:avLst/>
              <a:gdLst/>
              <a:ahLst/>
              <a:cxnLst/>
              <a:rect l="l" t="t" r="r" b="b"/>
              <a:pathLst>
                <a:path w="8128000" h="554989">
                  <a:moveTo>
                    <a:pt x="0" y="554736"/>
                  </a:moveTo>
                  <a:lnTo>
                    <a:pt x="8127492" y="554736"/>
                  </a:lnTo>
                  <a:lnTo>
                    <a:pt x="8127492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15240">
              <a:solidFill>
                <a:srgbClr val="E26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99004" y="3813048"/>
              <a:ext cx="5690870" cy="650875"/>
            </a:xfrm>
            <a:custGeom>
              <a:avLst/>
              <a:gdLst/>
              <a:ahLst/>
              <a:cxnLst/>
              <a:rect l="l" t="t" r="r" b="b"/>
              <a:pathLst>
                <a:path w="5690870" h="650875">
                  <a:moveTo>
                    <a:pt x="5582158" y="0"/>
                  </a:moveTo>
                  <a:lnTo>
                    <a:pt x="108457" y="0"/>
                  </a:lnTo>
                  <a:lnTo>
                    <a:pt x="66222" y="8516"/>
                  </a:lnTo>
                  <a:lnTo>
                    <a:pt x="31750" y="31750"/>
                  </a:lnTo>
                  <a:lnTo>
                    <a:pt x="8516" y="66222"/>
                  </a:lnTo>
                  <a:lnTo>
                    <a:pt x="0" y="108457"/>
                  </a:lnTo>
                  <a:lnTo>
                    <a:pt x="0" y="542289"/>
                  </a:lnTo>
                  <a:lnTo>
                    <a:pt x="8516" y="584525"/>
                  </a:lnTo>
                  <a:lnTo>
                    <a:pt x="31750" y="618997"/>
                  </a:lnTo>
                  <a:lnTo>
                    <a:pt x="66222" y="642231"/>
                  </a:lnTo>
                  <a:lnTo>
                    <a:pt x="108457" y="650747"/>
                  </a:lnTo>
                  <a:lnTo>
                    <a:pt x="5582158" y="650747"/>
                  </a:lnTo>
                  <a:lnTo>
                    <a:pt x="5624393" y="642231"/>
                  </a:lnTo>
                  <a:lnTo>
                    <a:pt x="5658866" y="618997"/>
                  </a:lnTo>
                  <a:lnTo>
                    <a:pt x="5682099" y="584525"/>
                  </a:lnTo>
                  <a:lnTo>
                    <a:pt x="5690616" y="542289"/>
                  </a:lnTo>
                  <a:lnTo>
                    <a:pt x="5690616" y="108457"/>
                  </a:lnTo>
                  <a:lnTo>
                    <a:pt x="5682099" y="66222"/>
                  </a:lnTo>
                  <a:lnTo>
                    <a:pt x="5658866" y="31750"/>
                  </a:lnTo>
                  <a:lnTo>
                    <a:pt x="5624393" y="8516"/>
                  </a:lnTo>
                  <a:lnTo>
                    <a:pt x="5582158" y="0"/>
                  </a:lnTo>
                  <a:close/>
                </a:path>
              </a:pathLst>
            </a:custGeom>
            <a:solidFill>
              <a:srgbClr val="E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99004" y="3813048"/>
              <a:ext cx="5690870" cy="650875"/>
            </a:xfrm>
            <a:custGeom>
              <a:avLst/>
              <a:gdLst/>
              <a:ahLst/>
              <a:cxnLst/>
              <a:rect l="l" t="t" r="r" b="b"/>
              <a:pathLst>
                <a:path w="5690870" h="650875">
                  <a:moveTo>
                    <a:pt x="0" y="108457"/>
                  </a:moveTo>
                  <a:lnTo>
                    <a:pt x="8516" y="66222"/>
                  </a:lnTo>
                  <a:lnTo>
                    <a:pt x="31750" y="31750"/>
                  </a:lnTo>
                  <a:lnTo>
                    <a:pt x="66222" y="8516"/>
                  </a:lnTo>
                  <a:lnTo>
                    <a:pt x="108457" y="0"/>
                  </a:lnTo>
                  <a:lnTo>
                    <a:pt x="5582158" y="0"/>
                  </a:lnTo>
                  <a:lnTo>
                    <a:pt x="5624393" y="8516"/>
                  </a:lnTo>
                  <a:lnTo>
                    <a:pt x="5658866" y="31750"/>
                  </a:lnTo>
                  <a:lnTo>
                    <a:pt x="5682099" y="66222"/>
                  </a:lnTo>
                  <a:lnTo>
                    <a:pt x="5690616" y="108457"/>
                  </a:lnTo>
                  <a:lnTo>
                    <a:pt x="5690616" y="542289"/>
                  </a:lnTo>
                  <a:lnTo>
                    <a:pt x="5682099" y="584525"/>
                  </a:lnTo>
                  <a:lnTo>
                    <a:pt x="5658866" y="618997"/>
                  </a:lnTo>
                  <a:lnTo>
                    <a:pt x="5624393" y="642231"/>
                  </a:lnTo>
                  <a:lnTo>
                    <a:pt x="5582158" y="650747"/>
                  </a:lnTo>
                  <a:lnTo>
                    <a:pt x="108457" y="650747"/>
                  </a:lnTo>
                  <a:lnTo>
                    <a:pt x="66222" y="642231"/>
                  </a:lnTo>
                  <a:lnTo>
                    <a:pt x="31750" y="618997"/>
                  </a:lnTo>
                  <a:lnTo>
                    <a:pt x="8516" y="584525"/>
                  </a:lnTo>
                  <a:lnTo>
                    <a:pt x="0" y="542289"/>
                  </a:lnTo>
                  <a:lnTo>
                    <a:pt x="0" y="108457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286000" y="4803647"/>
            <a:ext cx="8143240" cy="894715"/>
            <a:chOff x="2286000" y="4803647"/>
            <a:chExt cx="8143240" cy="894715"/>
          </a:xfrm>
        </p:grpSpPr>
        <p:sp>
          <p:nvSpPr>
            <p:cNvPr id="15" name="object 15"/>
            <p:cNvSpPr/>
            <p:nvPr/>
          </p:nvSpPr>
          <p:spPr>
            <a:xfrm>
              <a:off x="2293620" y="5135879"/>
              <a:ext cx="8128000" cy="554990"/>
            </a:xfrm>
            <a:custGeom>
              <a:avLst/>
              <a:gdLst/>
              <a:ahLst/>
              <a:cxnLst/>
              <a:rect l="l" t="t" r="r" b="b"/>
              <a:pathLst>
                <a:path w="8128000" h="554989">
                  <a:moveTo>
                    <a:pt x="8127492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8127492" y="554736"/>
                  </a:lnTo>
                  <a:lnTo>
                    <a:pt x="812749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93620" y="5135879"/>
              <a:ext cx="8128000" cy="554990"/>
            </a:xfrm>
            <a:custGeom>
              <a:avLst/>
              <a:gdLst/>
              <a:ahLst/>
              <a:cxnLst/>
              <a:rect l="l" t="t" r="r" b="b"/>
              <a:pathLst>
                <a:path w="8128000" h="554989">
                  <a:moveTo>
                    <a:pt x="0" y="554736"/>
                  </a:moveTo>
                  <a:lnTo>
                    <a:pt x="8127492" y="554736"/>
                  </a:lnTo>
                  <a:lnTo>
                    <a:pt x="8127492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15240">
              <a:solidFill>
                <a:srgbClr val="E26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99004" y="4811267"/>
              <a:ext cx="5690870" cy="649605"/>
            </a:xfrm>
            <a:custGeom>
              <a:avLst/>
              <a:gdLst/>
              <a:ahLst/>
              <a:cxnLst/>
              <a:rect l="l" t="t" r="r" b="b"/>
              <a:pathLst>
                <a:path w="5690870" h="649604">
                  <a:moveTo>
                    <a:pt x="5582412" y="0"/>
                  </a:moveTo>
                  <a:lnTo>
                    <a:pt x="108203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3"/>
                  </a:lnTo>
                  <a:lnTo>
                    <a:pt x="0" y="541019"/>
                  </a:lnTo>
                  <a:lnTo>
                    <a:pt x="8495" y="583162"/>
                  </a:lnTo>
                  <a:lnTo>
                    <a:pt x="31670" y="617553"/>
                  </a:lnTo>
                  <a:lnTo>
                    <a:pt x="66061" y="640728"/>
                  </a:lnTo>
                  <a:lnTo>
                    <a:pt x="108203" y="649223"/>
                  </a:lnTo>
                  <a:lnTo>
                    <a:pt x="5582412" y="649223"/>
                  </a:lnTo>
                  <a:lnTo>
                    <a:pt x="5624554" y="640728"/>
                  </a:lnTo>
                  <a:lnTo>
                    <a:pt x="5658945" y="617553"/>
                  </a:lnTo>
                  <a:lnTo>
                    <a:pt x="5682120" y="583162"/>
                  </a:lnTo>
                  <a:lnTo>
                    <a:pt x="5690616" y="541019"/>
                  </a:lnTo>
                  <a:lnTo>
                    <a:pt x="5690616" y="108203"/>
                  </a:lnTo>
                  <a:lnTo>
                    <a:pt x="5682120" y="66061"/>
                  </a:lnTo>
                  <a:lnTo>
                    <a:pt x="5658945" y="31670"/>
                  </a:lnTo>
                  <a:lnTo>
                    <a:pt x="5624554" y="8495"/>
                  </a:lnTo>
                  <a:lnTo>
                    <a:pt x="5582412" y="0"/>
                  </a:lnTo>
                  <a:close/>
                </a:path>
              </a:pathLst>
            </a:custGeom>
            <a:solidFill>
              <a:srgbClr val="E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99004" y="4811267"/>
              <a:ext cx="5690870" cy="649605"/>
            </a:xfrm>
            <a:custGeom>
              <a:avLst/>
              <a:gdLst/>
              <a:ahLst/>
              <a:cxnLst/>
              <a:rect l="l" t="t" r="r" b="b"/>
              <a:pathLst>
                <a:path w="5690870" h="649604">
                  <a:moveTo>
                    <a:pt x="0" y="108203"/>
                  </a:moveTo>
                  <a:lnTo>
                    <a:pt x="8495" y="66061"/>
                  </a:lnTo>
                  <a:lnTo>
                    <a:pt x="31670" y="31670"/>
                  </a:lnTo>
                  <a:lnTo>
                    <a:pt x="66061" y="8495"/>
                  </a:lnTo>
                  <a:lnTo>
                    <a:pt x="108203" y="0"/>
                  </a:lnTo>
                  <a:lnTo>
                    <a:pt x="5582412" y="0"/>
                  </a:lnTo>
                  <a:lnTo>
                    <a:pt x="5624554" y="8495"/>
                  </a:lnTo>
                  <a:lnTo>
                    <a:pt x="5658945" y="31670"/>
                  </a:lnTo>
                  <a:lnTo>
                    <a:pt x="5682120" y="66061"/>
                  </a:lnTo>
                  <a:lnTo>
                    <a:pt x="5690616" y="108203"/>
                  </a:lnTo>
                  <a:lnTo>
                    <a:pt x="5690616" y="541019"/>
                  </a:lnTo>
                  <a:lnTo>
                    <a:pt x="5682120" y="583162"/>
                  </a:lnTo>
                  <a:lnTo>
                    <a:pt x="5658945" y="617553"/>
                  </a:lnTo>
                  <a:lnTo>
                    <a:pt x="5624554" y="640728"/>
                  </a:lnTo>
                  <a:lnTo>
                    <a:pt x="5582412" y="649223"/>
                  </a:lnTo>
                  <a:lnTo>
                    <a:pt x="108203" y="649223"/>
                  </a:lnTo>
                  <a:lnTo>
                    <a:pt x="66061" y="640728"/>
                  </a:lnTo>
                  <a:lnTo>
                    <a:pt x="31670" y="617553"/>
                  </a:lnTo>
                  <a:lnTo>
                    <a:pt x="8495" y="583162"/>
                  </a:lnTo>
                  <a:lnTo>
                    <a:pt x="0" y="541019"/>
                  </a:lnTo>
                  <a:lnTo>
                    <a:pt x="0" y="10820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934080" y="2941777"/>
            <a:ext cx="5046980" cy="2357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75" dirty="0">
                <a:solidFill>
                  <a:srgbClr val="FFFFFF"/>
                </a:solidFill>
                <a:latin typeface="Tahoma"/>
                <a:cs typeface="Tahoma"/>
              </a:rPr>
              <a:t>Concentraciones</a:t>
            </a:r>
            <a:r>
              <a:rPr sz="22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00" dirty="0">
                <a:solidFill>
                  <a:srgbClr val="FFFFFF"/>
                </a:solidFill>
                <a:latin typeface="Tahoma"/>
                <a:cs typeface="Tahoma"/>
              </a:rPr>
              <a:t>altas</a:t>
            </a:r>
            <a:r>
              <a:rPr sz="22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7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2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Tahoma"/>
                <a:cs typeface="Tahoma"/>
              </a:rPr>
              <a:t>IL-8</a:t>
            </a:r>
            <a:endParaRPr sz="2200">
              <a:latin typeface="Tahoma"/>
              <a:cs typeface="Tahoma"/>
            </a:endParaRPr>
          </a:p>
          <a:p>
            <a:pPr marL="12700" marR="5080">
              <a:lnSpc>
                <a:spcPct val="297700"/>
              </a:lnSpc>
              <a:spcBef>
                <a:spcPts val="5"/>
              </a:spcBef>
            </a:pPr>
            <a:r>
              <a:rPr sz="2200" spc="110" dirty="0">
                <a:solidFill>
                  <a:srgbClr val="FFFFFF"/>
                </a:solidFill>
                <a:latin typeface="Tahoma"/>
                <a:cs typeface="Tahoma"/>
              </a:rPr>
              <a:t>Incremento</a:t>
            </a:r>
            <a:r>
              <a:rPr sz="22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7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2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Tahoma"/>
                <a:cs typeface="Tahoma"/>
              </a:rPr>
              <a:t>linfocitos</a:t>
            </a:r>
            <a:r>
              <a:rPr sz="22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2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04" dirty="0">
                <a:solidFill>
                  <a:srgbClr val="FFFFFF"/>
                </a:solidFill>
                <a:latin typeface="Tahoma"/>
                <a:cs typeface="Tahoma"/>
              </a:rPr>
              <a:t>CD4</a:t>
            </a:r>
            <a:r>
              <a:rPr sz="22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2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04" dirty="0">
                <a:solidFill>
                  <a:srgbClr val="FFFFFF"/>
                </a:solidFill>
                <a:latin typeface="Tahoma"/>
                <a:cs typeface="Tahoma"/>
              </a:rPr>
              <a:t>CD8 </a:t>
            </a:r>
            <a:r>
              <a:rPr sz="2200" spc="-6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80" dirty="0">
                <a:solidFill>
                  <a:srgbClr val="FFFFFF"/>
                </a:solidFill>
                <a:latin typeface="Tahoma"/>
                <a:cs typeface="Tahoma"/>
              </a:rPr>
              <a:t>Hipersensibilidad</a:t>
            </a:r>
            <a:r>
              <a:rPr sz="22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20" dirty="0">
                <a:solidFill>
                  <a:srgbClr val="FFFFFF"/>
                </a:solidFill>
                <a:latin typeface="Tahoma"/>
                <a:cs typeface="Tahoma"/>
              </a:rPr>
              <a:t>tipo</a:t>
            </a:r>
            <a:r>
              <a:rPr sz="22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71520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ENFERMEDADES</a:t>
            </a:r>
            <a:r>
              <a:rPr spc="-185" dirty="0"/>
              <a:t> </a:t>
            </a:r>
            <a:r>
              <a:rPr spc="190" dirty="0"/>
              <a:t>GRANULOMATOSAS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1318082"/>
            <a:ext cx="3606165" cy="4003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0" dirty="0">
                <a:solidFill>
                  <a:srgbClr val="6F2F9F"/>
                </a:solidFill>
                <a:latin typeface="Tahoma"/>
                <a:cs typeface="Tahoma"/>
              </a:rPr>
              <a:t>Alveolitis</a:t>
            </a:r>
            <a:r>
              <a:rPr sz="2800" spc="-12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800" spc="215" dirty="0">
                <a:solidFill>
                  <a:srgbClr val="6F2F9F"/>
                </a:solidFill>
                <a:latin typeface="Tahoma"/>
                <a:cs typeface="Tahoma"/>
              </a:rPr>
              <a:t>alérgica</a:t>
            </a:r>
            <a:endParaRPr sz="280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2455"/>
              </a:spcBef>
            </a:pPr>
            <a:r>
              <a:rPr sz="1800" spc="114" dirty="0">
                <a:latin typeface="Tahoma"/>
                <a:cs typeface="Tahoma"/>
              </a:rPr>
              <a:t>Morfología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Neumonitis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ahoma"/>
                <a:cs typeface="Tahoma"/>
              </a:rPr>
              <a:t>intersticial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Granulomas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no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caseificantes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10" dirty="0">
                <a:solidFill>
                  <a:srgbClr val="404040"/>
                </a:solidFill>
                <a:latin typeface="Tahoma"/>
                <a:cs typeface="Tahoma"/>
              </a:rPr>
              <a:t>Fibrosis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ahoma"/>
                <a:cs typeface="Tahoma"/>
              </a:rPr>
              <a:t>intersticial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Patrón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panal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abejas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0795" y="2333243"/>
            <a:ext cx="4709159" cy="35448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5791" y="400050"/>
            <a:ext cx="48018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EOSINOFILIA</a:t>
            </a:r>
            <a:r>
              <a:rPr spc="-135" dirty="0"/>
              <a:t> </a:t>
            </a:r>
            <a:r>
              <a:rPr spc="204" dirty="0"/>
              <a:t>PULMONAR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2107" y="960602"/>
            <a:ext cx="6348095" cy="506793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  <a:tabLst>
                <a:tab pos="354965" algn="l"/>
              </a:tabLst>
            </a:pPr>
            <a:r>
              <a:rPr sz="1700" spc="-5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700" spc="35" dirty="0">
                <a:solidFill>
                  <a:srgbClr val="404040"/>
                </a:solidFill>
                <a:latin typeface="Tahoma"/>
                <a:cs typeface="Tahoma"/>
              </a:rPr>
              <a:t>Infiltración</a:t>
            </a:r>
            <a:r>
              <a:rPr sz="17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21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7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45" dirty="0">
                <a:solidFill>
                  <a:srgbClr val="404040"/>
                </a:solidFill>
                <a:latin typeface="Tahoma"/>
                <a:cs typeface="Tahoma"/>
              </a:rPr>
              <a:t>eosinofilos</a:t>
            </a:r>
            <a:endParaRPr sz="1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354965" algn="l"/>
              </a:tabLst>
            </a:pPr>
            <a:r>
              <a:rPr sz="1700" spc="-5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700" spc="90" dirty="0">
                <a:solidFill>
                  <a:srgbClr val="404040"/>
                </a:solidFill>
                <a:latin typeface="Tahoma"/>
                <a:cs typeface="Tahoma"/>
              </a:rPr>
              <a:t>Incremento</a:t>
            </a:r>
            <a:r>
              <a:rPr sz="17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21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7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95" dirty="0">
                <a:solidFill>
                  <a:srgbClr val="404040"/>
                </a:solidFill>
                <a:latin typeface="Tahoma"/>
                <a:cs typeface="Tahoma"/>
              </a:rPr>
              <a:t>factores</a:t>
            </a:r>
            <a:r>
              <a:rPr sz="17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spc="105" dirty="0">
                <a:solidFill>
                  <a:srgbClr val="404040"/>
                </a:solidFill>
                <a:latin typeface="Tahoma"/>
                <a:cs typeface="Tahoma"/>
              </a:rPr>
              <a:t>quimiotacticos</a:t>
            </a: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700" spc="-5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700" spc="135" dirty="0">
                <a:solidFill>
                  <a:srgbClr val="6F2F9F"/>
                </a:solidFill>
                <a:latin typeface="Tahoma"/>
                <a:cs typeface="Tahoma"/>
              </a:rPr>
              <a:t>Neumonía</a:t>
            </a:r>
            <a:r>
              <a:rPr sz="1700" spc="-8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6F2F9F"/>
                </a:solidFill>
                <a:latin typeface="Tahoma"/>
                <a:cs typeface="Tahoma"/>
              </a:rPr>
              <a:t>eosinofila</a:t>
            </a:r>
            <a:r>
              <a:rPr sz="1700" spc="-8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700" spc="210" dirty="0">
                <a:solidFill>
                  <a:srgbClr val="6F2F9F"/>
                </a:solidFill>
                <a:latin typeface="Tahoma"/>
                <a:cs typeface="Tahoma"/>
              </a:rPr>
              <a:t>Aguda</a:t>
            </a:r>
            <a:r>
              <a:rPr sz="1700" spc="-8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700" spc="200" dirty="0">
                <a:solidFill>
                  <a:srgbClr val="6F2F9F"/>
                </a:solidFill>
                <a:latin typeface="Tahoma"/>
                <a:cs typeface="Tahoma"/>
              </a:rPr>
              <a:t>con</a:t>
            </a:r>
            <a:r>
              <a:rPr sz="1700" spc="-65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6F2F9F"/>
                </a:solidFill>
                <a:latin typeface="Tahoma"/>
                <a:cs typeface="Tahoma"/>
              </a:rPr>
              <a:t>insuficiencia</a:t>
            </a:r>
            <a:r>
              <a:rPr sz="1700" spc="-95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6F2F9F"/>
                </a:solidFill>
                <a:latin typeface="Tahoma"/>
                <a:cs typeface="Tahoma"/>
              </a:rPr>
              <a:t>respiratoria</a:t>
            </a:r>
            <a:endParaRPr sz="1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354965" algn="l"/>
              </a:tabLst>
            </a:pPr>
            <a:r>
              <a:rPr sz="1700" spc="-5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700" spc="165" dirty="0">
                <a:latin typeface="Tahoma"/>
                <a:cs typeface="Tahoma"/>
              </a:rPr>
              <a:t>Aguda,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135" dirty="0">
                <a:latin typeface="Tahoma"/>
                <a:cs typeface="Tahoma"/>
              </a:rPr>
              <a:t>comienzo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125" dirty="0">
                <a:latin typeface="Tahoma"/>
                <a:cs typeface="Tahoma"/>
              </a:rPr>
              <a:t>rápido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200" dirty="0">
                <a:latin typeface="Tahoma"/>
                <a:cs typeface="Tahoma"/>
              </a:rPr>
              <a:t>con</a:t>
            </a:r>
            <a:r>
              <a:rPr sz="1700" spc="-7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fiebre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105" dirty="0">
                <a:latin typeface="Tahoma"/>
                <a:cs typeface="Tahoma"/>
              </a:rPr>
              <a:t>disnea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210" dirty="0">
                <a:latin typeface="Tahoma"/>
                <a:cs typeface="Tahoma"/>
              </a:rPr>
              <a:t>e</a:t>
            </a:r>
            <a:r>
              <a:rPr sz="1700" spc="-60" dirty="0">
                <a:latin typeface="Tahoma"/>
                <a:cs typeface="Tahoma"/>
              </a:rPr>
              <a:t> </a:t>
            </a:r>
            <a:r>
              <a:rPr sz="1700" spc="-75" dirty="0">
                <a:latin typeface="Tahoma"/>
                <a:cs typeface="Tahoma"/>
              </a:rPr>
              <a:t>IRH</a:t>
            </a:r>
            <a:endParaRPr sz="1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354965" algn="l"/>
              </a:tabLst>
            </a:pPr>
            <a:r>
              <a:rPr sz="1700" spc="-18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700" spc="-220" dirty="0">
                <a:latin typeface="Tahoma"/>
                <a:cs typeface="Tahoma"/>
              </a:rPr>
              <a:t>I</a:t>
            </a:r>
            <a:r>
              <a:rPr sz="1700" spc="55" dirty="0">
                <a:latin typeface="Tahoma"/>
                <a:cs typeface="Tahoma"/>
              </a:rPr>
              <a:t>n</a:t>
            </a:r>
            <a:r>
              <a:rPr sz="1700" spc="35" dirty="0">
                <a:latin typeface="Tahoma"/>
                <a:cs typeface="Tahoma"/>
              </a:rPr>
              <a:t>f</a:t>
            </a:r>
            <a:r>
              <a:rPr sz="1700" spc="-60" dirty="0">
                <a:latin typeface="Tahoma"/>
                <a:cs typeface="Tahoma"/>
              </a:rPr>
              <a:t>il</a:t>
            </a:r>
            <a:r>
              <a:rPr sz="1700" spc="-10" dirty="0">
                <a:latin typeface="Tahoma"/>
                <a:cs typeface="Tahoma"/>
              </a:rPr>
              <a:t>t</a:t>
            </a:r>
            <a:r>
              <a:rPr sz="1700" spc="145" dirty="0">
                <a:latin typeface="Tahoma"/>
                <a:cs typeface="Tahoma"/>
              </a:rPr>
              <a:t>rado</a:t>
            </a:r>
            <a:r>
              <a:rPr sz="1700" spc="-10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dif</a:t>
            </a:r>
            <a:r>
              <a:rPr sz="1700" spc="80" dirty="0">
                <a:latin typeface="Tahoma"/>
                <a:cs typeface="Tahoma"/>
              </a:rPr>
              <a:t>u</a:t>
            </a:r>
            <a:r>
              <a:rPr sz="1700" spc="40" dirty="0">
                <a:latin typeface="Tahoma"/>
                <a:cs typeface="Tahoma"/>
              </a:rPr>
              <a:t>so</a:t>
            </a: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1700" spc="-5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700" spc="35" dirty="0">
                <a:solidFill>
                  <a:srgbClr val="00AF50"/>
                </a:solidFill>
                <a:latin typeface="Tahoma"/>
                <a:cs typeface="Tahoma"/>
              </a:rPr>
              <a:t>Eosinofilia</a:t>
            </a:r>
            <a:r>
              <a:rPr sz="1700" spc="-114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700" spc="110" dirty="0">
                <a:solidFill>
                  <a:srgbClr val="00AF50"/>
                </a:solidFill>
                <a:latin typeface="Tahoma"/>
                <a:cs typeface="Tahoma"/>
              </a:rPr>
              <a:t>pulmonar</a:t>
            </a:r>
            <a:r>
              <a:rPr sz="1700" spc="-10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00AF50"/>
                </a:solidFill>
                <a:latin typeface="Tahoma"/>
                <a:cs typeface="Tahoma"/>
              </a:rPr>
              <a:t>simple</a:t>
            </a:r>
            <a:endParaRPr sz="1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354965" algn="l"/>
              </a:tabLst>
            </a:pPr>
            <a:r>
              <a:rPr sz="1700" spc="-5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700" spc="50" dirty="0">
                <a:latin typeface="Tahoma"/>
                <a:cs typeface="Tahoma"/>
              </a:rPr>
              <a:t>Lesiones</a:t>
            </a:r>
            <a:r>
              <a:rPr sz="1700" spc="-100" dirty="0">
                <a:latin typeface="Tahoma"/>
                <a:cs typeface="Tahoma"/>
              </a:rPr>
              <a:t> </a:t>
            </a:r>
            <a:r>
              <a:rPr sz="1700" spc="20" dirty="0">
                <a:latin typeface="Tahoma"/>
                <a:cs typeface="Tahoma"/>
              </a:rPr>
              <a:t>transitorias,</a:t>
            </a:r>
            <a:r>
              <a:rPr sz="1700" spc="-75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eosinofilia</a:t>
            </a:r>
            <a:r>
              <a:rPr sz="1700" spc="-100" dirty="0">
                <a:latin typeface="Tahoma"/>
                <a:cs typeface="Tahoma"/>
              </a:rPr>
              <a:t> </a:t>
            </a:r>
            <a:r>
              <a:rPr sz="1700" spc="150" dirty="0">
                <a:latin typeface="Tahoma"/>
                <a:cs typeface="Tahoma"/>
              </a:rPr>
              <a:t>en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95" dirty="0">
                <a:latin typeface="Tahoma"/>
                <a:cs typeface="Tahoma"/>
              </a:rPr>
              <a:t>sangre</a:t>
            </a:r>
            <a:endParaRPr sz="1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354965" algn="l"/>
              </a:tabLst>
            </a:pPr>
            <a:r>
              <a:rPr sz="1700" spc="-5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700" spc="105" dirty="0">
                <a:latin typeface="Tahoma"/>
                <a:cs typeface="Tahoma"/>
              </a:rPr>
              <a:t>Densidades</a:t>
            </a:r>
            <a:r>
              <a:rPr sz="1700" spc="-110" dirty="0">
                <a:latin typeface="Tahoma"/>
                <a:cs typeface="Tahoma"/>
              </a:rPr>
              <a:t> </a:t>
            </a:r>
            <a:r>
              <a:rPr sz="1700" spc="100" dirty="0">
                <a:latin typeface="Tahoma"/>
                <a:cs typeface="Tahoma"/>
              </a:rPr>
              <a:t>pulmonares</a:t>
            </a:r>
            <a:r>
              <a:rPr sz="1700" spc="-110" dirty="0">
                <a:latin typeface="Tahoma"/>
                <a:cs typeface="Tahoma"/>
              </a:rPr>
              <a:t> </a:t>
            </a:r>
            <a:r>
              <a:rPr sz="1700" spc="45" dirty="0">
                <a:latin typeface="Tahoma"/>
                <a:cs typeface="Tahoma"/>
              </a:rPr>
              <a:t>irregulares</a:t>
            </a: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1700" spc="-5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700" spc="135" dirty="0">
                <a:solidFill>
                  <a:srgbClr val="CF2424"/>
                </a:solidFill>
                <a:latin typeface="Tahoma"/>
                <a:cs typeface="Tahoma"/>
              </a:rPr>
              <a:t>Neumonía</a:t>
            </a:r>
            <a:r>
              <a:rPr sz="1700" spc="-90" dirty="0">
                <a:solidFill>
                  <a:srgbClr val="CF2424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CF2424"/>
                </a:solidFill>
                <a:latin typeface="Tahoma"/>
                <a:cs typeface="Tahoma"/>
              </a:rPr>
              <a:t>eosinofila</a:t>
            </a:r>
            <a:r>
              <a:rPr sz="1700" spc="-95" dirty="0">
                <a:solidFill>
                  <a:srgbClr val="CF2424"/>
                </a:solidFill>
                <a:latin typeface="Tahoma"/>
                <a:cs typeface="Tahoma"/>
              </a:rPr>
              <a:t> </a:t>
            </a:r>
            <a:r>
              <a:rPr sz="1700" spc="145" dirty="0">
                <a:solidFill>
                  <a:srgbClr val="CF2424"/>
                </a:solidFill>
                <a:latin typeface="Tahoma"/>
                <a:cs typeface="Tahoma"/>
              </a:rPr>
              <a:t>crónica</a:t>
            </a:r>
            <a:endParaRPr sz="1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  <a:tabLst>
                <a:tab pos="354965" algn="l"/>
              </a:tabLst>
            </a:pPr>
            <a:r>
              <a:rPr sz="1700" spc="-5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700" spc="150" dirty="0">
                <a:latin typeface="Tahoma"/>
                <a:cs typeface="Tahoma"/>
              </a:rPr>
              <a:t>Agregados</a:t>
            </a:r>
            <a:r>
              <a:rPr sz="1700" spc="-105" dirty="0">
                <a:latin typeface="Tahoma"/>
                <a:cs typeface="Tahoma"/>
              </a:rPr>
              <a:t> </a:t>
            </a:r>
            <a:r>
              <a:rPr sz="1700" spc="215" dirty="0">
                <a:latin typeface="Tahoma"/>
                <a:cs typeface="Tahoma"/>
              </a:rPr>
              <a:t>de</a:t>
            </a:r>
            <a:r>
              <a:rPr sz="1700" spc="-60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linfocitos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y</a:t>
            </a:r>
            <a:r>
              <a:rPr sz="1700" spc="-55" dirty="0">
                <a:latin typeface="Tahoma"/>
                <a:cs typeface="Tahoma"/>
              </a:rPr>
              <a:t> </a:t>
            </a:r>
            <a:r>
              <a:rPr sz="1700" spc="45" dirty="0">
                <a:latin typeface="Tahoma"/>
                <a:cs typeface="Tahoma"/>
              </a:rPr>
              <a:t>eosinofilos</a:t>
            </a:r>
            <a:endParaRPr sz="1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354965" algn="l"/>
              </a:tabLst>
            </a:pPr>
            <a:r>
              <a:rPr sz="1700" spc="-5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700" spc="70" dirty="0">
                <a:latin typeface="Tahoma"/>
                <a:cs typeface="Tahoma"/>
              </a:rPr>
              <a:t>Fiebre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105" dirty="0">
                <a:latin typeface="Tahoma"/>
                <a:cs typeface="Tahoma"/>
              </a:rPr>
              <a:t>disnea</a:t>
            </a:r>
            <a:r>
              <a:rPr sz="1700" spc="-75" dirty="0">
                <a:latin typeface="Tahoma"/>
                <a:cs typeface="Tahoma"/>
              </a:rPr>
              <a:t> </a:t>
            </a:r>
            <a:r>
              <a:rPr sz="1700" spc="45" dirty="0">
                <a:latin typeface="Tahoma"/>
                <a:cs typeface="Tahoma"/>
              </a:rPr>
              <a:t>diaforesis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spc="114" dirty="0">
                <a:latin typeface="Tahoma"/>
                <a:cs typeface="Tahoma"/>
              </a:rPr>
              <a:t>nocturna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658177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ENFERMEDADES </a:t>
            </a:r>
            <a:r>
              <a:rPr spc="-130" dirty="0"/>
              <a:t>INTERSTICIALES </a:t>
            </a:r>
            <a:r>
              <a:rPr spc="-125" dirty="0"/>
              <a:t> </a:t>
            </a:r>
            <a:r>
              <a:rPr spc="204" dirty="0"/>
              <a:t>RELACIONAD</a:t>
            </a:r>
            <a:r>
              <a:rPr spc="195" dirty="0"/>
              <a:t>A</a:t>
            </a:r>
            <a:r>
              <a:rPr spc="-190" dirty="0"/>
              <a:t>S</a:t>
            </a:r>
            <a:r>
              <a:rPr spc="-150" dirty="0"/>
              <a:t> </a:t>
            </a:r>
            <a:r>
              <a:rPr spc="475" dirty="0"/>
              <a:t>CON</a:t>
            </a:r>
            <a:r>
              <a:rPr spc="-114" dirty="0"/>
              <a:t> </a:t>
            </a:r>
            <a:r>
              <a:rPr spc="-110" dirty="0"/>
              <a:t>E</a:t>
            </a:r>
            <a:r>
              <a:rPr spc="-90" dirty="0"/>
              <a:t>L</a:t>
            </a:r>
            <a:r>
              <a:rPr spc="-130" dirty="0"/>
              <a:t> </a:t>
            </a:r>
            <a:r>
              <a:rPr spc="85" dirty="0"/>
              <a:t>TAB</a:t>
            </a:r>
            <a:r>
              <a:rPr spc="90" dirty="0"/>
              <a:t>A</a:t>
            </a:r>
            <a:r>
              <a:rPr spc="600" dirty="0"/>
              <a:t>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36191"/>
            <a:ext cx="8008620" cy="323532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40" dirty="0">
                <a:solidFill>
                  <a:srgbClr val="6F2F9F"/>
                </a:solidFill>
                <a:latin typeface="Tahoma"/>
                <a:cs typeface="Tahoma"/>
              </a:rPr>
              <a:t>Neumonía</a:t>
            </a:r>
            <a:r>
              <a:rPr sz="1800" spc="-65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6F2F9F"/>
                </a:solidFill>
                <a:latin typeface="Tahoma"/>
                <a:cs typeface="Tahoma"/>
              </a:rPr>
              <a:t>intersticial</a:t>
            </a:r>
            <a:r>
              <a:rPr sz="1800" spc="-8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6F2F9F"/>
                </a:solidFill>
                <a:latin typeface="Tahoma"/>
                <a:cs typeface="Tahoma"/>
              </a:rPr>
              <a:t>Descamativa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35" dirty="0">
                <a:latin typeface="Tahoma"/>
                <a:cs typeface="Tahoma"/>
              </a:rPr>
              <a:t>Grandes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105" dirty="0">
                <a:latin typeface="Tahoma"/>
                <a:cs typeface="Tahoma"/>
              </a:rPr>
              <a:t>cúmulos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229" dirty="0">
                <a:latin typeface="Tahoma"/>
                <a:cs typeface="Tahoma"/>
              </a:rPr>
              <a:t>de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145" dirty="0">
                <a:latin typeface="Tahoma"/>
                <a:cs typeface="Tahoma"/>
              </a:rPr>
              <a:t>macrófagos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150" dirty="0">
                <a:latin typeface="Tahoma"/>
                <a:cs typeface="Tahoma"/>
              </a:rPr>
              <a:t>en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125" dirty="0">
                <a:latin typeface="Tahoma"/>
                <a:cs typeface="Tahoma"/>
              </a:rPr>
              <a:t>espacios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110" dirty="0">
                <a:latin typeface="Tahoma"/>
                <a:cs typeface="Tahoma"/>
              </a:rPr>
              <a:t>aéreos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55" dirty="0">
                <a:latin typeface="Tahoma"/>
                <a:cs typeface="Tahoma"/>
              </a:rPr>
              <a:t>Macrófagos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225" dirty="0">
                <a:latin typeface="Tahoma"/>
                <a:cs typeface="Tahoma"/>
              </a:rPr>
              <a:t>de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los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105" dirty="0">
                <a:latin typeface="Tahoma"/>
                <a:cs typeface="Tahoma"/>
              </a:rPr>
              <a:t>fumadores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70" dirty="0">
                <a:latin typeface="Tahoma"/>
                <a:cs typeface="Tahoma"/>
              </a:rPr>
              <a:t>Tabiques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alveolares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105" dirty="0">
                <a:latin typeface="Tahoma"/>
                <a:cs typeface="Tahoma"/>
              </a:rPr>
              <a:t>engrosados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y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revestidos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225" dirty="0">
                <a:latin typeface="Tahoma"/>
                <a:cs typeface="Tahoma"/>
              </a:rPr>
              <a:t>de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114" dirty="0">
                <a:latin typeface="Tahoma"/>
                <a:cs typeface="Tahoma"/>
              </a:rPr>
              <a:t>neumocitos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cúbicos.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90" dirty="0">
                <a:latin typeface="Tahoma"/>
                <a:cs typeface="Tahoma"/>
              </a:rPr>
              <a:t>Disnea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y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tos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130" dirty="0">
                <a:latin typeface="Tahoma"/>
                <a:cs typeface="Tahoma"/>
              </a:rPr>
              <a:t>seca.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25" dirty="0">
                <a:latin typeface="Tahoma"/>
                <a:cs typeface="Tahoma"/>
              </a:rPr>
              <a:t>Entre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los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40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y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50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114" dirty="0">
                <a:latin typeface="Tahoma"/>
                <a:cs typeface="Tahoma"/>
              </a:rPr>
              <a:t>años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85" dirty="0">
                <a:latin typeface="Tahoma"/>
                <a:cs typeface="Tahoma"/>
              </a:rPr>
              <a:t>Común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155" dirty="0">
                <a:latin typeface="Tahoma"/>
                <a:cs typeface="Tahoma"/>
              </a:rPr>
              <a:t>en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hombres.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70" dirty="0">
                <a:latin typeface="Tahoma"/>
                <a:cs typeface="Tahoma"/>
              </a:rPr>
              <a:t>Tratamiento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100" dirty="0">
                <a:latin typeface="Tahoma"/>
                <a:cs typeface="Tahoma"/>
              </a:rPr>
              <a:t>esteroideo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5656" y="3954779"/>
            <a:ext cx="3904488" cy="25755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70783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PROTEINOSIS</a:t>
            </a:r>
            <a:r>
              <a:rPr spc="-140" dirty="0"/>
              <a:t> </a:t>
            </a:r>
            <a:r>
              <a:rPr spc="170" dirty="0"/>
              <a:t>ALVEOLAR</a:t>
            </a:r>
            <a:r>
              <a:rPr spc="-170" dirty="0"/>
              <a:t> </a:t>
            </a:r>
            <a:r>
              <a:rPr spc="204" dirty="0"/>
              <a:t>PULMONAR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36191"/>
            <a:ext cx="7284720" cy="110172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70" dirty="0">
                <a:solidFill>
                  <a:srgbClr val="404040"/>
                </a:solidFill>
                <a:latin typeface="Tahoma"/>
                <a:cs typeface="Tahoma"/>
              </a:rPr>
              <a:t>Opacificación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pulmonar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asimétrica.</a:t>
            </a:r>
            <a:endParaRPr sz="18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Acumulación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surfactante</a:t>
            </a:r>
            <a:r>
              <a:rPr sz="18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acelular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espacios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intralveolares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 </a:t>
            </a:r>
            <a:r>
              <a:rPr sz="1800" spc="-5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bronquiolares.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1631" y="3014472"/>
            <a:ext cx="4352544" cy="36865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5648" y="3884676"/>
            <a:ext cx="4818888" cy="25496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22322" y="4457827"/>
            <a:ext cx="1221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5" dirty="0">
                <a:solidFill>
                  <a:srgbClr val="FFFFFF"/>
                </a:solidFill>
                <a:latin typeface="Tahoma"/>
                <a:cs typeface="Tahoma"/>
              </a:rPr>
              <a:t>Congenita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4509" y="4466335"/>
            <a:ext cx="1125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25" dirty="0">
                <a:solidFill>
                  <a:srgbClr val="FFFFFF"/>
                </a:solidFill>
                <a:latin typeface="Tahoma"/>
                <a:cs typeface="Tahoma"/>
              </a:rPr>
              <a:t>Adquirida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86150" y="5555081"/>
            <a:ext cx="1298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20" dirty="0">
                <a:solidFill>
                  <a:srgbClr val="FFFFFF"/>
                </a:solidFill>
                <a:latin typeface="Tahoma"/>
                <a:cs typeface="Tahoma"/>
              </a:rPr>
              <a:t>Secundaria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70783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PROTEINOSIS</a:t>
            </a:r>
            <a:r>
              <a:rPr spc="-140" dirty="0"/>
              <a:t> </a:t>
            </a:r>
            <a:r>
              <a:rPr spc="170" dirty="0"/>
              <a:t>ALVEOLAR</a:t>
            </a:r>
            <a:r>
              <a:rPr spc="-170" dirty="0"/>
              <a:t> </a:t>
            </a:r>
            <a:r>
              <a:rPr spc="204" dirty="0"/>
              <a:t>PULMONAR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1713991"/>
            <a:ext cx="534479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800" spc="114" dirty="0">
                <a:latin typeface="Tahoma"/>
                <a:cs typeface="Tahoma"/>
              </a:rPr>
              <a:t>Morfología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Precipitado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granular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5" dirty="0">
                <a:solidFill>
                  <a:srgbClr val="404040"/>
                </a:solidFill>
                <a:latin typeface="Tahoma"/>
                <a:cs typeface="Tahoma"/>
              </a:rPr>
              <a:t>homogéneo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alveolo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Exudado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turbio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al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corte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Positivo</a:t>
            </a:r>
            <a:r>
              <a:rPr sz="1800" spc="-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8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acido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peryodico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0259" y="3278123"/>
            <a:ext cx="5462016" cy="29519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8995" y="1905000"/>
            <a:ext cx="3810000" cy="33436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70783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PROTEINOSIS</a:t>
            </a:r>
            <a:r>
              <a:rPr spc="-140" dirty="0"/>
              <a:t> </a:t>
            </a:r>
            <a:r>
              <a:rPr spc="170" dirty="0"/>
              <a:t>ALVEOLAR</a:t>
            </a:r>
            <a:r>
              <a:rPr spc="-170" dirty="0"/>
              <a:t> </a:t>
            </a:r>
            <a:r>
              <a:rPr spc="204" dirty="0"/>
              <a:t>PULMONAR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2619" y="1683511"/>
            <a:ext cx="4711065" cy="270637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Tos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Fiebre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Disnea</a:t>
            </a:r>
            <a:r>
              <a:rPr sz="1800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progresiva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Material</a:t>
            </a:r>
            <a:r>
              <a:rPr sz="1800" spc="-1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gelatinoso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15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70" dirty="0">
                <a:solidFill>
                  <a:srgbClr val="404040"/>
                </a:solidFill>
                <a:latin typeface="Tahoma"/>
                <a:cs typeface="Tahoma"/>
              </a:rPr>
              <a:t>Lavado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pulmonar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aplicación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GM- </a:t>
            </a:r>
            <a:r>
              <a:rPr sz="1800" spc="-5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CSF</a:t>
            </a:r>
            <a:r>
              <a:rPr sz="1800" spc="4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como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tratamiento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382142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5" dirty="0"/>
              <a:t>EDEMA</a:t>
            </a:r>
            <a:r>
              <a:rPr spc="-229" dirty="0"/>
              <a:t> </a:t>
            </a:r>
            <a:r>
              <a:rPr spc="204" dirty="0"/>
              <a:t>PULMONAR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59430" y="1775586"/>
          <a:ext cx="8915400" cy="44906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Tipo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626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Causas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6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150" dirty="0">
                          <a:latin typeface="Tahoma"/>
                          <a:cs typeface="Tahoma"/>
                        </a:rPr>
                        <a:t>Hemodinámico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↑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5" dirty="0">
                          <a:latin typeface="Tahoma"/>
                          <a:cs typeface="Tahoma"/>
                        </a:rPr>
                        <a:t>presión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30" dirty="0">
                          <a:latin typeface="Tahoma"/>
                          <a:cs typeface="Tahoma"/>
                        </a:rPr>
                        <a:t>venosa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95" dirty="0">
                          <a:latin typeface="Tahoma"/>
                          <a:cs typeface="Tahoma"/>
                        </a:rPr>
                        <a:t>pulmonar.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↓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5" dirty="0">
                          <a:latin typeface="Tahoma"/>
                          <a:cs typeface="Tahoma"/>
                        </a:rPr>
                        <a:t>presión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50" dirty="0">
                          <a:latin typeface="Tahoma"/>
                          <a:cs typeface="Tahoma"/>
                        </a:rPr>
                        <a:t>oncótica.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spc="114" dirty="0">
                          <a:latin typeface="Tahoma"/>
                          <a:cs typeface="Tahoma"/>
                        </a:rPr>
                        <a:t>Obstrucción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80" dirty="0">
                          <a:latin typeface="Tahoma"/>
                          <a:cs typeface="Tahoma"/>
                        </a:rPr>
                        <a:t>linfática.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1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45" dirty="0">
                          <a:latin typeface="Tahoma"/>
                          <a:cs typeface="Tahoma"/>
                        </a:rPr>
                        <a:t>Lesión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5" dirty="0">
                          <a:latin typeface="Tahoma"/>
                          <a:cs typeface="Tahoma"/>
                        </a:rPr>
                        <a:t>microvascular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spc="75" dirty="0">
                          <a:latin typeface="Tahoma"/>
                          <a:cs typeface="Tahoma"/>
                        </a:rPr>
                        <a:t>Infecciones: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14" dirty="0">
                          <a:latin typeface="Tahoma"/>
                          <a:cs typeface="Tahoma"/>
                        </a:rPr>
                        <a:t>neumonía,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10" dirty="0">
                          <a:latin typeface="Tahoma"/>
                          <a:cs typeface="Tahoma"/>
                        </a:rPr>
                        <a:t>septicemia.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spc="100" dirty="0">
                          <a:latin typeface="Tahoma"/>
                          <a:cs typeface="Tahoma"/>
                        </a:rPr>
                        <a:t>Inhalación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2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5" dirty="0">
                          <a:latin typeface="Tahoma"/>
                          <a:cs typeface="Tahoma"/>
                        </a:rPr>
                        <a:t>gases: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0" dirty="0">
                          <a:latin typeface="Tahoma"/>
                          <a:cs typeface="Tahoma"/>
                        </a:rPr>
                        <a:t>humo.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378460" marR="36322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spc="105" dirty="0">
                          <a:latin typeface="Tahoma"/>
                          <a:cs typeface="Tahoma"/>
                        </a:rPr>
                        <a:t>Aspiración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25" dirty="0">
                          <a:latin typeface="Tahoma"/>
                          <a:cs typeface="Tahoma"/>
                        </a:rPr>
                        <a:t>de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líquidos: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45" dirty="0">
                          <a:latin typeface="Tahoma"/>
                          <a:cs typeface="Tahoma"/>
                        </a:rPr>
                        <a:t>contenido </a:t>
                      </a:r>
                      <a:r>
                        <a:rPr sz="1800" spc="-5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80" dirty="0">
                          <a:latin typeface="Tahoma"/>
                          <a:cs typeface="Tahoma"/>
                        </a:rPr>
                        <a:t>gástrico.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378460" marR="129413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spc="120" dirty="0">
                          <a:latin typeface="Tahoma"/>
                          <a:cs typeface="Tahoma"/>
                        </a:rPr>
                        <a:t>Fármacos </a:t>
                      </a:r>
                      <a:r>
                        <a:rPr sz="1800" spc="65" dirty="0">
                          <a:latin typeface="Tahoma"/>
                          <a:cs typeface="Tahoma"/>
                        </a:rPr>
                        <a:t>y </a:t>
                      </a:r>
                      <a:r>
                        <a:rPr sz="1800" spc="85" dirty="0">
                          <a:latin typeface="Tahoma"/>
                          <a:cs typeface="Tahoma"/>
                        </a:rPr>
                        <a:t>sustancia </a:t>
                      </a:r>
                      <a:r>
                        <a:rPr sz="1800" spc="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95" dirty="0">
                          <a:latin typeface="Tahoma"/>
                          <a:cs typeface="Tahoma"/>
                        </a:rPr>
                        <a:t>antineoplásicas,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80" dirty="0">
                          <a:latin typeface="Tahoma"/>
                          <a:cs typeface="Tahoma"/>
                        </a:rPr>
                        <a:t>heroína, </a:t>
                      </a:r>
                      <a:r>
                        <a:rPr sz="1800" spc="-5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95" dirty="0">
                          <a:latin typeface="Tahoma"/>
                          <a:cs typeface="Tahoma"/>
                        </a:rPr>
                        <a:t>queroseno,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30" dirty="0">
                          <a:latin typeface="Tahoma"/>
                          <a:cs typeface="Tahoma"/>
                        </a:rPr>
                        <a:t>paraquat.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spc="75" dirty="0">
                          <a:latin typeface="Tahoma"/>
                          <a:cs typeface="Tahoma"/>
                        </a:rPr>
                        <a:t>Shock,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70" dirty="0">
                          <a:latin typeface="Tahoma"/>
                          <a:cs typeface="Tahoma"/>
                        </a:rPr>
                        <a:t>traumatismo.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spc="125" dirty="0">
                          <a:latin typeface="Tahoma"/>
                          <a:cs typeface="Tahoma"/>
                        </a:rPr>
                        <a:t>Radiación.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spc="125" dirty="0">
                          <a:latin typeface="Tahoma"/>
                          <a:cs typeface="Tahoma"/>
                        </a:rPr>
                        <a:t>Relación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04" dirty="0">
                          <a:latin typeface="Tahoma"/>
                          <a:cs typeface="Tahoma"/>
                        </a:rPr>
                        <a:t>con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55" dirty="0">
                          <a:latin typeface="Tahoma"/>
                          <a:cs typeface="Tahoma"/>
                        </a:rPr>
                        <a:t>una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0" dirty="0">
                          <a:latin typeface="Tahoma"/>
                          <a:cs typeface="Tahoma"/>
                        </a:rPr>
                        <a:t>transfusión.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spc="100" dirty="0">
                          <a:latin typeface="Tahoma"/>
                          <a:cs typeface="Tahoma"/>
                        </a:rPr>
                        <a:t>Indeterminado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34"/>
                        </a:spcBef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800" spc="114" dirty="0">
                          <a:latin typeface="Tahoma"/>
                          <a:cs typeface="Tahoma"/>
                        </a:rPr>
                        <a:t>Neurógeno.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2976" y="6617206"/>
            <a:ext cx="4541520" cy="240791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8442" y="308609"/>
            <a:ext cx="750570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EMBOLIA,</a:t>
            </a:r>
            <a:r>
              <a:rPr spc="-140" dirty="0"/>
              <a:t> </a:t>
            </a:r>
            <a:r>
              <a:rPr spc="190" dirty="0"/>
              <a:t>HEMORRAGIA</a:t>
            </a:r>
            <a:r>
              <a:rPr spc="-170" dirty="0"/>
              <a:t> </a:t>
            </a:r>
            <a:r>
              <a:rPr spc="-80" dirty="0"/>
              <a:t>E</a:t>
            </a:r>
            <a:r>
              <a:rPr spc="-125" dirty="0"/>
              <a:t> </a:t>
            </a:r>
            <a:r>
              <a:rPr spc="5" dirty="0"/>
              <a:t>INFARTO</a:t>
            </a:r>
            <a:r>
              <a:rPr spc="-155" dirty="0"/>
              <a:t> </a:t>
            </a:r>
            <a:r>
              <a:rPr spc="60" dirty="0"/>
              <a:t>DE </a:t>
            </a:r>
            <a:r>
              <a:rPr spc="-985" dirty="0"/>
              <a:t> </a:t>
            </a:r>
            <a:r>
              <a:rPr spc="204" dirty="0"/>
              <a:t>PULMÓN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41448" y="1581911"/>
            <a:ext cx="7336790" cy="1978660"/>
            <a:chOff x="2441448" y="1581911"/>
            <a:chExt cx="7336790" cy="1978660"/>
          </a:xfrm>
        </p:grpSpPr>
        <p:sp>
          <p:nvSpPr>
            <p:cNvPr id="4" name="object 4"/>
            <p:cNvSpPr/>
            <p:nvPr/>
          </p:nvSpPr>
          <p:spPr>
            <a:xfrm>
              <a:off x="2449068" y="1589531"/>
              <a:ext cx="7321550" cy="1963420"/>
            </a:xfrm>
            <a:custGeom>
              <a:avLst/>
              <a:gdLst/>
              <a:ahLst/>
              <a:cxnLst/>
              <a:rect l="l" t="t" r="r" b="b"/>
              <a:pathLst>
                <a:path w="7321550" h="1963420">
                  <a:moveTo>
                    <a:pt x="6994143" y="0"/>
                  </a:moveTo>
                  <a:lnTo>
                    <a:pt x="327151" y="0"/>
                  </a:lnTo>
                  <a:lnTo>
                    <a:pt x="278798" y="3546"/>
                  </a:lnTo>
                  <a:lnTo>
                    <a:pt x="232651" y="13848"/>
                  </a:lnTo>
                  <a:lnTo>
                    <a:pt x="189215" y="30399"/>
                  </a:lnTo>
                  <a:lnTo>
                    <a:pt x="148996" y="52696"/>
                  </a:lnTo>
                  <a:lnTo>
                    <a:pt x="112500" y="80231"/>
                  </a:lnTo>
                  <a:lnTo>
                    <a:pt x="80231" y="112500"/>
                  </a:lnTo>
                  <a:lnTo>
                    <a:pt x="52696" y="148996"/>
                  </a:lnTo>
                  <a:lnTo>
                    <a:pt x="30399" y="189215"/>
                  </a:lnTo>
                  <a:lnTo>
                    <a:pt x="13848" y="232651"/>
                  </a:lnTo>
                  <a:lnTo>
                    <a:pt x="3546" y="278798"/>
                  </a:lnTo>
                  <a:lnTo>
                    <a:pt x="0" y="327151"/>
                  </a:lnTo>
                  <a:lnTo>
                    <a:pt x="0" y="1635759"/>
                  </a:lnTo>
                  <a:lnTo>
                    <a:pt x="3546" y="1684113"/>
                  </a:lnTo>
                  <a:lnTo>
                    <a:pt x="13848" y="1730260"/>
                  </a:lnTo>
                  <a:lnTo>
                    <a:pt x="30399" y="1773696"/>
                  </a:lnTo>
                  <a:lnTo>
                    <a:pt x="52696" y="1813915"/>
                  </a:lnTo>
                  <a:lnTo>
                    <a:pt x="80231" y="1850411"/>
                  </a:lnTo>
                  <a:lnTo>
                    <a:pt x="112500" y="1882680"/>
                  </a:lnTo>
                  <a:lnTo>
                    <a:pt x="148996" y="1910215"/>
                  </a:lnTo>
                  <a:lnTo>
                    <a:pt x="189215" y="1932512"/>
                  </a:lnTo>
                  <a:lnTo>
                    <a:pt x="232651" y="1949063"/>
                  </a:lnTo>
                  <a:lnTo>
                    <a:pt x="278798" y="1959365"/>
                  </a:lnTo>
                  <a:lnTo>
                    <a:pt x="327151" y="1962912"/>
                  </a:lnTo>
                  <a:lnTo>
                    <a:pt x="6994143" y="1962912"/>
                  </a:lnTo>
                  <a:lnTo>
                    <a:pt x="7042497" y="1959365"/>
                  </a:lnTo>
                  <a:lnTo>
                    <a:pt x="7088644" y="1949063"/>
                  </a:lnTo>
                  <a:lnTo>
                    <a:pt x="7132080" y="1932512"/>
                  </a:lnTo>
                  <a:lnTo>
                    <a:pt x="7172299" y="1910215"/>
                  </a:lnTo>
                  <a:lnTo>
                    <a:pt x="7208795" y="1882680"/>
                  </a:lnTo>
                  <a:lnTo>
                    <a:pt x="7241064" y="1850411"/>
                  </a:lnTo>
                  <a:lnTo>
                    <a:pt x="7268599" y="1813915"/>
                  </a:lnTo>
                  <a:lnTo>
                    <a:pt x="7290896" y="1773696"/>
                  </a:lnTo>
                  <a:lnTo>
                    <a:pt x="7307447" y="1730260"/>
                  </a:lnTo>
                  <a:lnTo>
                    <a:pt x="7317749" y="1684113"/>
                  </a:lnTo>
                  <a:lnTo>
                    <a:pt x="7321296" y="1635759"/>
                  </a:lnTo>
                  <a:lnTo>
                    <a:pt x="7321296" y="327151"/>
                  </a:lnTo>
                  <a:lnTo>
                    <a:pt x="7317749" y="278798"/>
                  </a:lnTo>
                  <a:lnTo>
                    <a:pt x="7307447" y="232651"/>
                  </a:lnTo>
                  <a:lnTo>
                    <a:pt x="7290896" y="189215"/>
                  </a:lnTo>
                  <a:lnTo>
                    <a:pt x="7268599" y="148996"/>
                  </a:lnTo>
                  <a:lnTo>
                    <a:pt x="7241064" y="112500"/>
                  </a:lnTo>
                  <a:lnTo>
                    <a:pt x="7208795" y="80231"/>
                  </a:lnTo>
                  <a:lnTo>
                    <a:pt x="7172299" y="52696"/>
                  </a:lnTo>
                  <a:lnTo>
                    <a:pt x="7132080" y="30399"/>
                  </a:lnTo>
                  <a:lnTo>
                    <a:pt x="7088644" y="13848"/>
                  </a:lnTo>
                  <a:lnTo>
                    <a:pt x="7042497" y="3546"/>
                  </a:lnTo>
                  <a:lnTo>
                    <a:pt x="6994143" y="0"/>
                  </a:lnTo>
                  <a:close/>
                </a:path>
              </a:pathLst>
            </a:custGeom>
            <a:solidFill>
              <a:srgbClr val="E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49068" y="1589531"/>
              <a:ext cx="7321550" cy="1963420"/>
            </a:xfrm>
            <a:custGeom>
              <a:avLst/>
              <a:gdLst/>
              <a:ahLst/>
              <a:cxnLst/>
              <a:rect l="l" t="t" r="r" b="b"/>
              <a:pathLst>
                <a:path w="7321550" h="1963420">
                  <a:moveTo>
                    <a:pt x="0" y="327151"/>
                  </a:moveTo>
                  <a:lnTo>
                    <a:pt x="3546" y="278798"/>
                  </a:lnTo>
                  <a:lnTo>
                    <a:pt x="13848" y="232651"/>
                  </a:lnTo>
                  <a:lnTo>
                    <a:pt x="30399" y="189215"/>
                  </a:lnTo>
                  <a:lnTo>
                    <a:pt x="52696" y="148996"/>
                  </a:lnTo>
                  <a:lnTo>
                    <a:pt x="80231" y="112500"/>
                  </a:lnTo>
                  <a:lnTo>
                    <a:pt x="112500" y="80231"/>
                  </a:lnTo>
                  <a:lnTo>
                    <a:pt x="148996" y="52696"/>
                  </a:lnTo>
                  <a:lnTo>
                    <a:pt x="189215" y="30399"/>
                  </a:lnTo>
                  <a:lnTo>
                    <a:pt x="232651" y="13848"/>
                  </a:lnTo>
                  <a:lnTo>
                    <a:pt x="278798" y="3546"/>
                  </a:lnTo>
                  <a:lnTo>
                    <a:pt x="327151" y="0"/>
                  </a:lnTo>
                  <a:lnTo>
                    <a:pt x="6994143" y="0"/>
                  </a:lnTo>
                  <a:lnTo>
                    <a:pt x="7042497" y="3546"/>
                  </a:lnTo>
                  <a:lnTo>
                    <a:pt x="7088644" y="13848"/>
                  </a:lnTo>
                  <a:lnTo>
                    <a:pt x="7132080" y="30399"/>
                  </a:lnTo>
                  <a:lnTo>
                    <a:pt x="7172299" y="52696"/>
                  </a:lnTo>
                  <a:lnTo>
                    <a:pt x="7208795" y="80231"/>
                  </a:lnTo>
                  <a:lnTo>
                    <a:pt x="7241064" y="112500"/>
                  </a:lnTo>
                  <a:lnTo>
                    <a:pt x="7268599" y="148996"/>
                  </a:lnTo>
                  <a:lnTo>
                    <a:pt x="7290896" y="189215"/>
                  </a:lnTo>
                  <a:lnTo>
                    <a:pt x="7307447" y="232651"/>
                  </a:lnTo>
                  <a:lnTo>
                    <a:pt x="7317749" y="278798"/>
                  </a:lnTo>
                  <a:lnTo>
                    <a:pt x="7321296" y="327151"/>
                  </a:lnTo>
                  <a:lnTo>
                    <a:pt x="7321296" y="1635759"/>
                  </a:lnTo>
                  <a:lnTo>
                    <a:pt x="7317749" y="1684113"/>
                  </a:lnTo>
                  <a:lnTo>
                    <a:pt x="7307447" y="1730260"/>
                  </a:lnTo>
                  <a:lnTo>
                    <a:pt x="7290896" y="1773696"/>
                  </a:lnTo>
                  <a:lnTo>
                    <a:pt x="7268599" y="1813915"/>
                  </a:lnTo>
                  <a:lnTo>
                    <a:pt x="7241064" y="1850411"/>
                  </a:lnTo>
                  <a:lnTo>
                    <a:pt x="7208795" y="1882680"/>
                  </a:lnTo>
                  <a:lnTo>
                    <a:pt x="7172299" y="1910215"/>
                  </a:lnTo>
                  <a:lnTo>
                    <a:pt x="7132080" y="1932512"/>
                  </a:lnTo>
                  <a:lnTo>
                    <a:pt x="7088644" y="1949063"/>
                  </a:lnTo>
                  <a:lnTo>
                    <a:pt x="7042497" y="1959365"/>
                  </a:lnTo>
                  <a:lnTo>
                    <a:pt x="6994143" y="1962912"/>
                  </a:lnTo>
                  <a:lnTo>
                    <a:pt x="327151" y="1962912"/>
                  </a:lnTo>
                  <a:lnTo>
                    <a:pt x="278798" y="1959365"/>
                  </a:lnTo>
                  <a:lnTo>
                    <a:pt x="232651" y="1949063"/>
                  </a:lnTo>
                  <a:lnTo>
                    <a:pt x="189215" y="1932512"/>
                  </a:lnTo>
                  <a:lnTo>
                    <a:pt x="148996" y="1910215"/>
                  </a:lnTo>
                  <a:lnTo>
                    <a:pt x="112500" y="1882680"/>
                  </a:lnTo>
                  <a:lnTo>
                    <a:pt x="80231" y="1850411"/>
                  </a:lnTo>
                  <a:lnTo>
                    <a:pt x="52696" y="1813915"/>
                  </a:lnTo>
                  <a:lnTo>
                    <a:pt x="30399" y="1773696"/>
                  </a:lnTo>
                  <a:lnTo>
                    <a:pt x="13848" y="1730260"/>
                  </a:lnTo>
                  <a:lnTo>
                    <a:pt x="3546" y="1684113"/>
                  </a:lnTo>
                  <a:lnTo>
                    <a:pt x="0" y="1635759"/>
                  </a:lnTo>
                  <a:lnTo>
                    <a:pt x="0" y="327151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441448" y="3630167"/>
            <a:ext cx="7336790" cy="2443480"/>
            <a:chOff x="2441448" y="3630167"/>
            <a:chExt cx="7336790" cy="2443480"/>
          </a:xfrm>
        </p:grpSpPr>
        <p:sp>
          <p:nvSpPr>
            <p:cNvPr id="7" name="object 7"/>
            <p:cNvSpPr/>
            <p:nvPr/>
          </p:nvSpPr>
          <p:spPr>
            <a:xfrm>
              <a:off x="2449068" y="3637787"/>
              <a:ext cx="7321550" cy="2428240"/>
            </a:xfrm>
            <a:custGeom>
              <a:avLst/>
              <a:gdLst/>
              <a:ahLst/>
              <a:cxnLst/>
              <a:rect l="l" t="t" r="r" b="b"/>
              <a:pathLst>
                <a:path w="7321550" h="2428240">
                  <a:moveTo>
                    <a:pt x="6916674" y="0"/>
                  </a:moveTo>
                  <a:lnTo>
                    <a:pt x="404621" y="0"/>
                  </a:lnTo>
                  <a:lnTo>
                    <a:pt x="357424" y="2721"/>
                  </a:lnTo>
                  <a:lnTo>
                    <a:pt x="311829" y="10683"/>
                  </a:lnTo>
                  <a:lnTo>
                    <a:pt x="268138" y="23583"/>
                  </a:lnTo>
                  <a:lnTo>
                    <a:pt x="226656" y="41116"/>
                  </a:lnTo>
                  <a:lnTo>
                    <a:pt x="187685" y="62981"/>
                  </a:lnTo>
                  <a:lnTo>
                    <a:pt x="151529" y="88874"/>
                  </a:lnTo>
                  <a:lnTo>
                    <a:pt x="118491" y="118490"/>
                  </a:lnTo>
                  <a:lnTo>
                    <a:pt x="88874" y="151529"/>
                  </a:lnTo>
                  <a:lnTo>
                    <a:pt x="62981" y="187685"/>
                  </a:lnTo>
                  <a:lnTo>
                    <a:pt x="41116" y="226656"/>
                  </a:lnTo>
                  <a:lnTo>
                    <a:pt x="23583" y="268138"/>
                  </a:lnTo>
                  <a:lnTo>
                    <a:pt x="10683" y="311829"/>
                  </a:lnTo>
                  <a:lnTo>
                    <a:pt x="2721" y="357424"/>
                  </a:lnTo>
                  <a:lnTo>
                    <a:pt x="0" y="404622"/>
                  </a:lnTo>
                  <a:lnTo>
                    <a:pt x="0" y="2023097"/>
                  </a:lnTo>
                  <a:lnTo>
                    <a:pt x="2721" y="2070285"/>
                  </a:lnTo>
                  <a:lnTo>
                    <a:pt x="10683" y="2115874"/>
                  </a:lnTo>
                  <a:lnTo>
                    <a:pt x="23583" y="2159562"/>
                  </a:lnTo>
                  <a:lnTo>
                    <a:pt x="41116" y="2201043"/>
                  </a:lnTo>
                  <a:lnTo>
                    <a:pt x="62981" y="2240015"/>
                  </a:lnTo>
                  <a:lnTo>
                    <a:pt x="88874" y="2276173"/>
                  </a:lnTo>
                  <a:lnTo>
                    <a:pt x="118490" y="2309215"/>
                  </a:lnTo>
                  <a:lnTo>
                    <a:pt x="151529" y="2338836"/>
                  </a:lnTo>
                  <a:lnTo>
                    <a:pt x="187685" y="2364734"/>
                  </a:lnTo>
                  <a:lnTo>
                    <a:pt x="226656" y="2386603"/>
                  </a:lnTo>
                  <a:lnTo>
                    <a:pt x="268138" y="2404141"/>
                  </a:lnTo>
                  <a:lnTo>
                    <a:pt x="311829" y="2417045"/>
                  </a:lnTo>
                  <a:lnTo>
                    <a:pt x="357424" y="2425009"/>
                  </a:lnTo>
                  <a:lnTo>
                    <a:pt x="404621" y="2427732"/>
                  </a:lnTo>
                  <a:lnTo>
                    <a:pt x="6916674" y="2427732"/>
                  </a:lnTo>
                  <a:lnTo>
                    <a:pt x="6963871" y="2425009"/>
                  </a:lnTo>
                  <a:lnTo>
                    <a:pt x="7009466" y="2417045"/>
                  </a:lnTo>
                  <a:lnTo>
                    <a:pt x="7053157" y="2404141"/>
                  </a:lnTo>
                  <a:lnTo>
                    <a:pt x="7094639" y="2386603"/>
                  </a:lnTo>
                  <a:lnTo>
                    <a:pt x="7133610" y="2364734"/>
                  </a:lnTo>
                  <a:lnTo>
                    <a:pt x="7169766" y="2338836"/>
                  </a:lnTo>
                  <a:lnTo>
                    <a:pt x="7202805" y="2309215"/>
                  </a:lnTo>
                  <a:lnTo>
                    <a:pt x="7232421" y="2276173"/>
                  </a:lnTo>
                  <a:lnTo>
                    <a:pt x="7258314" y="2240015"/>
                  </a:lnTo>
                  <a:lnTo>
                    <a:pt x="7280179" y="2201043"/>
                  </a:lnTo>
                  <a:lnTo>
                    <a:pt x="7297712" y="2159562"/>
                  </a:lnTo>
                  <a:lnTo>
                    <a:pt x="7310612" y="2115874"/>
                  </a:lnTo>
                  <a:lnTo>
                    <a:pt x="7318574" y="2070285"/>
                  </a:lnTo>
                  <a:lnTo>
                    <a:pt x="7321296" y="2023097"/>
                  </a:lnTo>
                  <a:lnTo>
                    <a:pt x="7321296" y="404622"/>
                  </a:lnTo>
                  <a:lnTo>
                    <a:pt x="7318574" y="357424"/>
                  </a:lnTo>
                  <a:lnTo>
                    <a:pt x="7310612" y="311829"/>
                  </a:lnTo>
                  <a:lnTo>
                    <a:pt x="7297712" y="268138"/>
                  </a:lnTo>
                  <a:lnTo>
                    <a:pt x="7280179" y="226656"/>
                  </a:lnTo>
                  <a:lnTo>
                    <a:pt x="7258314" y="187685"/>
                  </a:lnTo>
                  <a:lnTo>
                    <a:pt x="7232421" y="151529"/>
                  </a:lnTo>
                  <a:lnTo>
                    <a:pt x="7202805" y="118491"/>
                  </a:lnTo>
                  <a:lnTo>
                    <a:pt x="7169766" y="88874"/>
                  </a:lnTo>
                  <a:lnTo>
                    <a:pt x="7133610" y="62981"/>
                  </a:lnTo>
                  <a:lnTo>
                    <a:pt x="7094639" y="41116"/>
                  </a:lnTo>
                  <a:lnTo>
                    <a:pt x="7053157" y="23583"/>
                  </a:lnTo>
                  <a:lnTo>
                    <a:pt x="7009466" y="10683"/>
                  </a:lnTo>
                  <a:lnTo>
                    <a:pt x="6963871" y="2721"/>
                  </a:lnTo>
                  <a:lnTo>
                    <a:pt x="6916674" y="0"/>
                  </a:lnTo>
                  <a:close/>
                </a:path>
              </a:pathLst>
            </a:custGeom>
            <a:solidFill>
              <a:srgbClr val="E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49068" y="3637787"/>
              <a:ext cx="7321550" cy="2428240"/>
            </a:xfrm>
            <a:custGeom>
              <a:avLst/>
              <a:gdLst/>
              <a:ahLst/>
              <a:cxnLst/>
              <a:rect l="l" t="t" r="r" b="b"/>
              <a:pathLst>
                <a:path w="7321550" h="2428240">
                  <a:moveTo>
                    <a:pt x="0" y="404622"/>
                  </a:moveTo>
                  <a:lnTo>
                    <a:pt x="2721" y="357424"/>
                  </a:lnTo>
                  <a:lnTo>
                    <a:pt x="10683" y="311829"/>
                  </a:lnTo>
                  <a:lnTo>
                    <a:pt x="23583" y="268138"/>
                  </a:lnTo>
                  <a:lnTo>
                    <a:pt x="41116" y="226656"/>
                  </a:lnTo>
                  <a:lnTo>
                    <a:pt x="62981" y="187685"/>
                  </a:lnTo>
                  <a:lnTo>
                    <a:pt x="88874" y="151529"/>
                  </a:lnTo>
                  <a:lnTo>
                    <a:pt x="118491" y="118490"/>
                  </a:lnTo>
                  <a:lnTo>
                    <a:pt x="151529" y="88874"/>
                  </a:lnTo>
                  <a:lnTo>
                    <a:pt x="187685" y="62981"/>
                  </a:lnTo>
                  <a:lnTo>
                    <a:pt x="226656" y="41116"/>
                  </a:lnTo>
                  <a:lnTo>
                    <a:pt x="268138" y="23583"/>
                  </a:lnTo>
                  <a:lnTo>
                    <a:pt x="311829" y="10683"/>
                  </a:lnTo>
                  <a:lnTo>
                    <a:pt x="357424" y="2721"/>
                  </a:lnTo>
                  <a:lnTo>
                    <a:pt x="404621" y="0"/>
                  </a:lnTo>
                  <a:lnTo>
                    <a:pt x="6916674" y="0"/>
                  </a:lnTo>
                  <a:lnTo>
                    <a:pt x="6963871" y="2721"/>
                  </a:lnTo>
                  <a:lnTo>
                    <a:pt x="7009466" y="10683"/>
                  </a:lnTo>
                  <a:lnTo>
                    <a:pt x="7053157" y="23583"/>
                  </a:lnTo>
                  <a:lnTo>
                    <a:pt x="7094639" y="41116"/>
                  </a:lnTo>
                  <a:lnTo>
                    <a:pt x="7133610" y="62981"/>
                  </a:lnTo>
                  <a:lnTo>
                    <a:pt x="7169766" y="88874"/>
                  </a:lnTo>
                  <a:lnTo>
                    <a:pt x="7202805" y="118491"/>
                  </a:lnTo>
                  <a:lnTo>
                    <a:pt x="7232421" y="151529"/>
                  </a:lnTo>
                  <a:lnTo>
                    <a:pt x="7258314" y="187685"/>
                  </a:lnTo>
                  <a:lnTo>
                    <a:pt x="7280179" y="226656"/>
                  </a:lnTo>
                  <a:lnTo>
                    <a:pt x="7297712" y="268138"/>
                  </a:lnTo>
                  <a:lnTo>
                    <a:pt x="7310612" y="311829"/>
                  </a:lnTo>
                  <a:lnTo>
                    <a:pt x="7318574" y="357424"/>
                  </a:lnTo>
                  <a:lnTo>
                    <a:pt x="7321296" y="404622"/>
                  </a:lnTo>
                  <a:lnTo>
                    <a:pt x="7321296" y="2023097"/>
                  </a:lnTo>
                  <a:lnTo>
                    <a:pt x="7318574" y="2070285"/>
                  </a:lnTo>
                  <a:lnTo>
                    <a:pt x="7310612" y="2115874"/>
                  </a:lnTo>
                  <a:lnTo>
                    <a:pt x="7297712" y="2159562"/>
                  </a:lnTo>
                  <a:lnTo>
                    <a:pt x="7280179" y="2201043"/>
                  </a:lnTo>
                  <a:lnTo>
                    <a:pt x="7258314" y="2240015"/>
                  </a:lnTo>
                  <a:lnTo>
                    <a:pt x="7232421" y="2276173"/>
                  </a:lnTo>
                  <a:lnTo>
                    <a:pt x="7202805" y="2309215"/>
                  </a:lnTo>
                  <a:lnTo>
                    <a:pt x="7169766" y="2338836"/>
                  </a:lnTo>
                  <a:lnTo>
                    <a:pt x="7133610" y="2364734"/>
                  </a:lnTo>
                  <a:lnTo>
                    <a:pt x="7094639" y="2386603"/>
                  </a:lnTo>
                  <a:lnTo>
                    <a:pt x="7053157" y="2404141"/>
                  </a:lnTo>
                  <a:lnTo>
                    <a:pt x="7009466" y="2417045"/>
                  </a:lnTo>
                  <a:lnTo>
                    <a:pt x="6963871" y="2425009"/>
                  </a:lnTo>
                  <a:lnTo>
                    <a:pt x="6916674" y="2427732"/>
                  </a:lnTo>
                  <a:lnTo>
                    <a:pt x="404621" y="2427732"/>
                  </a:lnTo>
                  <a:lnTo>
                    <a:pt x="357424" y="2425009"/>
                  </a:lnTo>
                  <a:lnTo>
                    <a:pt x="311829" y="2417045"/>
                  </a:lnTo>
                  <a:lnTo>
                    <a:pt x="268138" y="2404141"/>
                  </a:lnTo>
                  <a:lnTo>
                    <a:pt x="226656" y="2386603"/>
                  </a:lnTo>
                  <a:lnTo>
                    <a:pt x="187685" y="2364734"/>
                  </a:lnTo>
                  <a:lnTo>
                    <a:pt x="151529" y="2338836"/>
                  </a:lnTo>
                  <a:lnTo>
                    <a:pt x="118490" y="2309215"/>
                  </a:lnTo>
                  <a:lnTo>
                    <a:pt x="88874" y="2276173"/>
                  </a:lnTo>
                  <a:lnTo>
                    <a:pt x="62981" y="2240015"/>
                  </a:lnTo>
                  <a:lnTo>
                    <a:pt x="41116" y="2201043"/>
                  </a:lnTo>
                  <a:lnTo>
                    <a:pt x="23583" y="2159562"/>
                  </a:lnTo>
                  <a:lnTo>
                    <a:pt x="10683" y="2115874"/>
                  </a:lnTo>
                  <a:lnTo>
                    <a:pt x="2721" y="2070285"/>
                  </a:lnTo>
                  <a:lnTo>
                    <a:pt x="0" y="2023097"/>
                  </a:lnTo>
                  <a:lnTo>
                    <a:pt x="0" y="40462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624073" y="1784426"/>
            <a:ext cx="6883400" cy="381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60"/>
              </a:lnSpc>
              <a:spcBef>
                <a:spcPts val="100"/>
              </a:spcBef>
            </a:pPr>
            <a:r>
              <a:rPr sz="2400" spc="200" dirty="0">
                <a:solidFill>
                  <a:srgbClr val="FFFFFF"/>
                </a:solidFill>
                <a:latin typeface="Tahoma"/>
                <a:cs typeface="Tahoma"/>
              </a:rPr>
              <a:t>Coágulos</a:t>
            </a:r>
            <a:r>
              <a:rPr sz="24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1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4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Tahoma"/>
                <a:cs typeface="Tahoma"/>
              </a:rPr>
              <a:t>grandes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Tahoma"/>
                <a:cs typeface="Tahoma"/>
              </a:rPr>
              <a:t>arterias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0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4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30" dirty="0">
                <a:solidFill>
                  <a:srgbClr val="FFFFFF"/>
                </a:solidFill>
                <a:latin typeface="Tahoma"/>
                <a:cs typeface="Tahoma"/>
              </a:rPr>
              <a:t>origen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760"/>
              </a:lnSpc>
            </a:pPr>
            <a:r>
              <a:rPr sz="2400" spc="180" dirty="0">
                <a:solidFill>
                  <a:srgbClr val="FFFFFF"/>
                </a:solidFill>
                <a:latin typeface="Tahoma"/>
                <a:cs typeface="Tahoma"/>
              </a:rPr>
              <a:t>embolico.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ts val="2650"/>
              </a:lnSpc>
              <a:spcBef>
                <a:spcPts val="1085"/>
              </a:spcBef>
            </a:pP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Trombosis</a:t>
            </a:r>
            <a:r>
              <a:rPr sz="2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situ</a:t>
            </a:r>
            <a:r>
              <a:rPr sz="24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1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65" dirty="0">
                <a:solidFill>
                  <a:srgbClr val="FFFFFF"/>
                </a:solidFill>
                <a:latin typeface="Tahoma"/>
                <a:cs typeface="Tahoma"/>
              </a:rPr>
              <a:t>presencia</a:t>
            </a:r>
            <a:r>
              <a:rPr sz="24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4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Tahoma"/>
                <a:cs typeface="Tahoma"/>
              </a:rPr>
              <a:t>aterosclerosis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Tahoma"/>
                <a:cs typeface="Tahoma"/>
              </a:rPr>
              <a:t>pulmonar</a:t>
            </a:r>
            <a:r>
              <a:rPr sz="24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6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Tahoma"/>
                <a:cs typeface="Tahoma"/>
              </a:rPr>
              <a:t>insuficiencia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25" dirty="0">
                <a:solidFill>
                  <a:srgbClr val="FFFFFF"/>
                </a:solidFill>
                <a:latin typeface="Tahoma"/>
                <a:cs typeface="Tahoma"/>
              </a:rPr>
              <a:t>cardiaca.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ahoma"/>
              <a:cs typeface="Tahoma"/>
            </a:endParaRPr>
          </a:p>
          <a:p>
            <a:pPr marL="34925" marR="939165">
              <a:lnSpc>
                <a:spcPts val="2640"/>
              </a:lnSpc>
            </a:pPr>
            <a:r>
              <a:rPr sz="2400" spc="125" dirty="0">
                <a:solidFill>
                  <a:srgbClr val="FFFFFF"/>
                </a:solidFill>
                <a:latin typeface="Tahoma"/>
                <a:cs typeface="Tahoma"/>
              </a:rPr>
              <a:t>Fuente</a:t>
            </a:r>
            <a:r>
              <a:rPr sz="24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Tahoma"/>
                <a:cs typeface="Tahoma"/>
              </a:rPr>
              <a:t>habitual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65" dirty="0">
                <a:solidFill>
                  <a:srgbClr val="FFFFFF"/>
                </a:solidFill>
                <a:latin typeface="Tahoma"/>
                <a:cs typeface="Tahoma"/>
              </a:rPr>
              <a:t>venas</a:t>
            </a:r>
            <a:r>
              <a:rPr sz="24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4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Tahoma"/>
                <a:cs typeface="Tahoma"/>
              </a:rPr>
              <a:t>extremidades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inferiores.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50,000</a:t>
            </a:r>
            <a:r>
              <a:rPr sz="24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Tahoma"/>
                <a:cs typeface="Tahoma"/>
              </a:rPr>
              <a:t>muertes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1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4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EE.UU.</a:t>
            </a:r>
            <a:endParaRPr sz="2400">
              <a:latin typeface="Tahoma"/>
              <a:cs typeface="Tahoma"/>
            </a:endParaRPr>
          </a:p>
          <a:p>
            <a:pPr marL="118745">
              <a:lnSpc>
                <a:spcPts val="2765"/>
              </a:lnSpc>
              <a:spcBef>
                <a:spcPts val="755"/>
              </a:spcBef>
            </a:pPr>
            <a:r>
              <a:rPr sz="2400" spc="120" dirty="0">
                <a:solidFill>
                  <a:srgbClr val="FFFFFF"/>
                </a:solidFill>
                <a:latin typeface="Tahoma"/>
                <a:cs typeface="Tahoma"/>
              </a:rPr>
              <a:t>Respuesta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9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70" dirty="0">
                <a:solidFill>
                  <a:srgbClr val="FFFFFF"/>
                </a:solidFill>
                <a:latin typeface="Tahoma"/>
                <a:cs typeface="Tahoma"/>
              </a:rPr>
              <a:t>importancia</a:t>
            </a:r>
            <a:r>
              <a:rPr sz="24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80" dirty="0">
                <a:solidFill>
                  <a:srgbClr val="FFFFFF"/>
                </a:solidFill>
                <a:latin typeface="Tahoma"/>
                <a:cs typeface="Tahoma"/>
              </a:rPr>
              <a:t>dependientes</a:t>
            </a:r>
            <a:r>
              <a:rPr sz="2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75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endParaRPr sz="2400">
              <a:latin typeface="Tahoma"/>
              <a:cs typeface="Tahoma"/>
            </a:endParaRPr>
          </a:p>
          <a:p>
            <a:pPr marL="34925">
              <a:lnSpc>
                <a:spcPts val="2765"/>
              </a:lnSpc>
            </a:pPr>
            <a:r>
              <a:rPr sz="2400" spc="220" dirty="0">
                <a:solidFill>
                  <a:srgbClr val="FFFFFF"/>
                </a:solidFill>
                <a:latin typeface="Tahoma"/>
                <a:cs typeface="Tahoma"/>
              </a:rPr>
              <a:t>grado</a:t>
            </a:r>
            <a:r>
              <a:rPr sz="24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Tahoma"/>
                <a:cs typeface="Tahoma"/>
              </a:rPr>
              <a:t>obstruccion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7520" marR="5080">
              <a:lnSpc>
                <a:spcPct val="100000"/>
              </a:lnSpc>
              <a:spcBef>
                <a:spcPts val="105"/>
              </a:spcBef>
            </a:pPr>
            <a:r>
              <a:rPr spc="75" dirty="0"/>
              <a:t>EMBOLIA,</a:t>
            </a:r>
            <a:r>
              <a:rPr spc="-120" dirty="0"/>
              <a:t> </a:t>
            </a:r>
            <a:r>
              <a:rPr spc="190" dirty="0"/>
              <a:t>HEMORRAGIA</a:t>
            </a:r>
            <a:r>
              <a:rPr spc="-165" dirty="0"/>
              <a:t> </a:t>
            </a:r>
            <a:r>
              <a:rPr spc="-80" dirty="0"/>
              <a:t>E</a:t>
            </a:r>
            <a:r>
              <a:rPr spc="-114" dirty="0"/>
              <a:t> </a:t>
            </a:r>
            <a:r>
              <a:rPr spc="5" dirty="0"/>
              <a:t>INFARTO</a:t>
            </a:r>
            <a:r>
              <a:rPr spc="-140" dirty="0"/>
              <a:t> </a:t>
            </a:r>
            <a:r>
              <a:rPr spc="60" dirty="0"/>
              <a:t>DE </a:t>
            </a:r>
            <a:r>
              <a:rPr spc="-985" dirty="0"/>
              <a:t> </a:t>
            </a:r>
            <a:r>
              <a:rPr spc="204" dirty="0"/>
              <a:t>PULMÓN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36191"/>
            <a:ext cx="2021205" cy="163068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IAM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Dolor</a:t>
            </a:r>
            <a:r>
              <a:rPr sz="1800" spc="-1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torácico.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Disnea.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Shock.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5372811"/>
            <a:ext cx="6882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Aumento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concentraciones</a:t>
            </a:r>
            <a:r>
              <a:rPr sz="18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lactato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deshidrogenasa.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6252" y="2220467"/>
            <a:ext cx="4440936" cy="27752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7520" marR="5080">
              <a:lnSpc>
                <a:spcPct val="100000"/>
              </a:lnSpc>
              <a:spcBef>
                <a:spcPts val="105"/>
              </a:spcBef>
            </a:pPr>
            <a:r>
              <a:rPr spc="75" dirty="0"/>
              <a:t>EMBOLIA,</a:t>
            </a:r>
            <a:r>
              <a:rPr spc="-120" dirty="0"/>
              <a:t> </a:t>
            </a:r>
            <a:r>
              <a:rPr spc="190" dirty="0"/>
              <a:t>HEMORRAGIA</a:t>
            </a:r>
            <a:r>
              <a:rPr spc="-165" dirty="0"/>
              <a:t> </a:t>
            </a:r>
            <a:r>
              <a:rPr spc="-80" dirty="0"/>
              <a:t>E</a:t>
            </a:r>
            <a:r>
              <a:rPr spc="-114" dirty="0"/>
              <a:t> </a:t>
            </a:r>
            <a:r>
              <a:rPr spc="5" dirty="0"/>
              <a:t>INFARTO</a:t>
            </a:r>
            <a:r>
              <a:rPr spc="-140" dirty="0"/>
              <a:t> </a:t>
            </a:r>
            <a:r>
              <a:rPr spc="60" dirty="0"/>
              <a:t>DE </a:t>
            </a:r>
            <a:r>
              <a:rPr spc="-985" dirty="0"/>
              <a:t> </a:t>
            </a:r>
            <a:r>
              <a:rPr spc="204" dirty="0"/>
              <a:t>PULMÓN</a:t>
            </a:r>
          </a:p>
        </p:txBody>
      </p:sp>
      <p:sp>
        <p:nvSpPr>
          <p:cNvPr id="3" name="object 3"/>
          <p:cNvSpPr/>
          <p:nvPr/>
        </p:nvSpPr>
        <p:spPr>
          <a:xfrm>
            <a:off x="4637532" y="1906523"/>
            <a:ext cx="3500754" cy="1620520"/>
          </a:xfrm>
          <a:custGeom>
            <a:avLst/>
            <a:gdLst/>
            <a:ahLst/>
            <a:cxnLst/>
            <a:rect l="l" t="t" r="r" b="b"/>
            <a:pathLst>
              <a:path w="3500754" h="1620520">
                <a:moveTo>
                  <a:pt x="3230625" y="0"/>
                </a:moveTo>
                <a:lnTo>
                  <a:pt x="270001" y="0"/>
                </a:lnTo>
                <a:lnTo>
                  <a:pt x="221474" y="4350"/>
                </a:lnTo>
                <a:lnTo>
                  <a:pt x="175797" y="16894"/>
                </a:lnTo>
                <a:lnTo>
                  <a:pt x="133735" y="36867"/>
                </a:lnTo>
                <a:lnTo>
                  <a:pt x="96051" y="63507"/>
                </a:lnTo>
                <a:lnTo>
                  <a:pt x="63507" y="96051"/>
                </a:lnTo>
                <a:lnTo>
                  <a:pt x="36867" y="133735"/>
                </a:lnTo>
                <a:lnTo>
                  <a:pt x="16894" y="175797"/>
                </a:lnTo>
                <a:lnTo>
                  <a:pt x="4350" y="221474"/>
                </a:lnTo>
                <a:lnTo>
                  <a:pt x="0" y="270001"/>
                </a:lnTo>
                <a:lnTo>
                  <a:pt x="0" y="1350010"/>
                </a:lnTo>
                <a:lnTo>
                  <a:pt x="4350" y="1398537"/>
                </a:lnTo>
                <a:lnTo>
                  <a:pt x="16894" y="1444214"/>
                </a:lnTo>
                <a:lnTo>
                  <a:pt x="36867" y="1486276"/>
                </a:lnTo>
                <a:lnTo>
                  <a:pt x="63507" y="1523960"/>
                </a:lnTo>
                <a:lnTo>
                  <a:pt x="96051" y="1556504"/>
                </a:lnTo>
                <a:lnTo>
                  <a:pt x="133735" y="1583144"/>
                </a:lnTo>
                <a:lnTo>
                  <a:pt x="175797" y="1603117"/>
                </a:lnTo>
                <a:lnTo>
                  <a:pt x="221474" y="1615661"/>
                </a:lnTo>
                <a:lnTo>
                  <a:pt x="270001" y="1620012"/>
                </a:lnTo>
                <a:lnTo>
                  <a:pt x="3230625" y="1620012"/>
                </a:lnTo>
                <a:lnTo>
                  <a:pt x="3279153" y="1615661"/>
                </a:lnTo>
                <a:lnTo>
                  <a:pt x="3324830" y="1603117"/>
                </a:lnTo>
                <a:lnTo>
                  <a:pt x="3366892" y="1583144"/>
                </a:lnTo>
                <a:lnTo>
                  <a:pt x="3404576" y="1556504"/>
                </a:lnTo>
                <a:lnTo>
                  <a:pt x="3437120" y="1523960"/>
                </a:lnTo>
                <a:lnTo>
                  <a:pt x="3463760" y="1486276"/>
                </a:lnTo>
                <a:lnTo>
                  <a:pt x="3483733" y="1444214"/>
                </a:lnTo>
                <a:lnTo>
                  <a:pt x="3496277" y="1398537"/>
                </a:lnTo>
                <a:lnTo>
                  <a:pt x="3500627" y="1350010"/>
                </a:lnTo>
                <a:lnTo>
                  <a:pt x="3500627" y="270001"/>
                </a:lnTo>
                <a:lnTo>
                  <a:pt x="3496277" y="221474"/>
                </a:lnTo>
                <a:lnTo>
                  <a:pt x="3483733" y="175797"/>
                </a:lnTo>
                <a:lnTo>
                  <a:pt x="3463760" y="133735"/>
                </a:lnTo>
                <a:lnTo>
                  <a:pt x="3437120" y="96051"/>
                </a:lnTo>
                <a:lnTo>
                  <a:pt x="3404576" y="63507"/>
                </a:lnTo>
                <a:lnTo>
                  <a:pt x="3366892" y="36867"/>
                </a:lnTo>
                <a:lnTo>
                  <a:pt x="3324830" y="16894"/>
                </a:lnTo>
                <a:lnTo>
                  <a:pt x="3279153" y="4350"/>
                </a:lnTo>
                <a:lnTo>
                  <a:pt x="3230625" y="0"/>
                </a:lnTo>
                <a:close/>
              </a:path>
            </a:pathLst>
          </a:custGeom>
          <a:solidFill>
            <a:srgbClr val="E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10454" y="2288794"/>
            <a:ext cx="29584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Diagnostico: </a:t>
            </a:r>
            <a:r>
              <a:rPr sz="1800" spc="120" dirty="0">
                <a:solidFill>
                  <a:srgbClr val="FFFFFF"/>
                </a:solidFill>
                <a:latin typeface="Tahoma"/>
                <a:cs typeface="Tahoma"/>
              </a:rPr>
              <a:t>angiografía </a:t>
            </a:r>
            <a:r>
              <a:rPr sz="1800" spc="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por </a:t>
            </a:r>
            <a:r>
              <a:rPr sz="1800" spc="114" dirty="0">
                <a:solidFill>
                  <a:srgbClr val="FFFFFF"/>
                </a:solidFill>
                <a:latin typeface="Tahoma"/>
                <a:cs typeface="Tahoma"/>
              </a:rPr>
              <a:t>tomografía </a:t>
            </a:r>
            <a:r>
              <a:rPr sz="1800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Tahoma"/>
                <a:cs typeface="Tahoma"/>
              </a:rPr>
              <a:t>computarizada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helicoidal.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91371" y="1889760"/>
            <a:ext cx="3500754" cy="1620520"/>
          </a:xfrm>
          <a:custGeom>
            <a:avLst/>
            <a:gdLst/>
            <a:ahLst/>
            <a:cxnLst/>
            <a:rect l="l" t="t" r="r" b="b"/>
            <a:pathLst>
              <a:path w="3500754" h="1620520">
                <a:moveTo>
                  <a:pt x="3230626" y="0"/>
                </a:moveTo>
                <a:lnTo>
                  <a:pt x="270001" y="0"/>
                </a:lnTo>
                <a:lnTo>
                  <a:pt x="221474" y="4350"/>
                </a:lnTo>
                <a:lnTo>
                  <a:pt x="175797" y="16894"/>
                </a:lnTo>
                <a:lnTo>
                  <a:pt x="133735" y="36867"/>
                </a:lnTo>
                <a:lnTo>
                  <a:pt x="96051" y="63507"/>
                </a:lnTo>
                <a:lnTo>
                  <a:pt x="63507" y="96051"/>
                </a:lnTo>
                <a:lnTo>
                  <a:pt x="36867" y="133735"/>
                </a:lnTo>
                <a:lnTo>
                  <a:pt x="16894" y="175797"/>
                </a:lnTo>
                <a:lnTo>
                  <a:pt x="4350" y="221474"/>
                </a:lnTo>
                <a:lnTo>
                  <a:pt x="0" y="270001"/>
                </a:lnTo>
                <a:lnTo>
                  <a:pt x="0" y="1350010"/>
                </a:lnTo>
                <a:lnTo>
                  <a:pt x="4350" y="1398537"/>
                </a:lnTo>
                <a:lnTo>
                  <a:pt x="16894" y="1444214"/>
                </a:lnTo>
                <a:lnTo>
                  <a:pt x="36867" y="1486276"/>
                </a:lnTo>
                <a:lnTo>
                  <a:pt x="63507" y="1523960"/>
                </a:lnTo>
                <a:lnTo>
                  <a:pt x="96051" y="1556504"/>
                </a:lnTo>
                <a:lnTo>
                  <a:pt x="133735" y="1583144"/>
                </a:lnTo>
                <a:lnTo>
                  <a:pt x="175797" y="1603117"/>
                </a:lnTo>
                <a:lnTo>
                  <a:pt x="221474" y="1615661"/>
                </a:lnTo>
                <a:lnTo>
                  <a:pt x="270001" y="1620012"/>
                </a:lnTo>
                <a:lnTo>
                  <a:pt x="3230626" y="1620012"/>
                </a:lnTo>
                <a:lnTo>
                  <a:pt x="3279153" y="1615661"/>
                </a:lnTo>
                <a:lnTo>
                  <a:pt x="3324830" y="1603117"/>
                </a:lnTo>
                <a:lnTo>
                  <a:pt x="3366892" y="1583144"/>
                </a:lnTo>
                <a:lnTo>
                  <a:pt x="3404576" y="1556504"/>
                </a:lnTo>
                <a:lnTo>
                  <a:pt x="3437120" y="1523960"/>
                </a:lnTo>
                <a:lnTo>
                  <a:pt x="3463760" y="1486276"/>
                </a:lnTo>
                <a:lnTo>
                  <a:pt x="3483733" y="1444214"/>
                </a:lnTo>
                <a:lnTo>
                  <a:pt x="3496277" y="1398537"/>
                </a:lnTo>
                <a:lnTo>
                  <a:pt x="3500628" y="1350010"/>
                </a:lnTo>
                <a:lnTo>
                  <a:pt x="3500628" y="270001"/>
                </a:lnTo>
                <a:lnTo>
                  <a:pt x="3496277" y="221474"/>
                </a:lnTo>
                <a:lnTo>
                  <a:pt x="3483733" y="175797"/>
                </a:lnTo>
                <a:lnTo>
                  <a:pt x="3463760" y="133735"/>
                </a:lnTo>
                <a:lnTo>
                  <a:pt x="3437120" y="96051"/>
                </a:lnTo>
                <a:lnTo>
                  <a:pt x="3404576" y="63507"/>
                </a:lnTo>
                <a:lnTo>
                  <a:pt x="3366892" y="36867"/>
                </a:lnTo>
                <a:lnTo>
                  <a:pt x="3324830" y="16894"/>
                </a:lnTo>
                <a:lnTo>
                  <a:pt x="3279153" y="4350"/>
                </a:lnTo>
                <a:lnTo>
                  <a:pt x="3230626" y="0"/>
                </a:lnTo>
                <a:close/>
              </a:path>
            </a:pathLst>
          </a:custGeom>
          <a:solidFill>
            <a:srgbClr val="E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80169" y="2134361"/>
            <a:ext cx="29260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Tratamiento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profiláctico: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Tahoma"/>
                <a:cs typeface="Tahoma"/>
              </a:rPr>
              <a:t>atención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postoperatoria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800" spc="-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puerperio, </a:t>
            </a:r>
            <a:r>
              <a:rPr sz="1800" spc="125" dirty="0">
                <a:solidFill>
                  <a:srgbClr val="FFFFFF"/>
                </a:solidFill>
                <a:latin typeface="Tahoma"/>
                <a:cs typeface="Tahoma"/>
              </a:rPr>
              <a:t>medias </a:t>
            </a:r>
            <a:r>
              <a:rPr sz="1800" spc="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elásticas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85" dirty="0">
                <a:solidFill>
                  <a:srgbClr val="FFFFFF"/>
                </a:solidFill>
                <a:latin typeface="Tahoma"/>
                <a:cs typeface="Tahoma"/>
              </a:rPr>
              <a:t>encamados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6572" y="1889760"/>
            <a:ext cx="3500754" cy="1620520"/>
          </a:xfrm>
          <a:custGeom>
            <a:avLst/>
            <a:gdLst/>
            <a:ahLst/>
            <a:cxnLst/>
            <a:rect l="l" t="t" r="r" b="b"/>
            <a:pathLst>
              <a:path w="3500754" h="1620520">
                <a:moveTo>
                  <a:pt x="3230626" y="0"/>
                </a:moveTo>
                <a:lnTo>
                  <a:pt x="270014" y="0"/>
                </a:lnTo>
                <a:lnTo>
                  <a:pt x="221479" y="4350"/>
                </a:lnTo>
                <a:lnTo>
                  <a:pt x="175798" y="16894"/>
                </a:lnTo>
                <a:lnTo>
                  <a:pt x="133733" y="36867"/>
                </a:lnTo>
                <a:lnTo>
                  <a:pt x="96048" y="63507"/>
                </a:lnTo>
                <a:lnTo>
                  <a:pt x="63504" y="96051"/>
                </a:lnTo>
                <a:lnTo>
                  <a:pt x="36865" y="133735"/>
                </a:lnTo>
                <a:lnTo>
                  <a:pt x="16892" y="175797"/>
                </a:lnTo>
                <a:lnTo>
                  <a:pt x="4350" y="221474"/>
                </a:lnTo>
                <a:lnTo>
                  <a:pt x="0" y="270001"/>
                </a:lnTo>
                <a:lnTo>
                  <a:pt x="0" y="1350010"/>
                </a:lnTo>
                <a:lnTo>
                  <a:pt x="4350" y="1398537"/>
                </a:lnTo>
                <a:lnTo>
                  <a:pt x="16892" y="1444214"/>
                </a:lnTo>
                <a:lnTo>
                  <a:pt x="36865" y="1486276"/>
                </a:lnTo>
                <a:lnTo>
                  <a:pt x="63504" y="1523960"/>
                </a:lnTo>
                <a:lnTo>
                  <a:pt x="96048" y="1556504"/>
                </a:lnTo>
                <a:lnTo>
                  <a:pt x="133733" y="1583144"/>
                </a:lnTo>
                <a:lnTo>
                  <a:pt x="175798" y="1603117"/>
                </a:lnTo>
                <a:lnTo>
                  <a:pt x="221479" y="1615661"/>
                </a:lnTo>
                <a:lnTo>
                  <a:pt x="270014" y="1620012"/>
                </a:lnTo>
                <a:lnTo>
                  <a:pt x="3230626" y="1620012"/>
                </a:lnTo>
                <a:lnTo>
                  <a:pt x="3279153" y="1615661"/>
                </a:lnTo>
                <a:lnTo>
                  <a:pt x="3324830" y="1603117"/>
                </a:lnTo>
                <a:lnTo>
                  <a:pt x="3366892" y="1583144"/>
                </a:lnTo>
                <a:lnTo>
                  <a:pt x="3404576" y="1556504"/>
                </a:lnTo>
                <a:lnTo>
                  <a:pt x="3437120" y="1523960"/>
                </a:lnTo>
                <a:lnTo>
                  <a:pt x="3463760" y="1486276"/>
                </a:lnTo>
                <a:lnTo>
                  <a:pt x="3483733" y="1444214"/>
                </a:lnTo>
                <a:lnTo>
                  <a:pt x="3496277" y="1398537"/>
                </a:lnTo>
                <a:lnTo>
                  <a:pt x="3500628" y="1350010"/>
                </a:lnTo>
                <a:lnTo>
                  <a:pt x="3500628" y="270001"/>
                </a:lnTo>
                <a:lnTo>
                  <a:pt x="3496277" y="221474"/>
                </a:lnTo>
                <a:lnTo>
                  <a:pt x="3483733" y="175797"/>
                </a:lnTo>
                <a:lnTo>
                  <a:pt x="3463760" y="133735"/>
                </a:lnTo>
                <a:lnTo>
                  <a:pt x="3437120" y="96051"/>
                </a:lnTo>
                <a:lnTo>
                  <a:pt x="3404576" y="63507"/>
                </a:lnTo>
                <a:lnTo>
                  <a:pt x="3366892" y="36867"/>
                </a:lnTo>
                <a:lnTo>
                  <a:pt x="3324830" y="16894"/>
                </a:lnTo>
                <a:lnTo>
                  <a:pt x="3279153" y="4350"/>
                </a:lnTo>
                <a:lnTo>
                  <a:pt x="3230626" y="0"/>
                </a:lnTo>
                <a:close/>
              </a:path>
            </a:pathLst>
          </a:custGeom>
          <a:solidFill>
            <a:srgbClr val="E2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29132" y="2271521"/>
            <a:ext cx="31762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Hemorragias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por </a:t>
            </a:r>
            <a:r>
              <a:rPr sz="1800" spc="125" dirty="0">
                <a:solidFill>
                  <a:srgbClr val="FFFFFF"/>
                </a:solidFill>
                <a:latin typeface="Tahoma"/>
                <a:cs typeface="Tahoma"/>
              </a:rPr>
              <a:t>émbolos </a:t>
            </a:r>
            <a:r>
              <a:rPr sz="1800" spc="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Tahoma"/>
                <a:cs typeface="Tahoma"/>
              </a:rPr>
              <a:t>pequeños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solo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55" dirty="0">
                <a:solidFill>
                  <a:srgbClr val="FFFFFF"/>
                </a:solidFill>
                <a:latin typeface="Tahoma"/>
                <a:cs typeface="Tahoma"/>
              </a:rPr>
              <a:t>causan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dolor </a:t>
            </a:r>
            <a:r>
              <a:rPr sz="1800" spc="-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Tahoma"/>
                <a:cs typeface="Tahoma"/>
              </a:rPr>
              <a:t>torácico</a:t>
            </a:r>
            <a:r>
              <a:rPr sz="1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tos.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9435" y="3526535"/>
            <a:ext cx="6358127" cy="311657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447800" y="6643114"/>
            <a:ext cx="434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1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7520" marR="5080">
              <a:lnSpc>
                <a:spcPct val="100000"/>
              </a:lnSpc>
              <a:spcBef>
                <a:spcPts val="105"/>
              </a:spcBef>
            </a:pPr>
            <a:r>
              <a:rPr spc="50" dirty="0">
                <a:solidFill>
                  <a:srgbClr val="000000"/>
                </a:solidFill>
              </a:rPr>
              <a:t>SÍNDROMES</a:t>
            </a:r>
            <a:r>
              <a:rPr spc="-165" dirty="0">
                <a:solidFill>
                  <a:srgbClr val="000000"/>
                </a:solidFill>
              </a:rPr>
              <a:t> </a:t>
            </a:r>
            <a:r>
              <a:rPr spc="204" dirty="0">
                <a:solidFill>
                  <a:srgbClr val="000000"/>
                </a:solidFill>
              </a:rPr>
              <a:t>HEMORRÁGICOS</a:t>
            </a:r>
            <a:r>
              <a:rPr spc="-180" dirty="0">
                <a:solidFill>
                  <a:srgbClr val="000000"/>
                </a:solidFill>
              </a:rPr>
              <a:t> </a:t>
            </a:r>
            <a:r>
              <a:rPr spc="135" dirty="0">
                <a:solidFill>
                  <a:srgbClr val="000000"/>
                </a:solidFill>
              </a:rPr>
              <a:t>PULMONARES </a:t>
            </a:r>
            <a:r>
              <a:rPr spc="-985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DIFUSOS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36191"/>
            <a:ext cx="3655060" cy="34029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95"/>
              </a:spcBef>
            </a:pPr>
            <a:r>
              <a:rPr sz="1800" spc="-20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 </a:t>
            </a:r>
            <a:r>
              <a:rPr sz="1800" spc="135" dirty="0">
                <a:solidFill>
                  <a:srgbClr val="E26262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145" dirty="0">
                <a:solidFill>
                  <a:srgbClr val="404040"/>
                </a:solidFill>
                <a:latin typeface="Tahoma"/>
                <a:cs typeface="Tahoma"/>
              </a:rPr>
              <a:t>Sx</a:t>
            </a:r>
            <a:r>
              <a:rPr sz="1800" b="1" spc="-70" dirty="0">
                <a:solidFill>
                  <a:srgbClr val="404040"/>
                </a:solidFill>
                <a:latin typeface="Tahoma"/>
                <a:cs typeface="Tahoma"/>
              </a:rPr>
              <a:t>.</a:t>
            </a:r>
            <a:r>
              <a:rPr sz="18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1800" b="1" spc="-1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Tahoma"/>
                <a:cs typeface="Tahoma"/>
              </a:rPr>
              <a:t>Goodpastur</a:t>
            </a:r>
            <a:r>
              <a:rPr sz="1800" b="1" spc="-15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b="1" spc="-155" dirty="0">
                <a:solidFill>
                  <a:srgbClr val="404040"/>
                </a:solidFill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  <a:p>
            <a:pPr marL="355600" indent="-342900" algn="just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Font typeface="Arial MT"/>
              <a:buChar char="•"/>
              <a:tabLst>
                <a:tab pos="355600" algn="l"/>
              </a:tabLst>
            </a:pP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Autoinmunitaria.</a:t>
            </a:r>
            <a:endParaRPr sz="1800">
              <a:latin typeface="Tahoma"/>
              <a:cs typeface="Tahoma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Font typeface="Arial MT"/>
              <a:buChar char="•"/>
              <a:tabLst>
                <a:tab pos="355600" algn="l"/>
              </a:tabLst>
            </a:pP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Lesión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renal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pulmonar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por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95" dirty="0">
                <a:solidFill>
                  <a:srgbClr val="404040"/>
                </a:solidFill>
                <a:latin typeface="Tahoma"/>
                <a:cs typeface="Tahoma"/>
              </a:rPr>
              <a:t>Ac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contra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35" dirty="0">
                <a:solidFill>
                  <a:srgbClr val="404040"/>
                </a:solidFill>
                <a:latin typeface="Tahoma"/>
                <a:cs typeface="Tahoma"/>
              </a:rPr>
              <a:t>cadena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alfa-3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del </a:t>
            </a:r>
            <a:r>
              <a:rPr sz="1800" spc="-5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80" dirty="0">
                <a:solidFill>
                  <a:srgbClr val="404040"/>
                </a:solidFill>
                <a:latin typeface="Tahoma"/>
                <a:cs typeface="Tahoma"/>
              </a:rPr>
              <a:t>colágeno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IV.</a:t>
            </a:r>
            <a:endParaRPr sz="1800">
              <a:latin typeface="Tahoma"/>
              <a:cs typeface="Tahoma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10"/>
              </a:spcBef>
              <a:buClr>
                <a:srgbClr val="E26262"/>
              </a:buClr>
              <a:buFont typeface="Arial MT"/>
              <a:buChar char="•"/>
              <a:tabLst>
                <a:tab pos="355600" algn="l"/>
              </a:tabLst>
            </a:pP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Destrucción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la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membrana </a:t>
            </a:r>
            <a:r>
              <a:rPr sz="1800" spc="-5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basal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1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404040"/>
                </a:solidFill>
                <a:latin typeface="Tahoma"/>
                <a:cs typeface="Tahoma"/>
              </a:rPr>
              <a:t>glomérulos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 </a:t>
            </a:r>
            <a:r>
              <a:rPr sz="1800" spc="-5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alveolos.</a:t>
            </a:r>
            <a:endParaRPr sz="1800">
              <a:latin typeface="Tahoma"/>
              <a:cs typeface="Tahoma"/>
            </a:endParaRPr>
          </a:p>
          <a:p>
            <a:pPr marL="355600" indent="-342900" algn="just">
              <a:lnSpc>
                <a:spcPct val="100000"/>
              </a:lnSpc>
              <a:spcBef>
                <a:spcPts val="994"/>
              </a:spcBef>
              <a:buClr>
                <a:srgbClr val="E26262"/>
              </a:buClr>
              <a:buFont typeface="Arial MT"/>
              <a:buChar char="•"/>
              <a:tabLst>
                <a:tab pos="355600" algn="l"/>
              </a:tabLst>
            </a:pP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Adolescencia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hasta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ahoma"/>
                <a:cs typeface="Tahoma"/>
              </a:rPr>
              <a:t>30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años,</a:t>
            </a:r>
            <a:endParaRPr sz="1800">
              <a:latin typeface="Tahoma"/>
              <a:cs typeface="Tahoma"/>
            </a:endParaRPr>
          </a:p>
          <a:p>
            <a:pPr marL="355600" algn="just">
              <a:lnSpc>
                <a:spcPct val="100000"/>
              </a:lnSpc>
            </a:pP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mas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hombres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fumadores.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4888" y="2487167"/>
            <a:ext cx="3901440" cy="29215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46818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SX.</a:t>
            </a:r>
            <a:r>
              <a:rPr spc="-145" dirty="0"/>
              <a:t> </a:t>
            </a:r>
            <a:r>
              <a:rPr spc="65" dirty="0"/>
              <a:t>DE</a:t>
            </a:r>
            <a:r>
              <a:rPr spc="-155" dirty="0"/>
              <a:t> </a:t>
            </a:r>
            <a:r>
              <a:rPr spc="100" dirty="0"/>
              <a:t>GOODPASTEURE: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162683"/>
            <a:ext cx="5742940" cy="2708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Desencadenante</a:t>
            </a:r>
            <a:r>
              <a:rPr sz="18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ahoma"/>
                <a:cs typeface="Tahoma"/>
              </a:rPr>
              <a:t>los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300" dirty="0">
                <a:solidFill>
                  <a:srgbClr val="404040"/>
                </a:solidFill>
                <a:latin typeface="Tahoma"/>
                <a:cs typeface="Tahoma"/>
              </a:rPr>
              <a:t>Ac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desconocido.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Sospechas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una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agresión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5" dirty="0">
                <a:solidFill>
                  <a:srgbClr val="404040"/>
                </a:solidFill>
                <a:latin typeface="Tahoma"/>
                <a:cs typeface="Tahoma"/>
              </a:rPr>
              <a:t>ambiental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previa.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Tabaco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95" dirty="0">
                <a:solidFill>
                  <a:srgbClr val="404040"/>
                </a:solidFill>
                <a:latin typeface="Tahoma"/>
                <a:cs typeface="Tahoma"/>
              </a:rPr>
              <a:t>puede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contribuir.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Predisposición</a:t>
            </a:r>
            <a:r>
              <a:rPr sz="1800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genética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ahoma"/>
                <a:cs typeface="Tahoma"/>
              </a:rPr>
              <a:t>(HLA-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ahoma"/>
                <a:cs typeface="Tahoma"/>
              </a:rPr>
              <a:t>DRB1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ahoma"/>
                <a:cs typeface="Tahoma"/>
              </a:rPr>
              <a:t>1501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ahoma"/>
                <a:cs typeface="Tahoma"/>
              </a:rPr>
              <a:t>U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1502)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9347" y="3177539"/>
            <a:ext cx="3560063" cy="26182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46818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SX.</a:t>
            </a:r>
            <a:r>
              <a:rPr spc="-145" dirty="0"/>
              <a:t> </a:t>
            </a:r>
            <a:r>
              <a:rPr spc="65" dirty="0"/>
              <a:t>DE</a:t>
            </a:r>
            <a:r>
              <a:rPr spc="-155" dirty="0"/>
              <a:t> </a:t>
            </a:r>
            <a:r>
              <a:rPr spc="100" dirty="0"/>
              <a:t>GOODPASTEURE: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270" y="2162683"/>
            <a:ext cx="162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45" dirty="0">
                <a:solidFill>
                  <a:srgbClr val="404040"/>
                </a:solidFill>
                <a:latin typeface="Tahoma"/>
                <a:cs typeface="Tahoma"/>
              </a:rPr>
              <a:t>Morfología: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4135" y="2875788"/>
            <a:ext cx="2121535" cy="1272540"/>
          </a:xfrm>
          <a:prstGeom prst="rect">
            <a:avLst/>
          </a:prstGeom>
          <a:solidFill>
            <a:srgbClr val="A74646"/>
          </a:solidFill>
          <a:ln w="15240">
            <a:solidFill>
              <a:srgbClr val="FFFFFF"/>
            </a:solidFill>
          </a:ln>
        </p:spPr>
        <p:txBody>
          <a:bodyPr vert="horz" wrap="square" lIns="0" tIns="210185" rIns="0" bIns="0" rtlCol="0">
            <a:spAutoFit/>
          </a:bodyPr>
          <a:lstStyle/>
          <a:p>
            <a:pPr marL="554990" marR="272415" indent="-277495">
              <a:lnSpc>
                <a:spcPct val="92000"/>
              </a:lnSpc>
              <a:spcBef>
                <a:spcPts val="1655"/>
              </a:spcBef>
            </a:pPr>
            <a:r>
              <a:rPr sz="2000" spc="27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12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000" spc="18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000" spc="17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000" spc="114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0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95" dirty="0">
                <a:solidFill>
                  <a:srgbClr val="FFFFFF"/>
                </a:solidFill>
                <a:latin typeface="Tahoma"/>
                <a:cs typeface="Tahoma"/>
              </a:rPr>
              <a:t>de  </a:t>
            </a:r>
            <a:r>
              <a:rPr sz="2000" spc="150" dirty="0">
                <a:solidFill>
                  <a:srgbClr val="FFFFFF"/>
                </a:solidFill>
                <a:latin typeface="Tahoma"/>
                <a:cs typeface="Tahoma"/>
              </a:rPr>
              <a:t>peso </a:t>
            </a:r>
            <a:r>
              <a:rPr sz="2000" spc="175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200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Tahoma"/>
                <a:cs typeface="Tahoma"/>
              </a:rPr>
              <a:t>pulmón.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07379" y="2875788"/>
            <a:ext cx="2120265" cy="1272540"/>
          </a:xfrm>
          <a:prstGeom prst="rect">
            <a:avLst/>
          </a:prstGeom>
          <a:solidFill>
            <a:srgbClr val="C86464"/>
          </a:solidFill>
          <a:ln w="15240">
            <a:solidFill>
              <a:srgbClr val="FFFFFF"/>
            </a:solidFill>
          </a:ln>
        </p:spPr>
        <p:txBody>
          <a:bodyPr vert="horz" wrap="square" lIns="0" tIns="210185" rIns="0" bIns="0" rtlCol="0">
            <a:spAutoFit/>
          </a:bodyPr>
          <a:lstStyle/>
          <a:p>
            <a:pPr marL="202565" marR="195580" algn="ctr">
              <a:lnSpc>
                <a:spcPct val="92000"/>
              </a:lnSpc>
              <a:spcBef>
                <a:spcPts val="1655"/>
              </a:spcBef>
            </a:pPr>
            <a:r>
              <a:rPr sz="2000" spc="70" dirty="0">
                <a:solidFill>
                  <a:srgbClr val="FFFFFF"/>
                </a:solidFill>
                <a:latin typeface="Tahoma"/>
                <a:cs typeface="Tahoma"/>
              </a:rPr>
              <a:t>Necrosis</a:t>
            </a:r>
            <a:r>
              <a:rPr sz="20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Tahoma"/>
                <a:cs typeface="Tahoma"/>
              </a:rPr>
              <a:t>focal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254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2000" spc="155" dirty="0">
                <a:solidFill>
                  <a:srgbClr val="FFFFFF"/>
                </a:solidFill>
                <a:latin typeface="Tahoma"/>
                <a:cs typeface="Tahoma"/>
              </a:rPr>
              <a:t>paredes </a:t>
            </a:r>
            <a:r>
              <a:rPr sz="2000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Tahoma"/>
                <a:cs typeface="Tahoma"/>
              </a:rPr>
              <a:t>alveolares.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39100" y="2875788"/>
            <a:ext cx="2121535" cy="1272540"/>
          </a:xfrm>
          <a:prstGeom prst="rect">
            <a:avLst/>
          </a:prstGeom>
          <a:solidFill>
            <a:srgbClr val="DF8F8F"/>
          </a:solidFill>
          <a:ln w="15240">
            <a:solidFill>
              <a:srgbClr val="FFFFFF"/>
            </a:solidFill>
          </a:ln>
        </p:spPr>
        <p:txBody>
          <a:bodyPr vert="horz" wrap="square" lIns="0" tIns="210185" rIns="0" bIns="0" rtlCol="0">
            <a:spAutoFit/>
          </a:bodyPr>
          <a:lstStyle/>
          <a:p>
            <a:pPr marL="184150" marR="174625" indent="124460">
              <a:lnSpc>
                <a:spcPct val="92000"/>
              </a:lnSpc>
              <a:spcBef>
                <a:spcPts val="1655"/>
              </a:spcBef>
            </a:pPr>
            <a:r>
              <a:rPr sz="2000" spc="170" dirty="0">
                <a:solidFill>
                  <a:srgbClr val="FFFFFF"/>
                </a:solidFill>
                <a:latin typeface="Tahoma"/>
                <a:cs typeface="Tahoma"/>
              </a:rPr>
              <a:t>Macrófagos </a:t>
            </a:r>
            <a:r>
              <a:rPr sz="2000" spc="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85" dirty="0">
                <a:solidFill>
                  <a:srgbClr val="FFFFFF"/>
                </a:solidFill>
                <a:latin typeface="Tahoma"/>
                <a:cs typeface="Tahoma"/>
              </a:rPr>
              <a:t>cargados</a:t>
            </a:r>
            <a:r>
              <a:rPr sz="20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229" dirty="0">
                <a:solidFill>
                  <a:srgbClr val="FFFFFF"/>
                </a:solidFill>
                <a:latin typeface="Tahoma"/>
                <a:cs typeface="Tahoma"/>
              </a:rPr>
              <a:t>con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Tahoma"/>
                <a:cs typeface="Tahoma"/>
              </a:rPr>
              <a:t>hemosiderina.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4135" y="4360164"/>
            <a:ext cx="2121535" cy="1272540"/>
          </a:xfrm>
          <a:prstGeom prst="rect">
            <a:avLst/>
          </a:prstGeom>
          <a:solidFill>
            <a:srgbClr val="EFBEBE"/>
          </a:solidFill>
          <a:ln w="15240">
            <a:solidFill>
              <a:srgbClr val="FFFFFF"/>
            </a:solidFill>
          </a:ln>
        </p:spPr>
        <p:txBody>
          <a:bodyPr vert="horz" wrap="square" lIns="0" tIns="215900" rIns="0" bIns="0" rtlCol="0">
            <a:spAutoFit/>
          </a:bodyPr>
          <a:lstStyle/>
          <a:p>
            <a:pPr marL="123825" marR="118110" indent="2540" algn="ctr">
              <a:lnSpc>
                <a:spcPts val="2210"/>
              </a:lnSpc>
              <a:spcBef>
                <a:spcPts val="1700"/>
              </a:spcBef>
            </a:pPr>
            <a:r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Tabiques </a:t>
            </a:r>
            <a:r>
              <a:rPr sz="2000" spc="235" dirty="0">
                <a:solidFill>
                  <a:srgbClr val="FFFFFF"/>
                </a:solidFill>
                <a:latin typeface="Tahoma"/>
                <a:cs typeface="Tahoma"/>
              </a:rPr>
              <a:t>con </a:t>
            </a:r>
            <a:r>
              <a:rPr sz="2000" spc="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Tahoma"/>
                <a:cs typeface="Tahoma"/>
              </a:rPr>
              <a:t>eng</a:t>
            </a:r>
            <a:r>
              <a:rPr sz="2000" spc="7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spc="21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000" spc="105" dirty="0">
                <a:solidFill>
                  <a:srgbClr val="FFFFFF"/>
                </a:solidFill>
                <a:latin typeface="Tahoma"/>
                <a:cs typeface="Tahoma"/>
              </a:rPr>
              <a:t>samiento  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fibroso.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07379" y="4360164"/>
            <a:ext cx="2120265" cy="1272540"/>
          </a:xfrm>
          <a:prstGeom prst="rect">
            <a:avLst/>
          </a:prstGeom>
          <a:solidFill>
            <a:srgbClr val="DF8F8F"/>
          </a:solidFill>
          <a:ln w="15240">
            <a:solidFill>
              <a:srgbClr val="FFFFF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ts val="2305"/>
              </a:lnSpc>
            </a:pP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Hipertrofia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ts val="2305"/>
              </a:lnSpc>
            </a:pPr>
            <a:r>
              <a:rPr sz="2000" spc="130" dirty="0">
                <a:solidFill>
                  <a:srgbClr val="FFFFFF"/>
                </a:solidFill>
                <a:latin typeface="Tahoma"/>
                <a:cs typeface="Tahoma"/>
              </a:rPr>
              <a:t>neumocitos</a:t>
            </a:r>
            <a:r>
              <a:rPr sz="20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90" dirty="0">
                <a:solidFill>
                  <a:srgbClr val="FFFFFF"/>
                </a:solidFill>
                <a:latin typeface="Tahoma"/>
                <a:cs typeface="Tahoma"/>
              </a:rPr>
              <a:t>II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39100" y="4360164"/>
            <a:ext cx="2121535" cy="1272540"/>
          </a:xfrm>
          <a:prstGeom prst="rect">
            <a:avLst/>
          </a:prstGeom>
          <a:solidFill>
            <a:srgbClr val="C86464"/>
          </a:solidFill>
          <a:ln w="15240">
            <a:solidFill>
              <a:srgbClr val="FFFFFF"/>
            </a:solidFill>
          </a:ln>
        </p:spPr>
        <p:txBody>
          <a:bodyPr vert="horz" wrap="square" lIns="0" tIns="215900" rIns="0" bIns="0" rtlCol="0">
            <a:spAutoFit/>
          </a:bodyPr>
          <a:lstStyle/>
          <a:p>
            <a:pPr marL="109220" marR="97790" algn="ctr">
              <a:lnSpc>
                <a:spcPts val="2210"/>
              </a:lnSpc>
              <a:spcBef>
                <a:spcPts val="1700"/>
              </a:spcBef>
            </a:pPr>
            <a:r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Depósitos</a:t>
            </a:r>
            <a:r>
              <a:rPr sz="20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254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0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Ig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75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2000" spc="190" dirty="0">
                <a:solidFill>
                  <a:srgbClr val="FFFFFF"/>
                </a:solidFill>
                <a:latin typeface="Tahoma"/>
                <a:cs typeface="Tahoma"/>
              </a:rPr>
              <a:t>membrana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Tahoma"/>
                <a:cs typeface="Tahoma"/>
              </a:rPr>
              <a:t>basal.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46818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SX.</a:t>
            </a:r>
            <a:r>
              <a:rPr spc="-145" dirty="0"/>
              <a:t> </a:t>
            </a:r>
            <a:r>
              <a:rPr spc="65" dirty="0"/>
              <a:t>DE</a:t>
            </a:r>
            <a:r>
              <a:rPr spc="-155" dirty="0"/>
              <a:t> </a:t>
            </a:r>
            <a:r>
              <a:rPr spc="100" dirty="0"/>
              <a:t>GOODPASTEURE: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09672" y="1935479"/>
            <a:ext cx="3282950" cy="619125"/>
          </a:xfrm>
          <a:prstGeom prst="rect">
            <a:avLst/>
          </a:prstGeom>
          <a:solidFill>
            <a:srgbClr val="E26262"/>
          </a:solidFill>
        </p:spPr>
        <p:txBody>
          <a:bodyPr vert="horz" wrap="square" lIns="0" tIns="132080" rIns="0" bIns="0" rtlCol="0">
            <a:spAutoFit/>
          </a:bodyPr>
          <a:lstStyle/>
          <a:p>
            <a:pPr marL="1065530">
              <a:lnSpc>
                <a:spcPct val="100000"/>
              </a:lnSpc>
              <a:spcBef>
                <a:spcPts val="1040"/>
              </a:spcBef>
            </a:pPr>
            <a:r>
              <a:rPr sz="2100" spc="70" dirty="0">
                <a:solidFill>
                  <a:srgbClr val="FFFFFF"/>
                </a:solidFill>
                <a:latin typeface="Tahoma"/>
                <a:cs typeface="Tahoma"/>
              </a:rPr>
              <a:t>Síntomas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9672" y="2554223"/>
            <a:ext cx="3282950" cy="2767965"/>
          </a:xfrm>
          <a:prstGeom prst="rect">
            <a:avLst/>
          </a:prstGeom>
          <a:solidFill>
            <a:srgbClr val="F4D2D2">
              <a:alpha val="90194"/>
            </a:srgbClr>
          </a:solidFill>
        </p:spPr>
        <p:txBody>
          <a:bodyPr vert="horz" wrap="square" lIns="0" tIns="100330" rIns="0" bIns="0" rtlCol="0">
            <a:spAutoFit/>
          </a:bodyPr>
          <a:lstStyle/>
          <a:p>
            <a:pPr marL="348615" marR="307975" indent="-228600">
              <a:lnSpc>
                <a:spcPct val="92000"/>
              </a:lnSpc>
              <a:spcBef>
                <a:spcPts val="790"/>
              </a:spcBef>
              <a:buChar char="•"/>
              <a:tabLst>
                <a:tab pos="349250" algn="l"/>
              </a:tabLst>
            </a:pPr>
            <a:r>
              <a:rPr sz="2100" spc="70" dirty="0">
                <a:latin typeface="Tahoma"/>
                <a:cs typeface="Tahoma"/>
              </a:rPr>
              <a:t>hemoptisis </a:t>
            </a:r>
            <a:r>
              <a:rPr sz="2100" spc="80" dirty="0">
                <a:latin typeface="Tahoma"/>
                <a:cs typeface="Tahoma"/>
              </a:rPr>
              <a:t>y </a:t>
            </a:r>
            <a:r>
              <a:rPr sz="2100" spc="85" dirty="0">
                <a:latin typeface="Tahoma"/>
                <a:cs typeface="Tahoma"/>
              </a:rPr>
              <a:t> </a:t>
            </a:r>
            <a:r>
              <a:rPr sz="2100" spc="140" dirty="0">
                <a:latin typeface="Tahoma"/>
                <a:cs typeface="Tahoma"/>
              </a:rPr>
              <a:t>consolidaciones </a:t>
            </a:r>
            <a:r>
              <a:rPr sz="2100" spc="145" dirty="0">
                <a:latin typeface="Tahoma"/>
                <a:cs typeface="Tahoma"/>
              </a:rPr>
              <a:t> </a:t>
            </a:r>
            <a:r>
              <a:rPr sz="2100" spc="120" dirty="0">
                <a:latin typeface="Tahoma"/>
                <a:cs typeface="Tahoma"/>
              </a:rPr>
              <a:t>pulmonares</a:t>
            </a:r>
            <a:r>
              <a:rPr sz="2100" spc="-150" dirty="0">
                <a:latin typeface="Tahoma"/>
                <a:cs typeface="Tahoma"/>
              </a:rPr>
              <a:t> </a:t>
            </a:r>
            <a:r>
              <a:rPr sz="2100" spc="120" dirty="0">
                <a:latin typeface="Tahoma"/>
                <a:cs typeface="Tahoma"/>
              </a:rPr>
              <a:t>focales.</a:t>
            </a:r>
            <a:endParaRPr sz="2100">
              <a:latin typeface="Tahoma"/>
              <a:cs typeface="Tahoma"/>
            </a:endParaRPr>
          </a:p>
          <a:p>
            <a:pPr marL="348615" marR="766445" indent="-228600">
              <a:lnSpc>
                <a:spcPts val="2320"/>
              </a:lnSpc>
              <a:spcBef>
                <a:spcPts val="425"/>
              </a:spcBef>
              <a:buChar char="•"/>
              <a:tabLst>
                <a:tab pos="349250" algn="l"/>
              </a:tabLst>
            </a:pPr>
            <a:r>
              <a:rPr sz="2100" spc="425" dirty="0">
                <a:latin typeface="Tahoma"/>
                <a:cs typeface="Tahoma"/>
              </a:rPr>
              <a:t>G</a:t>
            </a:r>
            <a:r>
              <a:rPr sz="2100" spc="-50" dirty="0">
                <a:latin typeface="Tahoma"/>
                <a:cs typeface="Tahoma"/>
              </a:rPr>
              <a:t>l</a:t>
            </a:r>
            <a:r>
              <a:rPr sz="2100" spc="250" dirty="0">
                <a:latin typeface="Tahoma"/>
                <a:cs typeface="Tahoma"/>
              </a:rPr>
              <a:t>om</a:t>
            </a:r>
            <a:r>
              <a:rPr sz="2100" spc="195" dirty="0">
                <a:latin typeface="Tahoma"/>
                <a:cs typeface="Tahoma"/>
              </a:rPr>
              <a:t>e</a:t>
            </a:r>
            <a:r>
              <a:rPr sz="2100" spc="-35" dirty="0">
                <a:latin typeface="Tahoma"/>
                <a:cs typeface="Tahoma"/>
              </a:rPr>
              <a:t>ru</a:t>
            </a:r>
            <a:r>
              <a:rPr sz="2100" spc="-15" dirty="0">
                <a:latin typeface="Tahoma"/>
                <a:cs typeface="Tahoma"/>
              </a:rPr>
              <a:t>l</a:t>
            </a:r>
            <a:r>
              <a:rPr sz="2100" spc="25" dirty="0">
                <a:latin typeface="Tahoma"/>
                <a:cs typeface="Tahoma"/>
              </a:rPr>
              <a:t>onefritis  </a:t>
            </a:r>
            <a:r>
              <a:rPr sz="2100" spc="70" dirty="0">
                <a:latin typeface="Tahoma"/>
                <a:cs typeface="Tahoma"/>
              </a:rPr>
              <a:t>proliferativa.</a:t>
            </a:r>
            <a:endParaRPr sz="2100">
              <a:latin typeface="Tahoma"/>
              <a:cs typeface="Tahoma"/>
            </a:endParaRPr>
          </a:p>
          <a:p>
            <a:pPr marL="348615" marR="160655" indent="-228600">
              <a:lnSpc>
                <a:spcPts val="2320"/>
              </a:lnSpc>
              <a:spcBef>
                <a:spcPts val="390"/>
              </a:spcBef>
              <a:buChar char="•"/>
              <a:tabLst>
                <a:tab pos="349250" algn="l"/>
              </a:tabLst>
            </a:pPr>
            <a:r>
              <a:rPr sz="2100" spc="80" dirty="0">
                <a:latin typeface="Tahoma"/>
                <a:cs typeface="Tahoma"/>
              </a:rPr>
              <a:t>Neumonitis</a:t>
            </a:r>
            <a:r>
              <a:rPr sz="2100" spc="-105" dirty="0">
                <a:latin typeface="Tahoma"/>
                <a:cs typeface="Tahoma"/>
              </a:rPr>
              <a:t> </a:t>
            </a:r>
            <a:r>
              <a:rPr sz="2100" spc="45" dirty="0">
                <a:latin typeface="Tahoma"/>
                <a:cs typeface="Tahoma"/>
              </a:rPr>
              <a:t>intersticial </a:t>
            </a:r>
            <a:r>
              <a:rPr sz="2100" spc="-640" dirty="0">
                <a:latin typeface="Tahoma"/>
                <a:cs typeface="Tahoma"/>
              </a:rPr>
              <a:t> </a:t>
            </a:r>
            <a:r>
              <a:rPr sz="2100" spc="165" dirty="0">
                <a:latin typeface="Tahoma"/>
                <a:cs typeface="Tahoma"/>
              </a:rPr>
              <a:t>hemorrágica </a:t>
            </a:r>
            <a:r>
              <a:rPr sz="2100" spc="170" dirty="0">
                <a:latin typeface="Tahoma"/>
                <a:cs typeface="Tahoma"/>
              </a:rPr>
              <a:t> </a:t>
            </a:r>
            <a:r>
              <a:rPr sz="2100" spc="105" dirty="0">
                <a:latin typeface="Tahoma"/>
                <a:cs typeface="Tahoma"/>
              </a:rPr>
              <a:t>necrosarte.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2303" y="1924811"/>
            <a:ext cx="3282950" cy="620395"/>
          </a:xfrm>
          <a:prstGeom prst="rect">
            <a:avLst/>
          </a:prstGeom>
          <a:solidFill>
            <a:srgbClr val="E26262"/>
          </a:solidFill>
        </p:spPr>
        <p:txBody>
          <a:bodyPr vert="horz" wrap="square" lIns="0" tIns="132715" rIns="0" bIns="0" rtlCol="0">
            <a:spAutoFit/>
          </a:bodyPr>
          <a:lstStyle/>
          <a:p>
            <a:pPr marL="855980">
              <a:lnSpc>
                <a:spcPct val="100000"/>
              </a:lnSpc>
              <a:spcBef>
                <a:spcPts val="1045"/>
              </a:spcBef>
            </a:pPr>
            <a:r>
              <a:rPr sz="2100" spc="85" dirty="0">
                <a:solidFill>
                  <a:srgbClr val="FFFFFF"/>
                </a:solidFill>
                <a:latin typeface="Tahoma"/>
                <a:cs typeface="Tahoma"/>
              </a:rPr>
              <a:t>Tratamiento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2303" y="2545079"/>
            <a:ext cx="3282950" cy="2775585"/>
          </a:xfrm>
          <a:prstGeom prst="rect">
            <a:avLst/>
          </a:prstGeom>
          <a:solidFill>
            <a:srgbClr val="F4D2D2">
              <a:alpha val="90194"/>
            </a:srgbClr>
          </a:solidFill>
        </p:spPr>
        <p:txBody>
          <a:bodyPr vert="horz" wrap="square" lIns="0" tIns="82550" rIns="0" bIns="0" rtlCol="0">
            <a:spAutoFit/>
          </a:bodyPr>
          <a:lstStyle/>
          <a:p>
            <a:pPr marL="348615" indent="-229235">
              <a:lnSpc>
                <a:spcPts val="2420"/>
              </a:lnSpc>
              <a:spcBef>
                <a:spcPts val="650"/>
              </a:spcBef>
              <a:buChar char="•"/>
              <a:tabLst>
                <a:tab pos="349250" algn="l"/>
              </a:tabLst>
            </a:pPr>
            <a:r>
              <a:rPr sz="2100" spc="75" dirty="0">
                <a:latin typeface="Tahoma"/>
                <a:cs typeface="Tahoma"/>
              </a:rPr>
              <a:t>plasmaféresis</a:t>
            </a:r>
            <a:endParaRPr sz="2100">
              <a:latin typeface="Tahoma"/>
              <a:cs typeface="Tahoma"/>
            </a:endParaRPr>
          </a:p>
          <a:p>
            <a:pPr marL="348615">
              <a:lnSpc>
                <a:spcPts val="2420"/>
              </a:lnSpc>
            </a:pPr>
            <a:r>
              <a:rPr sz="2100" spc="60" dirty="0">
                <a:latin typeface="Tahoma"/>
                <a:cs typeface="Tahoma"/>
              </a:rPr>
              <a:t>intensiva.</a:t>
            </a:r>
            <a:endParaRPr sz="2100">
              <a:latin typeface="Tahoma"/>
              <a:cs typeface="Tahoma"/>
            </a:endParaRPr>
          </a:p>
          <a:p>
            <a:pPr marL="348615" indent="-229235">
              <a:lnSpc>
                <a:spcPct val="100000"/>
              </a:lnSpc>
              <a:spcBef>
                <a:spcPts val="185"/>
              </a:spcBef>
              <a:buChar char="•"/>
              <a:tabLst>
                <a:tab pos="349250" algn="l"/>
              </a:tabLst>
            </a:pPr>
            <a:r>
              <a:rPr sz="2100" spc="60" dirty="0">
                <a:latin typeface="Tahoma"/>
                <a:cs typeface="Tahoma"/>
              </a:rPr>
              <a:t>Inmunosupresión.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3035" y="4157471"/>
            <a:ext cx="2093976" cy="24947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79355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HEMOSIDEROSIS</a:t>
            </a:r>
            <a:r>
              <a:rPr spc="-120" dirty="0"/>
              <a:t> </a:t>
            </a:r>
            <a:r>
              <a:rPr spc="204" dirty="0"/>
              <a:t>PULMONAR</a:t>
            </a:r>
            <a:r>
              <a:rPr spc="-145" dirty="0"/>
              <a:t> </a:t>
            </a:r>
            <a:r>
              <a:rPr spc="50" dirty="0"/>
              <a:t>IDIOPÁTICA</a:t>
            </a:r>
          </a:p>
        </p:txBody>
      </p:sp>
      <p:sp>
        <p:nvSpPr>
          <p:cNvPr id="3" name="object 3"/>
          <p:cNvSpPr/>
          <p:nvPr/>
        </p:nvSpPr>
        <p:spPr>
          <a:xfrm>
            <a:off x="3104388" y="1906523"/>
            <a:ext cx="4750435" cy="0"/>
          </a:xfrm>
          <a:custGeom>
            <a:avLst/>
            <a:gdLst/>
            <a:ahLst/>
            <a:cxnLst/>
            <a:rect l="l" t="t" r="r" b="b"/>
            <a:pathLst>
              <a:path w="4750434">
                <a:moveTo>
                  <a:pt x="0" y="0"/>
                </a:moveTo>
                <a:lnTo>
                  <a:pt x="4750308" y="0"/>
                </a:lnTo>
              </a:path>
            </a:pathLst>
          </a:custGeom>
          <a:ln w="15240">
            <a:solidFill>
              <a:srgbClr val="CE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04388" y="3093720"/>
            <a:ext cx="4750435" cy="0"/>
          </a:xfrm>
          <a:custGeom>
            <a:avLst/>
            <a:gdLst/>
            <a:ahLst/>
            <a:cxnLst/>
            <a:rect l="l" t="t" r="r" b="b"/>
            <a:pathLst>
              <a:path w="4750434">
                <a:moveTo>
                  <a:pt x="0" y="0"/>
                </a:moveTo>
                <a:lnTo>
                  <a:pt x="4750308" y="0"/>
                </a:lnTo>
              </a:path>
            </a:pathLst>
          </a:custGeom>
          <a:ln w="15240">
            <a:solidFill>
              <a:srgbClr val="D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04388" y="4279391"/>
            <a:ext cx="4750435" cy="0"/>
          </a:xfrm>
          <a:custGeom>
            <a:avLst/>
            <a:gdLst/>
            <a:ahLst/>
            <a:cxnLst/>
            <a:rect l="l" t="t" r="r" b="b"/>
            <a:pathLst>
              <a:path w="4750434">
                <a:moveTo>
                  <a:pt x="0" y="0"/>
                </a:moveTo>
                <a:lnTo>
                  <a:pt x="4750308" y="0"/>
                </a:lnTo>
              </a:path>
            </a:pathLst>
          </a:custGeom>
          <a:ln w="15240">
            <a:solidFill>
              <a:srgbClr val="EB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79191" y="1947163"/>
            <a:ext cx="4492625" cy="33947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636270">
              <a:lnSpc>
                <a:spcPts val="2540"/>
              </a:lnSpc>
              <a:spcBef>
                <a:spcPts val="370"/>
              </a:spcBef>
            </a:pPr>
            <a:r>
              <a:rPr sz="2300" spc="140" dirty="0">
                <a:latin typeface="Tahoma"/>
                <a:cs typeface="Tahoma"/>
              </a:rPr>
              <a:t>Hemorragia</a:t>
            </a:r>
            <a:r>
              <a:rPr sz="2300" spc="-130" dirty="0">
                <a:latin typeface="Tahoma"/>
                <a:cs typeface="Tahoma"/>
              </a:rPr>
              <a:t> </a:t>
            </a:r>
            <a:r>
              <a:rPr sz="2300" spc="140" dirty="0">
                <a:latin typeface="Tahoma"/>
                <a:cs typeface="Tahoma"/>
              </a:rPr>
              <a:t>alveolar</a:t>
            </a:r>
            <a:r>
              <a:rPr sz="2300" spc="-130" dirty="0">
                <a:latin typeface="Tahoma"/>
                <a:cs typeface="Tahoma"/>
              </a:rPr>
              <a:t> </a:t>
            </a:r>
            <a:r>
              <a:rPr sz="2300" spc="95" dirty="0">
                <a:latin typeface="Tahoma"/>
                <a:cs typeface="Tahoma"/>
              </a:rPr>
              <a:t>difusa </a:t>
            </a:r>
            <a:r>
              <a:rPr sz="2300" spc="-705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intermitente.</a:t>
            </a:r>
            <a:endParaRPr sz="2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300" spc="170" dirty="0">
                <a:latin typeface="Tahoma"/>
                <a:cs typeface="Tahoma"/>
              </a:rPr>
              <a:t>Mayoría</a:t>
            </a:r>
            <a:r>
              <a:rPr sz="2300" spc="-145" dirty="0">
                <a:latin typeface="Tahoma"/>
                <a:cs typeface="Tahoma"/>
              </a:rPr>
              <a:t> </a:t>
            </a:r>
            <a:r>
              <a:rPr sz="2300" spc="40" dirty="0">
                <a:latin typeface="Tahoma"/>
                <a:cs typeface="Tahoma"/>
              </a:rPr>
              <a:t>niños.</a:t>
            </a:r>
            <a:endParaRPr sz="23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92000"/>
              </a:lnSpc>
            </a:pPr>
            <a:r>
              <a:rPr sz="2300" spc="190" dirty="0">
                <a:latin typeface="Tahoma"/>
                <a:cs typeface="Tahoma"/>
              </a:rPr>
              <a:t>Comienzo </a:t>
            </a:r>
            <a:r>
              <a:rPr sz="2300" spc="150" dirty="0">
                <a:latin typeface="Tahoma"/>
                <a:cs typeface="Tahoma"/>
              </a:rPr>
              <a:t>paulatino </a:t>
            </a:r>
            <a:r>
              <a:rPr sz="2300" spc="270" dirty="0">
                <a:latin typeface="Tahoma"/>
                <a:cs typeface="Tahoma"/>
              </a:rPr>
              <a:t>con </a:t>
            </a:r>
            <a:r>
              <a:rPr sz="2300" spc="45" dirty="0">
                <a:latin typeface="Tahoma"/>
                <a:cs typeface="Tahoma"/>
              </a:rPr>
              <a:t>tos </a:t>
            </a:r>
            <a:r>
              <a:rPr sz="2300" spc="50" dirty="0">
                <a:latin typeface="Tahoma"/>
                <a:cs typeface="Tahoma"/>
              </a:rPr>
              <a:t> </a:t>
            </a:r>
            <a:r>
              <a:rPr sz="2300" spc="150" dirty="0">
                <a:latin typeface="Tahoma"/>
                <a:cs typeface="Tahoma"/>
              </a:rPr>
              <a:t>productiva,</a:t>
            </a:r>
            <a:r>
              <a:rPr sz="2300" spc="-140" dirty="0">
                <a:latin typeface="Tahoma"/>
                <a:cs typeface="Tahoma"/>
              </a:rPr>
              <a:t> </a:t>
            </a:r>
            <a:r>
              <a:rPr sz="2300" spc="170" dirty="0">
                <a:latin typeface="Tahoma"/>
                <a:cs typeface="Tahoma"/>
              </a:rPr>
              <a:t>anemia,</a:t>
            </a:r>
            <a:r>
              <a:rPr sz="2300" spc="-120" dirty="0">
                <a:latin typeface="Tahoma"/>
                <a:cs typeface="Tahoma"/>
              </a:rPr>
              <a:t> </a:t>
            </a:r>
            <a:r>
              <a:rPr sz="2300" spc="80" dirty="0">
                <a:latin typeface="Tahoma"/>
                <a:cs typeface="Tahoma"/>
              </a:rPr>
              <a:t>hemoptisis </a:t>
            </a:r>
            <a:r>
              <a:rPr sz="2300" spc="-700" dirty="0">
                <a:latin typeface="Tahoma"/>
                <a:cs typeface="Tahoma"/>
              </a:rPr>
              <a:t> </a:t>
            </a:r>
            <a:r>
              <a:rPr sz="2300" spc="135" dirty="0">
                <a:latin typeface="Tahoma"/>
                <a:cs typeface="Tahoma"/>
              </a:rPr>
              <a:t>por</a:t>
            </a:r>
            <a:r>
              <a:rPr sz="2300" spc="-100" dirty="0">
                <a:latin typeface="Tahoma"/>
                <a:cs typeface="Tahoma"/>
              </a:rPr>
              <a:t> </a:t>
            </a:r>
            <a:r>
              <a:rPr sz="2300" spc="70" dirty="0">
                <a:latin typeface="Tahoma"/>
                <a:cs typeface="Tahoma"/>
              </a:rPr>
              <a:t>infiltrado</a:t>
            </a:r>
            <a:r>
              <a:rPr sz="2300" spc="-114" dirty="0">
                <a:latin typeface="Tahoma"/>
                <a:cs typeface="Tahoma"/>
              </a:rPr>
              <a:t> </a:t>
            </a:r>
            <a:r>
              <a:rPr sz="2300" spc="145" dirty="0">
                <a:latin typeface="Tahoma"/>
                <a:cs typeface="Tahoma"/>
              </a:rPr>
              <a:t>pulmonar</a:t>
            </a:r>
            <a:r>
              <a:rPr sz="2300" spc="-125" dirty="0">
                <a:latin typeface="Tahoma"/>
                <a:cs typeface="Tahoma"/>
              </a:rPr>
              <a:t> </a:t>
            </a:r>
            <a:r>
              <a:rPr sz="2300" spc="60" dirty="0">
                <a:latin typeface="Tahoma"/>
                <a:cs typeface="Tahoma"/>
              </a:rPr>
              <a:t>difuso.</a:t>
            </a:r>
            <a:endParaRPr sz="23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500" y="2196083"/>
            <a:ext cx="2723388" cy="341985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79355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HEMOSIDEROSIS</a:t>
            </a:r>
            <a:r>
              <a:rPr spc="-120" dirty="0"/>
              <a:t> </a:t>
            </a:r>
            <a:r>
              <a:rPr spc="204" dirty="0"/>
              <a:t>PULMONAR</a:t>
            </a:r>
            <a:r>
              <a:rPr spc="-145" dirty="0"/>
              <a:t> </a:t>
            </a:r>
            <a:r>
              <a:rPr spc="50" dirty="0"/>
              <a:t>IDIOPÁTICA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080759" y="2040635"/>
            <a:ext cx="3808729" cy="1772920"/>
            <a:chOff x="6080759" y="2040635"/>
            <a:chExt cx="3808729" cy="1772920"/>
          </a:xfrm>
        </p:grpSpPr>
        <p:sp>
          <p:nvSpPr>
            <p:cNvPr id="4" name="object 4"/>
            <p:cNvSpPr/>
            <p:nvPr/>
          </p:nvSpPr>
          <p:spPr>
            <a:xfrm>
              <a:off x="6088379" y="2048255"/>
              <a:ext cx="3793490" cy="1757680"/>
            </a:xfrm>
            <a:custGeom>
              <a:avLst/>
              <a:gdLst/>
              <a:ahLst/>
              <a:cxnLst/>
              <a:rect l="l" t="t" r="r" b="b"/>
              <a:pathLst>
                <a:path w="3793490" h="1757679">
                  <a:moveTo>
                    <a:pt x="2914650" y="0"/>
                  </a:moveTo>
                  <a:lnTo>
                    <a:pt x="2914650" y="219583"/>
                  </a:lnTo>
                  <a:lnTo>
                    <a:pt x="0" y="219583"/>
                  </a:lnTo>
                  <a:lnTo>
                    <a:pt x="0" y="1537589"/>
                  </a:lnTo>
                  <a:lnTo>
                    <a:pt x="2914650" y="1537589"/>
                  </a:lnTo>
                  <a:lnTo>
                    <a:pt x="2914650" y="1757172"/>
                  </a:lnTo>
                  <a:lnTo>
                    <a:pt x="3793236" y="878586"/>
                  </a:lnTo>
                  <a:lnTo>
                    <a:pt x="291465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88379" y="2048255"/>
              <a:ext cx="3793490" cy="1757680"/>
            </a:xfrm>
            <a:custGeom>
              <a:avLst/>
              <a:gdLst/>
              <a:ahLst/>
              <a:cxnLst/>
              <a:rect l="l" t="t" r="r" b="b"/>
              <a:pathLst>
                <a:path w="3793490" h="1757679">
                  <a:moveTo>
                    <a:pt x="0" y="219583"/>
                  </a:moveTo>
                  <a:lnTo>
                    <a:pt x="2914650" y="219583"/>
                  </a:lnTo>
                  <a:lnTo>
                    <a:pt x="2914650" y="0"/>
                  </a:lnTo>
                  <a:lnTo>
                    <a:pt x="3793236" y="878586"/>
                  </a:lnTo>
                  <a:lnTo>
                    <a:pt x="2914650" y="1757172"/>
                  </a:lnTo>
                  <a:lnTo>
                    <a:pt x="2914650" y="1537589"/>
                  </a:lnTo>
                  <a:lnTo>
                    <a:pt x="0" y="1537589"/>
                  </a:lnTo>
                  <a:lnTo>
                    <a:pt x="0" y="219583"/>
                  </a:lnTo>
                  <a:close/>
                </a:path>
              </a:pathLst>
            </a:custGeom>
            <a:ln w="15240">
              <a:solidFill>
                <a:srgbClr val="E26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084570" y="2243074"/>
            <a:ext cx="3092450" cy="109029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0" marR="686435" indent="-114935">
              <a:lnSpc>
                <a:spcPts val="1550"/>
              </a:lnSpc>
              <a:spcBef>
                <a:spcPts val="265"/>
              </a:spcBef>
              <a:buSzPct val="92857"/>
              <a:buChar char="•"/>
              <a:tabLst>
                <a:tab pos="127635" algn="l"/>
              </a:tabLst>
            </a:pPr>
            <a:r>
              <a:rPr sz="1400" spc="130" dirty="0">
                <a:latin typeface="Tahoma"/>
                <a:cs typeface="Tahoma"/>
              </a:rPr>
              <a:t>No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se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180" dirty="0">
                <a:latin typeface="Tahoma"/>
                <a:cs typeface="Tahoma"/>
              </a:rPr>
              <a:t>conoce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su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causa,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ni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patogenia.</a:t>
            </a:r>
            <a:endParaRPr sz="1400">
              <a:latin typeface="Tahoma"/>
              <a:cs typeface="Tahoma"/>
            </a:endParaRPr>
          </a:p>
          <a:p>
            <a:pPr marL="127000" marR="5080" indent="-114935">
              <a:lnSpc>
                <a:spcPts val="1550"/>
              </a:lnSpc>
              <a:spcBef>
                <a:spcPts val="250"/>
              </a:spcBef>
              <a:buSzPct val="92857"/>
              <a:buChar char="•"/>
              <a:tabLst>
                <a:tab pos="127635" algn="l"/>
              </a:tabLst>
            </a:pPr>
            <a:r>
              <a:rPr sz="1400" spc="130" dirty="0">
                <a:latin typeface="Tahoma"/>
                <a:cs typeface="Tahoma"/>
              </a:rPr>
              <a:t>No </a:t>
            </a:r>
            <a:r>
              <a:rPr sz="1400" spc="45" dirty="0">
                <a:latin typeface="Tahoma"/>
                <a:cs typeface="Tahoma"/>
              </a:rPr>
              <a:t>se </a:t>
            </a:r>
            <a:r>
              <a:rPr sz="1400" spc="135" dirty="0">
                <a:latin typeface="Tahoma"/>
                <a:cs typeface="Tahoma"/>
              </a:rPr>
              <a:t>detectan </a:t>
            </a:r>
            <a:r>
              <a:rPr sz="1400" spc="85" dirty="0">
                <a:latin typeface="Tahoma"/>
                <a:cs typeface="Tahoma"/>
              </a:rPr>
              <a:t>anticuerpos </a:t>
            </a:r>
            <a:r>
              <a:rPr sz="1400" spc="90" dirty="0"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contra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130" dirty="0">
                <a:latin typeface="Tahoma"/>
                <a:cs typeface="Tahoma"/>
              </a:rPr>
              <a:t>membrana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95" dirty="0">
                <a:latin typeface="Tahoma"/>
                <a:cs typeface="Tahoma"/>
              </a:rPr>
              <a:t>basal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125" dirty="0">
                <a:latin typeface="Tahoma"/>
                <a:cs typeface="Tahoma"/>
              </a:rPr>
              <a:t>en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suero.</a:t>
            </a:r>
            <a:endParaRPr sz="1400">
              <a:latin typeface="Tahoma"/>
              <a:cs typeface="Tahoma"/>
            </a:endParaRPr>
          </a:p>
          <a:p>
            <a:pPr marL="127000" indent="-114935">
              <a:lnSpc>
                <a:spcPct val="100000"/>
              </a:lnSpc>
              <a:spcBef>
                <a:spcPts val="85"/>
              </a:spcBef>
              <a:buSzPct val="92857"/>
              <a:buChar char="•"/>
              <a:tabLst>
                <a:tab pos="127635" algn="l"/>
              </a:tabLst>
            </a:pPr>
            <a:r>
              <a:rPr sz="1400" spc="60" dirty="0">
                <a:latin typeface="Tahoma"/>
                <a:cs typeface="Tahoma"/>
              </a:rPr>
              <a:t>Posible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mecanismo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inmunitario.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50920" y="2040635"/>
            <a:ext cx="2545080" cy="1772920"/>
            <a:chOff x="3550920" y="2040635"/>
            <a:chExt cx="2545080" cy="177292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8540" y="2048255"/>
              <a:ext cx="2529840" cy="17571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58540" y="2048255"/>
              <a:ext cx="2529840" cy="1757680"/>
            </a:xfrm>
            <a:custGeom>
              <a:avLst/>
              <a:gdLst/>
              <a:ahLst/>
              <a:cxnLst/>
              <a:rect l="l" t="t" r="r" b="b"/>
              <a:pathLst>
                <a:path w="2529840" h="1757679">
                  <a:moveTo>
                    <a:pt x="0" y="292862"/>
                  </a:moveTo>
                  <a:lnTo>
                    <a:pt x="3831" y="245344"/>
                  </a:lnTo>
                  <a:lnTo>
                    <a:pt x="14925" y="200273"/>
                  </a:lnTo>
                  <a:lnTo>
                    <a:pt x="32678" y="158250"/>
                  </a:lnTo>
                  <a:lnTo>
                    <a:pt x="56489" y="119877"/>
                  </a:lnTo>
                  <a:lnTo>
                    <a:pt x="85756" y="85756"/>
                  </a:lnTo>
                  <a:lnTo>
                    <a:pt x="119877" y="56489"/>
                  </a:lnTo>
                  <a:lnTo>
                    <a:pt x="158250" y="32678"/>
                  </a:lnTo>
                  <a:lnTo>
                    <a:pt x="200273" y="14925"/>
                  </a:lnTo>
                  <a:lnTo>
                    <a:pt x="245344" y="3831"/>
                  </a:lnTo>
                  <a:lnTo>
                    <a:pt x="292862" y="0"/>
                  </a:lnTo>
                  <a:lnTo>
                    <a:pt x="2236978" y="0"/>
                  </a:lnTo>
                  <a:lnTo>
                    <a:pt x="2284495" y="3831"/>
                  </a:lnTo>
                  <a:lnTo>
                    <a:pt x="2329566" y="14925"/>
                  </a:lnTo>
                  <a:lnTo>
                    <a:pt x="2371589" y="32678"/>
                  </a:lnTo>
                  <a:lnTo>
                    <a:pt x="2409962" y="56489"/>
                  </a:lnTo>
                  <a:lnTo>
                    <a:pt x="2444083" y="85756"/>
                  </a:lnTo>
                  <a:lnTo>
                    <a:pt x="2473350" y="119877"/>
                  </a:lnTo>
                  <a:lnTo>
                    <a:pt x="2497161" y="158250"/>
                  </a:lnTo>
                  <a:lnTo>
                    <a:pt x="2514914" y="200273"/>
                  </a:lnTo>
                  <a:lnTo>
                    <a:pt x="2526008" y="245344"/>
                  </a:lnTo>
                  <a:lnTo>
                    <a:pt x="2529840" y="292862"/>
                  </a:lnTo>
                  <a:lnTo>
                    <a:pt x="2529840" y="1464310"/>
                  </a:lnTo>
                  <a:lnTo>
                    <a:pt x="2526008" y="1511827"/>
                  </a:lnTo>
                  <a:lnTo>
                    <a:pt x="2514914" y="1556898"/>
                  </a:lnTo>
                  <a:lnTo>
                    <a:pt x="2497161" y="1598921"/>
                  </a:lnTo>
                  <a:lnTo>
                    <a:pt x="2473350" y="1637294"/>
                  </a:lnTo>
                  <a:lnTo>
                    <a:pt x="2444083" y="1671415"/>
                  </a:lnTo>
                  <a:lnTo>
                    <a:pt x="2409962" y="1700682"/>
                  </a:lnTo>
                  <a:lnTo>
                    <a:pt x="2371589" y="1724493"/>
                  </a:lnTo>
                  <a:lnTo>
                    <a:pt x="2329566" y="1742246"/>
                  </a:lnTo>
                  <a:lnTo>
                    <a:pt x="2284495" y="1753340"/>
                  </a:lnTo>
                  <a:lnTo>
                    <a:pt x="2236978" y="1757172"/>
                  </a:lnTo>
                  <a:lnTo>
                    <a:pt x="292862" y="1757172"/>
                  </a:lnTo>
                  <a:lnTo>
                    <a:pt x="245344" y="1753340"/>
                  </a:lnTo>
                  <a:lnTo>
                    <a:pt x="200273" y="1742246"/>
                  </a:lnTo>
                  <a:lnTo>
                    <a:pt x="158250" y="1724493"/>
                  </a:lnTo>
                  <a:lnTo>
                    <a:pt x="119877" y="1700682"/>
                  </a:lnTo>
                  <a:lnTo>
                    <a:pt x="85756" y="1671415"/>
                  </a:lnTo>
                  <a:lnTo>
                    <a:pt x="56489" y="1637294"/>
                  </a:lnTo>
                  <a:lnTo>
                    <a:pt x="32678" y="1598921"/>
                  </a:lnTo>
                  <a:lnTo>
                    <a:pt x="14925" y="1556898"/>
                  </a:lnTo>
                  <a:lnTo>
                    <a:pt x="3831" y="1511827"/>
                  </a:lnTo>
                  <a:lnTo>
                    <a:pt x="0" y="1464310"/>
                  </a:lnTo>
                  <a:lnTo>
                    <a:pt x="0" y="292862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080759" y="3973067"/>
            <a:ext cx="3808729" cy="1774189"/>
            <a:chOff x="6080759" y="3973067"/>
            <a:chExt cx="3808729" cy="1774189"/>
          </a:xfrm>
        </p:grpSpPr>
        <p:sp>
          <p:nvSpPr>
            <p:cNvPr id="11" name="object 11"/>
            <p:cNvSpPr/>
            <p:nvPr/>
          </p:nvSpPr>
          <p:spPr>
            <a:xfrm>
              <a:off x="6088379" y="3980687"/>
              <a:ext cx="3793490" cy="1758950"/>
            </a:xfrm>
            <a:custGeom>
              <a:avLst/>
              <a:gdLst/>
              <a:ahLst/>
              <a:cxnLst/>
              <a:rect l="l" t="t" r="r" b="b"/>
              <a:pathLst>
                <a:path w="3793490" h="1758950">
                  <a:moveTo>
                    <a:pt x="2913888" y="0"/>
                  </a:moveTo>
                  <a:lnTo>
                    <a:pt x="2913888" y="219837"/>
                  </a:lnTo>
                  <a:lnTo>
                    <a:pt x="0" y="219837"/>
                  </a:lnTo>
                  <a:lnTo>
                    <a:pt x="0" y="1538859"/>
                  </a:lnTo>
                  <a:lnTo>
                    <a:pt x="2913888" y="1538859"/>
                  </a:lnTo>
                  <a:lnTo>
                    <a:pt x="2913888" y="1758696"/>
                  </a:lnTo>
                  <a:lnTo>
                    <a:pt x="3793236" y="879348"/>
                  </a:lnTo>
                  <a:lnTo>
                    <a:pt x="29138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88379" y="3980687"/>
              <a:ext cx="3793490" cy="1758950"/>
            </a:xfrm>
            <a:custGeom>
              <a:avLst/>
              <a:gdLst/>
              <a:ahLst/>
              <a:cxnLst/>
              <a:rect l="l" t="t" r="r" b="b"/>
              <a:pathLst>
                <a:path w="3793490" h="1758950">
                  <a:moveTo>
                    <a:pt x="0" y="219837"/>
                  </a:moveTo>
                  <a:lnTo>
                    <a:pt x="2913888" y="219837"/>
                  </a:lnTo>
                  <a:lnTo>
                    <a:pt x="2913888" y="0"/>
                  </a:lnTo>
                  <a:lnTo>
                    <a:pt x="3793236" y="879348"/>
                  </a:lnTo>
                  <a:lnTo>
                    <a:pt x="2913888" y="1758696"/>
                  </a:lnTo>
                  <a:lnTo>
                    <a:pt x="2913888" y="1538859"/>
                  </a:lnTo>
                  <a:lnTo>
                    <a:pt x="0" y="1538859"/>
                  </a:lnTo>
                  <a:lnTo>
                    <a:pt x="0" y="219837"/>
                  </a:lnTo>
                  <a:close/>
                </a:path>
              </a:pathLst>
            </a:custGeom>
            <a:ln w="15240">
              <a:solidFill>
                <a:srgbClr val="E26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084570" y="4176776"/>
            <a:ext cx="16459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935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127635" algn="l"/>
              </a:tabLst>
            </a:pPr>
            <a:r>
              <a:rPr sz="1400" spc="80" dirty="0">
                <a:latin typeface="Tahoma"/>
                <a:cs typeface="Tahoma"/>
              </a:rPr>
              <a:t>inmunodepresión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550920" y="3973067"/>
            <a:ext cx="2545080" cy="1774189"/>
            <a:chOff x="3550920" y="3973067"/>
            <a:chExt cx="2545080" cy="1774189"/>
          </a:xfrm>
        </p:grpSpPr>
        <p:sp>
          <p:nvSpPr>
            <p:cNvPr id="15" name="object 15"/>
            <p:cNvSpPr/>
            <p:nvPr/>
          </p:nvSpPr>
          <p:spPr>
            <a:xfrm>
              <a:off x="3558540" y="3980687"/>
              <a:ext cx="2529840" cy="1758950"/>
            </a:xfrm>
            <a:custGeom>
              <a:avLst/>
              <a:gdLst/>
              <a:ahLst/>
              <a:cxnLst/>
              <a:rect l="l" t="t" r="r" b="b"/>
              <a:pathLst>
                <a:path w="2529840" h="1758950">
                  <a:moveTo>
                    <a:pt x="2236724" y="0"/>
                  </a:moveTo>
                  <a:lnTo>
                    <a:pt x="293115" y="0"/>
                  </a:lnTo>
                  <a:lnTo>
                    <a:pt x="245560" y="3835"/>
                  </a:lnTo>
                  <a:lnTo>
                    <a:pt x="200452" y="14939"/>
                  </a:lnTo>
                  <a:lnTo>
                    <a:pt x="158394" y="32709"/>
                  </a:lnTo>
                  <a:lnTo>
                    <a:pt x="119987" y="56542"/>
                  </a:lnTo>
                  <a:lnTo>
                    <a:pt x="85836" y="85836"/>
                  </a:lnTo>
                  <a:lnTo>
                    <a:pt x="56542" y="119987"/>
                  </a:lnTo>
                  <a:lnTo>
                    <a:pt x="32709" y="158394"/>
                  </a:lnTo>
                  <a:lnTo>
                    <a:pt x="14939" y="200452"/>
                  </a:lnTo>
                  <a:lnTo>
                    <a:pt x="3835" y="245560"/>
                  </a:lnTo>
                  <a:lnTo>
                    <a:pt x="0" y="293116"/>
                  </a:lnTo>
                  <a:lnTo>
                    <a:pt x="0" y="1465580"/>
                  </a:lnTo>
                  <a:lnTo>
                    <a:pt x="3835" y="1513122"/>
                  </a:lnTo>
                  <a:lnTo>
                    <a:pt x="14939" y="1558223"/>
                  </a:lnTo>
                  <a:lnTo>
                    <a:pt x="32709" y="1600279"/>
                  </a:lnTo>
                  <a:lnTo>
                    <a:pt x="56542" y="1638686"/>
                  </a:lnTo>
                  <a:lnTo>
                    <a:pt x="85836" y="1672840"/>
                  </a:lnTo>
                  <a:lnTo>
                    <a:pt x="119987" y="1702138"/>
                  </a:lnTo>
                  <a:lnTo>
                    <a:pt x="158394" y="1725977"/>
                  </a:lnTo>
                  <a:lnTo>
                    <a:pt x="200452" y="1743751"/>
                  </a:lnTo>
                  <a:lnTo>
                    <a:pt x="245560" y="1754859"/>
                  </a:lnTo>
                  <a:lnTo>
                    <a:pt x="293115" y="1758696"/>
                  </a:lnTo>
                  <a:lnTo>
                    <a:pt x="2236724" y="1758696"/>
                  </a:lnTo>
                  <a:lnTo>
                    <a:pt x="2284279" y="1754859"/>
                  </a:lnTo>
                  <a:lnTo>
                    <a:pt x="2329387" y="1743751"/>
                  </a:lnTo>
                  <a:lnTo>
                    <a:pt x="2371445" y="1725977"/>
                  </a:lnTo>
                  <a:lnTo>
                    <a:pt x="2409852" y="1702138"/>
                  </a:lnTo>
                  <a:lnTo>
                    <a:pt x="2444003" y="1672840"/>
                  </a:lnTo>
                  <a:lnTo>
                    <a:pt x="2473297" y="1638686"/>
                  </a:lnTo>
                  <a:lnTo>
                    <a:pt x="2497130" y="1600279"/>
                  </a:lnTo>
                  <a:lnTo>
                    <a:pt x="2514900" y="1558223"/>
                  </a:lnTo>
                  <a:lnTo>
                    <a:pt x="2526004" y="1513122"/>
                  </a:lnTo>
                  <a:lnTo>
                    <a:pt x="2529840" y="1465580"/>
                  </a:lnTo>
                  <a:lnTo>
                    <a:pt x="2529840" y="293116"/>
                  </a:lnTo>
                  <a:lnTo>
                    <a:pt x="2526004" y="245560"/>
                  </a:lnTo>
                  <a:lnTo>
                    <a:pt x="2514900" y="200452"/>
                  </a:lnTo>
                  <a:lnTo>
                    <a:pt x="2497130" y="158394"/>
                  </a:lnTo>
                  <a:lnTo>
                    <a:pt x="2473297" y="119987"/>
                  </a:lnTo>
                  <a:lnTo>
                    <a:pt x="2444003" y="85836"/>
                  </a:lnTo>
                  <a:lnTo>
                    <a:pt x="2409852" y="56542"/>
                  </a:lnTo>
                  <a:lnTo>
                    <a:pt x="2371445" y="32709"/>
                  </a:lnTo>
                  <a:lnTo>
                    <a:pt x="2329387" y="14939"/>
                  </a:lnTo>
                  <a:lnTo>
                    <a:pt x="2284279" y="3835"/>
                  </a:lnTo>
                  <a:lnTo>
                    <a:pt x="2236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58540" y="3980687"/>
              <a:ext cx="2529840" cy="1758950"/>
            </a:xfrm>
            <a:custGeom>
              <a:avLst/>
              <a:gdLst/>
              <a:ahLst/>
              <a:cxnLst/>
              <a:rect l="l" t="t" r="r" b="b"/>
              <a:pathLst>
                <a:path w="2529840" h="1758950">
                  <a:moveTo>
                    <a:pt x="0" y="293116"/>
                  </a:moveTo>
                  <a:lnTo>
                    <a:pt x="3835" y="245560"/>
                  </a:lnTo>
                  <a:lnTo>
                    <a:pt x="14939" y="200452"/>
                  </a:lnTo>
                  <a:lnTo>
                    <a:pt x="32709" y="158394"/>
                  </a:lnTo>
                  <a:lnTo>
                    <a:pt x="56542" y="119987"/>
                  </a:lnTo>
                  <a:lnTo>
                    <a:pt x="85836" y="85836"/>
                  </a:lnTo>
                  <a:lnTo>
                    <a:pt x="119987" y="56542"/>
                  </a:lnTo>
                  <a:lnTo>
                    <a:pt x="158394" y="32709"/>
                  </a:lnTo>
                  <a:lnTo>
                    <a:pt x="200452" y="14939"/>
                  </a:lnTo>
                  <a:lnTo>
                    <a:pt x="245560" y="3835"/>
                  </a:lnTo>
                  <a:lnTo>
                    <a:pt x="293115" y="0"/>
                  </a:lnTo>
                  <a:lnTo>
                    <a:pt x="2236724" y="0"/>
                  </a:lnTo>
                  <a:lnTo>
                    <a:pt x="2284279" y="3835"/>
                  </a:lnTo>
                  <a:lnTo>
                    <a:pt x="2329387" y="14939"/>
                  </a:lnTo>
                  <a:lnTo>
                    <a:pt x="2371445" y="32709"/>
                  </a:lnTo>
                  <a:lnTo>
                    <a:pt x="2409852" y="56542"/>
                  </a:lnTo>
                  <a:lnTo>
                    <a:pt x="2444003" y="85836"/>
                  </a:lnTo>
                  <a:lnTo>
                    <a:pt x="2473297" y="119987"/>
                  </a:lnTo>
                  <a:lnTo>
                    <a:pt x="2497130" y="158394"/>
                  </a:lnTo>
                  <a:lnTo>
                    <a:pt x="2514900" y="200452"/>
                  </a:lnTo>
                  <a:lnTo>
                    <a:pt x="2526004" y="245560"/>
                  </a:lnTo>
                  <a:lnTo>
                    <a:pt x="2529840" y="293116"/>
                  </a:lnTo>
                  <a:lnTo>
                    <a:pt x="2529840" y="1465580"/>
                  </a:lnTo>
                  <a:lnTo>
                    <a:pt x="2526004" y="1513122"/>
                  </a:lnTo>
                  <a:lnTo>
                    <a:pt x="2514900" y="1558223"/>
                  </a:lnTo>
                  <a:lnTo>
                    <a:pt x="2497130" y="1600279"/>
                  </a:lnTo>
                  <a:lnTo>
                    <a:pt x="2473297" y="1638686"/>
                  </a:lnTo>
                  <a:lnTo>
                    <a:pt x="2444003" y="1672840"/>
                  </a:lnTo>
                  <a:lnTo>
                    <a:pt x="2409852" y="1702138"/>
                  </a:lnTo>
                  <a:lnTo>
                    <a:pt x="2371445" y="1725977"/>
                  </a:lnTo>
                  <a:lnTo>
                    <a:pt x="2329387" y="1743751"/>
                  </a:lnTo>
                  <a:lnTo>
                    <a:pt x="2284279" y="1754859"/>
                  </a:lnTo>
                  <a:lnTo>
                    <a:pt x="2236724" y="1758696"/>
                  </a:lnTo>
                  <a:lnTo>
                    <a:pt x="293115" y="1758696"/>
                  </a:lnTo>
                  <a:lnTo>
                    <a:pt x="245560" y="1754859"/>
                  </a:lnTo>
                  <a:lnTo>
                    <a:pt x="200452" y="1743751"/>
                  </a:lnTo>
                  <a:lnTo>
                    <a:pt x="158394" y="1725977"/>
                  </a:lnTo>
                  <a:lnTo>
                    <a:pt x="119987" y="1702138"/>
                  </a:lnTo>
                  <a:lnTo>
                    <a:pt x="85836" y="1672840"/>
                  </a:lnTo>
                  <a:lnTo>
                    <a:pt x="56542" y="1638686"/>
                  </a:lnTo>
                  <a:lnTo>
                    <a:pt x="32709" y="1600279"/>
                  </a:lnTo>
                  <a:lnTo>
                    <a:pt x="14939" y="1558223"/>
                  </a:lnTo>
                  <a:lnTo>
                    <a:pt x="3835" y="1513122"/>
                  </a:lnTo>
                  <a:lnTo>
                    <a:pt x="0" y="1465580"/>
                  </a:lnTo>
                  <a:lnTo>
                    <a:pt x="0" y="293116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13175" y="4619066"/>
            <a:ext cx="202247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110" dirty="0">
                <a:latin typeface="Tahoma"/>
                <a:cs typeface="Tahoma"/>
              </a:rPr>
              <a:t>Tratamiento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31012"/>
            <a:ext cx="46291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Calibri Light"/>
                <a:cs typeface="Calibri Light"/>
              </a:rPr>
              <a:t>INFECCIONES</a:t>
            </a:r>
            <a:r>
              <a:rPr spc="-40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PULMONARES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87395" y="1344167"/>
            <a:ext cx="8929370" cy="5052060"/>
            <a:chOff x="2787395" y="1344167"/>
            <a:chExt cx="8929370" cy="50520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0575" y="1344167"/>
              <a:ext cx="6345935" cy="50520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7395" y="1612391"/>
              <a:ext cx="2857500" cy="28193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728722" y="4543805"/>
            <a:ext cx="2773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Tahoma"/>
                <a:cs typeface="Tahoma"/>
              </a:rPr>
              <a:t>Neumonía: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105" dirty="0">
                <a:latin typeface="Tahoma"/>
                <a:cs typeface="Tahoma"/>
              </a:rPr>
              <a:t>Infección</a:t>
            </a:r>
            <a:r>
              <a:rPr sz="1800" spc="-125" dirty="0">
                <a:latin typeface="Tahoma"/>
                <a:cs typeface="Tahoma"/>
              </a:rPr>
              <a:t> </a:t>
            </a:r>
            <a:r>
              <a:rPr sz="1800" spc="130" dirty="0">
                <a:latin typeface="Tahoma"/>
                <a:cs typeface="Tahoma"/>
              </a:rPr>
              <a:t>del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140" dirty="0">
                <a:latin typeface="Tahoma"/>
                <a:cs typeface="Tahoma"/>
              </a:rPr>
              <a:t>parénquima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110" dirty="0">
                <a:latin typeface="Tahoma"/>
                <a:cs typeface="Tahoma"/>
              </a:rPr>
              <a:t>pulmonar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24025" marR="508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LESION</a:t>
            </a:r>
            <a:r>
              <a:rPr spc="-135" dirty="0"/>
              <a:t> </a:t>
            </a:r>
            <a:r>
              <a:rPr spc="204" dirty="0"/>
              <a:t>PULMONAR</a:t>
            </a:r>
            <a:r>
              <a:rPr spc="-145" dirty="0"/>
              <a:t> </a:t>
            </a:r>
            <a:r>
              <a:rPr spc="355" dirty="0"/>
              <a:t>AGUDA</a:t>
            </a:r>
            <a:r>
              <a:rPr spc="-140" dirty="0"/>
              <a:t> </a:t>
            </a:r>
            <a:r>
              <a:rPr spc="50" dirty="0"/>
              <a:t>Y</a:t>
            </a:r>
            <a:r>
              <a:rPr spc="-120" dirty="0"/>
              <a:t> </a:t>
            </a:r>
            <a:r>
              <a:rPr spc="75" dirty="0"/>
              <a:t>SINDROME</a:t>
            </a:r>
            <a:r>
              <a:rPr spc="-135" dirty="0"/>
              <a:t> </a:t>
            </a:r>
            <a:r>
              <a:rPr spc="60" dirty="0"/>
              <a:t>DE </a:t>
            </a:r>
            <a:r>
              <a:rPr spc="-985" dirty="0"/>
              <a:t> </a:t>
            </a:r>
            <a:r>
              <a:rPr spc="-5" dirty="0"/>
              <a:t>INSUFICIENCIA</a:t>
            </a:r>
            <a:r>
              <a:rPr spc="-140" dirty="0"/>
              <a:t> </a:t>
            </a:r>
            <a:r>
              <a:rPr spc="-25" dirty="0"/>
              <a:t>RESPIRATORIA</a:t>
            </a:r>
            <a:r>
              <a:rPr spc="-155" dirty="0"/>
              <a:t> </a:t>
            </a:r>
            <a:r>
              <a:rPr spc="355" dirty="0"/>
              <a:t>AGUDA</a:t>
            </a:r>
            <a:r>
              <a:rPr spc="-135" dirty="0"/>
              <a:t> </a:t>
            </a:r>
            <a:r>
              <a:rPr sz="2400" spc="70" dirty="0"/>
              <a:t>(LPA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648457" y="1407964"/>
            <a:ext cx="8799830" cy="4091304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z="2400" spc="155" dirty="0">
                <a:solidFill>
                  <a:srgbClr val="252525"/>
                </a:solidFill>
                <a:latin typeface="Tahoma"/>
                <a:cs typeface="Tahoma"/>
              </a:rPr>
              <a:t>grave)</a:t>
            </a:r>
            <a:endParaRPr sz="2400">
              <a:latin typeface="Tahoma"/>
              <a:cs typeface="Tahoma"/>
            </a:endParaRPr>
          </a:p>
          <a:p>
            <a:pPr marL="55880" marR="5080">
              <a:lnSpc>
                <a:spcPct val="100000"/>
              </a:lnSpc>
              <a:spcBef>
                <a:spcPts val="1155"/>
              </a:spcBef>
              <a:tabLst>
                <a:tab pos="7988934" algn="l"/>
              </a:tabLst>
            </a:pP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ume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-10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1800" spc="20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45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1800" spc="22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5" dirty="0">
                <a:solidFill>
                  <a:srgbClr val="404040"/>
                </a:solidFill>
                <a:latin typeface="Tahoma"/>
                <a:cs typeface="Tahoma"/>
              </a:rPr>
              <a:t>p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rme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ab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lida</a:t>
            </a:r>
            <a:r>
              <a:rPr sz="1800" spc="170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20" dirty="0">
                <a:solidFill>
                  <a:srgbClr val="404040"/>
                </a:solidFill>
                <a:latin typeface="Tahoma"/>
                <a:cs typeface="Tahoma"/>
              </a:rPr>
              <a:t>v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sc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u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po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-25" dirty="0">
                <a:solidFill>
                  <a:srgbClr val="404040"/>
                </a:solidFill>
                <a:latin typeface="Tahoma"/>
                <a:cs typeface="Tahoma"/>
              </a:rPr>
              <a:t>f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800" spc="270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800" spc="295" dirty="0">
                <a:solidFill>
                  <a:srgbClr val="404040"/>
                </a:solidFill>
                <a:latin typeface="Tahoma"/>
                <a:cs typeface="Tahoma"/>
              </a:rPr>
              <a:t>ma</a:t>
            </a:r>
            <a:r>
              <a:rPr sz="1800" spc="185" dirty="0">
                <a:solidFill>
                  <a:srgbClr val="404040"/>
                </a:solidFill>
                <a:latin typeface="Tahoma"/>
                <a:cs typeface="Tahoma"/>
              </a:rPr>
              <a:t>c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ión</a:t>
            </a:r>
            <a:r>
              <a:rPr sz="1800" spc="35" dirty="0">
                <a:solidFill>
                  <a:srgbClr val="404040"/>
                </a:solidFill>
                <a:latin typeface="Tahoma"/>
                <a:cs typeface="Tahoma"/>
              </a:rPr>
              <a:t>,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pr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o</a:t>
            </a:r>
            <a:r>
              <a:rPr sz="1800" spc="170" dirty="0">
                <a:solidFill>
                  <a:srgbClr val="404040"/>
                </a:solidFill>
                <a:latin typeface="Tahoma"/>
                <a:cs typeface="Tahoma"/>
              </a:rPr>
              <a:t>duc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800" spc="21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n</a:t>
            </a:r>
            <a:r>
              <a:rPr sz="1800" spc="215" dirty="0">
                <a:solidFill>
                  <a:srgbClr val="404040"/>
                </a:solidFill>
                <a:latin typeface="Tahoma"/>
                <a:cs typeface="Tahoma"/>
              </a:rPr>
              <a:t>do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mue</a:t>
            </a:r>
            <a:r>
              <a:rPr sz="1800" spc="50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800" spc="15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1800" spc="160" dirty="0">
                <a:solidFill>
                  <a:srgbClr val="404040"/>
                </a:solidFill>
                <a:latin typeface="Tahoma"/>
                <a:cs typeface="Tahoma"/>
              </a:rPr>
              <a:t>e 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celular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epitelial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endotelial.</a:t>
            </a:r>
            <a:endParaRPr sz="1800">
              <a:latin typeface="Tahoma"/>
              <a:cs typeface="Tahoma"/>
            </a:endParaRPr>
          </a:p>
          <a:p>
            <a:pPr marL="55880">
              <a:lnSpc>
                <a:spcPct val="100000"/>
              </a:lnSpc>
              <a:spcBef>
                <a:spcPts val="994"/>
              </a:spcBef>
            </a:pPr>
            <a:r>
              <a:rPr sz="1800" spc="165" dirty="0">
                <a:solidFill>
                  <a:srgbClr val="404040"/>
                </a:solidFill>
                <a:latin typeface="Tahoma"/>
                <a:cs typeface="Tahoma"/>
              </a:rPr>
              <a:t>Daño</a:t>
            </a:r>
            <a:r>
              <a:rPr sz="1800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404040"/>
                </a:solidFill>
                <a:latin typeface="Tahoma"/>
                <a:cs typeface="Tahoma"/>
              </a:rPr>
              <a:t>alveolar</a:t>
            </a:r>
            <a:r>
              <a:rPr sz="1800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ahoma"/>
                <a:cs typeface="Tahoma"/>
              </a:rPr>
              <a:t>difuso.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55880">
              <a:lnSpc>
                <a:spcPct val="100000"/>
              </a:lnSpc>
              <a:spcBef>
                <a:spcPts val="1515"/>
              </a:spcBef>
            </a:pPr>
            <a:r>
              <a:rPr sz="1800" spc="145" dirty="0">
                <a:solidFill>
                  <a:srgbClr val="404040"/>
                </a:solidFill>
                <a:latin typeface="Tahoma"/>
                <a:cs typeface="Tahoma"/>
              </a:rPr>
              <a:t>Mas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del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-114" dirty="0">
                <a:solidFill>
                  <a:srgbClr val="404040"/>
                </a:solidFill>
                <a:latin typeface="Tahoma"/>
                <a:cs typeface="Tahoma"/>
              </a:rPr>
              <a:t>50%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ahoma"/>
                <a:cs typeface="Tahoma"/>
              </a:rPr>
              <a:t>los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casos</a:t>
            </a:r>
            <a:r>
              <a:rPr sz="1800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229" dirty="0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sz="1800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404040"/>
                </a:solidFill>
                <a:latin typeface="Tahoma"/>
                <a:cs typeface="Tahoma"/>
              </a:rPr>
              <a:t>SDRA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404040"/>
                </a:solidFill>
                <a:latin typeface="Tahoma"/>
                <a:cs typeface="Tahoma"/>
              </a:rPr>
              <a:t>están</a:t>
            </a:r>
            <a:r>
              <a:rPr sz="1800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404040"/>
                </a:solidFill>
                <a:latin typeface="Tahoma"/>
                <a:cs typeface="Tahoma"/>
              </a:rPr>
              <a:t>asociados</a:t>
            </a:r>
            <a:r>
              <a:rPr sz="1800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404040"/>
                </a:solidFill>
                <a:latin typeface="Tahoma"/>
                <a:cs typeface="Tahoma"/>
              </a:rPr>
              <a:t>a:</a:t>
            </a:r>
            <a:endParaRPr sz="1800">
              <a:latin typeface="Tahoma"/>
              <a:cs typeface="Tahoma"/>
            </a:endParaRPr>
          </a:p>
          <a:p>
            <a:pPr marL="55880">
              <a:lnSpc>
                <a:spcPct val="100000"/>
              </a:lnSpc>
              <a:spcBef>
                <a:spcPts val="994"/>
              </a:spcBef>
              <a:tabLst>
                <a:tab pos="398780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dirty="0">
                <a:solidFill>
                  <a:srgbClr val="404040"/>
                </a:solidFill>
                <a:latin typeface="Tahoma"/>
                <a:cs typeface="Tahoma"/>
              </a:rPr>
              <a:t>Sepsis.</a:t>
            </a:r>
            <a:endParaRPr sz="1800">
              <a:latin typeface="Tahoma"/>
              <a:cs typeface="Tahoma"/>
            </a:endParaRPr>
          </a:p>
          <a:p>
            <a:pPr marL="55880">
              <a:lnSpc>
                <a:spcPct val="100000"/>
              </a:lnSpc>
              <a:spcBef>
                <a:spcPts val="994"/>
              </a:spcBef>
              <a:tabLst>
                <a:tab pos="398780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Infecciones</a:t>
            </a:r>
            <a:r>
              <a:rPr sz="1800" spc="-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pulmonares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ahoma"/>
                <a:cs typeface="Tahoma"/>
              </a:rPr>
              <a:t>difusas.</a:t>
            </a:r>
            <a:endParaRPr sz="1800">
              <a:latin typeface="Tahoma"/>
              <a:cs typeface="Tahoma"/>
            </a:endParaRPr>
          </a:p>
          <a:p>
            <a:pPr marL="55880">
              <a:lnSpc>
                <a:spcPct val="100000"/>
              </a:lnSpc>
              <a:spcBef>
                <a:spcPts val="1010"/>
              </a:spcBef>
              <a:tabLst>
                <a:tab pos="398780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Traumatismo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70" dirty="0">
                <a:solidFill>
                  <a:srgbClr val="404040"/>
                </a:solidFill>
                <a:latin typeface="Tahoma"/>
                <a:cs typeface="Tahoma"/>
              </a:rPr>
              <a:t>mecánico,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incluidos</a:t>
            </a:r>
            <a:r>
              <a:rPr sz="1800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ahoma"/>
                <a:cs typeface="Tahoma"/>
              </a:rPr>
              <a:t>los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craneoencefálicos.</a:t>
            </a:r>
            <a:endParaRPr sz="1800">
              <a:latin typeface="Tahoma"/>
              <a:cs typeface="Tahoma"/>
            </a:endParaRPr>
          </a:p>
          <a:p>
            <a:pPr marL="55880">
              <a:lnSpc>
                <a:spcPct val="100000"/>
              </a:lnSpc>
              <a:spcBef>
                <a:spcPts val="994"/>
              </a:spcBef>
              <a:tabLst>
                <a:tab pos="398780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05" dirty="0">
                <a:solidFill>
                  <a:srgbClr val="404040"/>
                </a:solidFill>
                <a:latin typeface="Tahoma"/>
                <a:cs typeface="Tahoma"/>
              </a:rPr>
              <a:t>Aspiración</a:t>
            </a:r>
            <a:r>
              <a:rPr sz="1800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404040"/>
                </a:solidFill>
                <a:latin typeface="Tahoma"/>
                <a:cs typeface="Tahoma"/>
              </a:rPr>
              <a:t>gástrica.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2264" y="6576059"/>
            <a:ext cx="4541520" cy="281939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7520" marR="508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INTERFERENCIA</a:t>
            </a:r>
            <a:r>
              <a:rPr spc="-155" dirty="0"/>
              <a:t> </a:t>
            </a:r>
            <a:r>
              <a:rPr spc="480" dirty="0"/>
              <a:t>CON</a:t>
            </a:r>
            <a:r>
              <a:rPr spc="-105" dirty="0"/>
              <a:t> </a:t>
            </a:r>
            <a:r>
              <a:rPr spc="60" dirty="0"/>
              <a:t>PROCEDIMIENTOS </a:t>
            </a:r>
            <a:r>
              <a:rPr spc="-985" dirty="0"/>
              <a:t> </a:t>
            </a:r>
            <a:r>
              <a:rPr spc="10" dirty="0"/>
              <a:t>DEFENSIVOS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84704" y="2177795"/>
            <a:ext cx="6734809" cy="614680"/>
            <a:chOff x="2584704" y="2177795"/>
            <a:chExt cx="6734809" cy="614680"/>
          </a:xfrm>
        </p:grpSpPr>
        <p:sp>
          <p:nvSpPr>
            <p:cNvPr id="4" name="object 4"/>
            <p:cNvSpPr/>
            <p:nvPr/>
          </p:nvSpPr>
          <p:spPr>
            <a:xfrm>
              <a:off x="2592324" y="2406395"/>
              <a:ext cx="6719570" cy="378460"/>
            </a:xfrm>
            <a:custGeom>
              <a:avLst/>
              <a:gdLst/>
              <a:ahLst/>
              <a:cxnLst/>
              <a:rect l="l" t="t" r="r" b="b"/>
              <a:pathLst>
                <a:path w="6719570" h="378460">
                  <a:moveTo>
                    <a:pt x="6719316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6719316" y="377951"/>
                  </a:lnTo>
                  <a:lnTo>
                    <a:pt x="671931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92324" y="2406395"/>
              <a:ext cx="6719570" cy="378460"/>
            </a:xfrm>
            <a:custGeom>
              <a:avLst/>
              <a:gdLst/>
              <a:ahLst/>
              <a:cxnLst/>
              <a:rect l="l" t="t" r="r" b="b"/>
              <a:pathLst>
                <a:path w="6719570" h="378460">
                  <a:moveTo>
                    <a:pt x="0" y="377951"/>
                  </a:moveTo>
                  <a:lnTo>
                    <a:pt x="6719316" y="377951"/>
                  </a:lnTo>
                  <a:lnTo>
                    <a:pt x="6719316" y="0"/>
                  </a:lnTo>
                  <a:lnTo>
                    <a:pt x="0" y="0"/>
                  </a:lnTo>
                  <a:lnTo>
                    <a:pt x="0" y="377951"/>
                  </a:lnTo>
                  <a:close/>
                </a:path>
              </a:pathLst>
            </a:custGeom>
            <a:ln w="15240">
              <a:solidFill>
                <a:srgbClr val="A094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29128" y="2185415"/>
              <a:ext cx="4703445" cy="441959"/>
            </a:xfrm>
            <a:custGeom>
              <a:avLst/>
              <a:gdLst/>
              <a:ahLst/>
              <a:cxnLst/>
              <a:rect l="l" t="t" r="r" b="b"/>
              <a:pathLst>
                <a:path w="4703445" h="441960">
                  <a:moveTo>
                    <a:pt x="4629404" y="0"/>
                  </a:moveTo>
                  <a:lnTo>
                    <a:pt x="73660" y="0"/>
                  </a:lnTo>
                  <a:lnTo>
                    <a:pt x="45005" y="5794"/>
                  </a:lnTo>
                  <a:lnTo>
                    <a:pt x="21590" y="21589"/>
                  </a:lnTo>
                  <a:lnTo>
                    <a:pt x="5794" y="45005"/>
                  </a:lnTo>
                  <a:lnTo>
                    <a:pt x="0" y="73660"/>
                  </a:lnTo>
                  <a:lnTo>
                    <a:pt x="0" y="368300"/>
                  </a:lnTo>
                  <a:lnTo>
                    <a:pt x="5794" y="396954"/>
                  </a:lnTo>
                  <a:lnTo>
                    <a:pt x="21590" y="420369"/>
                  </a:lnTo>
                  <a:lnTo>
                    <a:pt x="45005" y="436165"/>
                  </a:lnTo>
                  <a:lnTo>
                    <a:pt x="73660" y="441960"/>
                  </a:lnTo>
                  <a:lnTo>
                    <a:pt x="4629404" y="441960"/>
                  </a:lnTo>
                  <a:lnTo>
                    <a:pt x="4658058" y="436165"/>
                  </a:lnTo>
                  <a:lnTo>
                    <a:pt x="4681474" y="420370"/>
                  </a:lnTo>
                  <a:lnTo>
                    <a:pt x="4697269" y="396954"/>
                  </a:lnTo>
                  <a:lnTo>
                    <a:pt x="4703064" y="368300"/>
                  </a:lnTo>
                  <a:lnTo>
                    <a:pt x="4703064" y="73660"/>
                  </a:lnTo>
                  <a:lnTo>
                    <a:pt x="4697269" y="45005"/>
                  </a:lnTo>
                  <a:lnTo>
                    <a:pt x="4681474" y="21590"/>
                  </a:lnTo>
                  <a:lnTo>
                    <a:pt x="4658058" y="5794"/>
                  </a:lnTo>
                  <a:lnTo>
                    <a:pt x="4629404" y="0"/>
                  </a:lnTo>
                  <a:close/>
                </a:path>
              </a:pathLst>
            </a:custGeom>
            <a:solidFill>
              <a:srgbClr val="A09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29128" y="2185415"/>
              <a:ext cx="4703445" cy="441959"/>
            </a:xfrm>
            <a:custGeom>
              <a:avLst/>
              <a:gdLst/>
              <a:ahLst/>
              <a:cxnLst/>
              <a:rect l="l" t="t" r="r" b="b"/>
              <a:pathLst>
                <a:path w="4703445" h="441960">
                  <a:moveTo>
                    <a:pt x="0" y="73660"/>
                  </a:moveTo>
                  <a:lnTo>
                    <a:pt x="5794" y="45005"/>
                  </a:lnTo>
                  <a:lnTo>
                    <a:pt x="21590" y="21589"/>
                  </a:lnTo>
                  <a:lnTo>
                    <a:pt x="45005" y="5794"/>
                  </a:lnTo>
                  <a:lnTo>
                    <a:pt x="73660" y="0"/>
                  </a:lnTo>
                  <a:lnTo>
                    <a:pt x="4629404" y="0"/>
                  </a:lnTo>
                  <a:lnTo>
                    <a:pt x="4658058" y="5794"/>
                  </a:lnTo>
                  <a:lnTo>
                    <a:pt x="4681474" y="21590"/>
                  </a:lnTo>
                  <a:lnTo>
                    <a:pt x="4697269" y="45005"/>
                  </a:lnTo>
                  <a:lnTo>
                    <a:pt x="4703064" y="73660"/>
                  </a:lnTo>
                  <a:lnTo>
                    <a:pt x="4703064" y="368300"/>
                  </a:lnTo>
                  <a:lnTo>
                    <a:pt x="4697269" y="396954"/>
                  </a:lnTo>
                  <a:lnTo>
                    <a:pt x="4681474" y="420370"/>
                  </a:lnTo>
                  <a:lnTo>
                    <a:pt x="4658058" y="436165"/>
                  </a:lnTo>
                  <a:lnTo>
                    <a:pt x="4629404" y="441960"/>
                  </a:lnTo>
                  <a:lnTo>
                    <a:pt x="73660" y="441960"/>
                  </a:lnTo>
                  <a:lnTo>
                    <a:pt x="45005" y="436165"/>
                  </a:lnTo>
                  <a:lnTo>
                    <a:pt x="21590" y="420369"/>
                  </a:lnTo>
                  <a:lnTo>
                    <a:pt x="5794" y="396954"/>
                  </a:lnTo>
                  <a:lnTo>
                    <a:pt x="0" y="368300"/>
                  </a:lnTo>
                  <a:lnTo>
                    <a:pt x="0" y="7366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584704" y="2857500"/>
            <a:ext cx="6734809" cy="614680"/>
            <a:chOff x="2584704" y="2857500"/>
            <a:chExt cx="6734809" cy="614680"/>
          </a:xfrm>
        </p:grpSpPr>
        <p:sp>
          <p:nvSpPr>
            <p:cNvPr id="9" name="object 9"/>
            <p:cNvSpPr/>
            <p:nvPr/>
          </p:nvSpPr>
          <p:spPr>
            <a:xfrm>
              <a:off x="2592324" y="3086100"/>
              <a:ext cx="6719570" cy="378460"/>
            </a:xfrm>
            <a:custGeom>
              <a:avLst/>
              <a:gdLst/>
              <a:ahLst/>
              <a:cxnLst/>
              <a:rect l="l" t="t" r="r" b="b"/>
              <a:pathLst>
                <a:path w="6719570" h="378460">
                  <a:moveTo>
                    <a:pt x="6719316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6719316" y="377951"/>
                  </a:lnTo>
                  <a:lnTo>
                    <a:pt x="671931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92324" y="3086100"/>
              <a:ext cx="6719570" cy="378460"/>
            </a:xfrm>
            <a:custGeom>
              <a:avLst/>
              <a:gdLst/>
              <a:ahLst/>
              <a:cxnLst/>
              <a:rect l="l" t="t" r="r" b="b"/>
              <a:pathLst>
                <a:path w="6719570" h="378460">
                  <a:moveTo>
                    <a:pt x="0" y="377951"/>
                  </a:moveTo>
                  <a:lnTo>
                    <a:pt x="6719316" y="377951"/>
                  </a:lnTo>
                  <a:lnTo>
                    <a:pt x="6719316" y="0"/>
                  </a:lnTo>
                  <a:lnTo>
                    <a:pt x="0" y="0"/>
                  </a:lnTo>
                  <a:lnTo>
                    <a:pt x="0" y="377951"/>
                  </a:lnTo>
                  <a:close/>
                </a:path>
              </a:pathLst>
            </a:custGeom>
            <a:ln w="15240">
              <a:solidFill>
                <a:srgbClr val="A992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29128" y="2865120"/>
              <a:ext cx="4703445" cy="443865"/>
            </a:xfrm>
            <a:custGeom>
              <a:avLst/>
              <a:gdLst/>
              <a:ahLst/>
              <a:cxnLst/>
              <a:rect l="l" t="t" r="r" b="b"/>
              <a:pathLst>
                <a:path w="4703445" h="443864">
                  <a:moveTo>
                    <a:pt x="4629150" y="0"/>
                  </a:moveTo>
                  <a:lnTo>
                    <a:pt x="73914" y="0"/>
                  </a:lnTo>
                  <a:lnTo>
                    <a:pt x="45166" y="5816"/>
                  </a:lnTo>
                  <a:lnTo>
                    <a:pt x="21669" y="21669"/>
                  </a:lnTo>
                  <a:lnTo>
                    <a:pt x="5816" y="45166"/>
                  </a:lnTo>
                  <a:lnTo>
                    <a:pt x="0" y="73913"/>
                  </a:lnTo>
                  <a:lnTo>
                    <a:pt x="0" y="369569"/>
                  </a:lnTo>
                  <a:lnTo>
                    <a:pt x="5816" y="398317"/>
                  </a:lnTo>
                  <a:lnTo>
                    <a:pt x="21669" y="421814"/>
                  </a:lnTo>
                  <a:lnTo>
                    <a:pt x="45166" y="437667"/>
                  </a:lnTo>
                  <a:lnTo>
                    <a:pt x="73914" y="443483"/>
                  </a:lnTo>
                  <a:lnTo>
                    <a:pt x="4629150" y="443483"/>
                  </a:lnTo>
                  <a:lnTo>
                    <a:pt x="4657897" y="437667"/>
                  </a:lnTo>
                  <a:lnTo>
                    <a:pt x="4681394" y="421814"/>
                  </a:lnTo>
                  <a:lnTo>
                    <a:pt x="4697247" y="398317"/>
                  </a:lnTo>
                  <a:lnTo>
                    <a:pt x="4703064" y="369569"/>
                  </a:lnTo>
                  <a:lnTo>
                    <a:pt x="4703064" y="73913"/>
                  </a:lnTo>
                  <a:lnTo>
                    <a:pt x="4697247" y="45166"/>
                  </a:lnTo>
                  <a:lnTo>
                    <a:pt x="4681394" y="21669"/>
                  </a:lnTo>
                  <a:lnTo>
                    <a:pt x="4657897" y="5816"/>
                  </a:lnTo>
                  <a:lnTo>
                    <a:pt x="4629150" y="0"/>
                  </a:lnTo>
                  <a:close/>
                </a:path>
              </a:pathLst>
            </a:custGeom>
            <a:solidFill>
              <a:srgbClr val="A992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29128" y="2865120"/>
              <a:ext cx="4703445" cy="443865"/>
            </a:xfrm>
            <a:custGeom>
              <a:avLst/>
              <a:gdLst/>
              <a:ahLst/>
              <a:cxnLst/>
              <a:rect l="l" t="t" r="r" b="b"/>
              <a:pathLst>
                <a:path w="4703445" h="443864">
                  <a:moveTo>
                    <a:pt x="0" y="73913"/>
                  </a:moveTo>
                  <a:lnTo>
                    <a:pt x="5816" y="45166"/>
                  </a:lnTo>
                  <a:lnTo>
                    <a:pt x="21669" y="21669"/>
                  </a:lnTo>
                  <a:lnTo>
                    <a:pt x="45166" y="5816"/>
                  </a:lnTo>
                  <a:lnTo>
                    <a:pt x="73914" y="0"/>
                  </a:lnTo>
                  <a:lnTo>
                    <a:pt x="4629150" y="0"/>
                  </a:lnTo>
                  <a:lnTo>
                    <a:pt x="4657897" y="5816"/>
                  </a:lnTo>
                  <a:lnTo>
                    <a:pt x="4681394" y="21669"/>
                  </a:lnTo>
                  <a:lnTo>
                    <a:pt x="4697247" y="45166"/>
                  </a:lnTo>
                  <a:lnTo>
                    <a:pt x="4703064" y="73913"/>
                  </a:lnTo>
                  <a:lnTo>
                    <a:pt x="4703064" y="369569"/>
                  </a:lnTo>
                  <a:lnTo>
                    <a:pt x="4697247" y="398317"/>
                  </a:lnTo>
                  <a:lnTo>
                    <a:pt x="4681394" y="421814"/>
                  </a:lnTo>
                  <a:lnTo>
                    <a:pt x="4657897" y="437667"/>
                  </a:lnTo>
                  <a:lnTo>
                    <a:pt x="4629150" y="443483"/>
                  </a:lnTo>
                  <a:lnTo>
                    <a:pt x="73914" y="443483"/>
                  </a:lnTo>
                  <a:lnTo>
                    <a:pt x="45166" y="437667"/>
                  </a:lnTo>
                  <a:lnTo>
                    <a:pt x="21669" y="421814"/>
                  </a:lnTo>
                  <a:lnTo>
                    <a:pt x="5816" y="398317"/>
                  </a:lnTo>
                  <a:lnTo>
                    <a:pt x="0" y="369569"/>
                  </a:lnTo>
                  <a:lnTo>
                    <a:pt x="0" y="7391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584704" y="3538728"/>
            <a:ext cx="6734809" cy="614680"/>
            <a:chOff x="2584704" y="3538728"/>
            <a:chExt cx="6734809" cy="614680"/>
          </a:xfrm>
        </p:grpSpPr>
        <p:sp>
          <p:nvSpPr>
            <p:cNvPr id="14" name="object 14"/>
            <p:cNvSpPr/>
            <p:nvPr/>
          </p:nvSpPr>
          <p:spPr>
            <a:xfrm>
              <a:off x="2592324" y="3767328"/>
              <a:ext cx="6719570" cy="378460"/>
            </a:xfrm>
            <a:custGeom>
              <a:avLst/>
              <a:gdLst/>
              <a:ahLst/>
              <a:cxnLst/>
              <a:rect l="l" t="t" r="r" b="b"/>
              <a:pathLst>
                <a:path w="6719570" h="378460">
                  <a:moveTo>
                    <a:pt x="6719316" y="0"/>
                  </a:moveTo>
                  <a:lnTo>
                    <a:pt x="0" y="0"/>
                  </a:lnTo>
                  <a:lnTo>
                    <a:pt x="0" y="377952"/>
                  </a:lnTo>
                  <a:lnTo>
                    <a:pt x="6719316" y="377952"/>
                  </a:lnTo>
                  <a:lnTo>
                    <a:pt x="671931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92324" y="3767328"/>
              <a:ext cx="6719570" cy="378460"/>
            </a:xfrm>
            <a:custGeom>
              <a:avLst/>
              <a:gdLst/>
              <a:ahLst/>
              <a:cxnLst/>
              <a:rect l="l" t="t" r="r" b="b"/>
              <a:pathLst>
                <a:path w="6719570" h="378460">
                  <a:moveTo>
                    <a:pt x="0" y="377952"/>
                  </a:moveTo>
                  <a:lnTo>
                    <a:pt x="6719316" y="377952"/>
                  </a:lnTo>
                  <a:lnTo>
                    <a:pt x="6719316" y="0"/>
                  </a:lnTo>
                  <a:lnTo>
                    <a:pt x="0" y="0"/>
                  </a:lnTo>
                  <a:lnTo>
                    <a:pt x="0" y="377952"/>
                  </a:lnTo>
                  <a:close/>
                </a:path>
              </a:pathLst>
            </a:custGeom>
            <a:ln w="15240">
              <a:solidFill>
                <a:srgbClr val="B08F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29128" y="3546348"/>
              <a:ext cx="4703445" cy="441959"/>
            </a:xfrm>
            <a:custGeom>
              <a:avLst/>
              <a:gdLst/>
              <a:ahLst/>
              <a:cxnLst/>
              <a:rect l="l" t="t" r="r" b="b"/>
              <a:pathLst>
                <a:path w="4703445" h="441960">
                  <a:moveTo>
                    <a:pt x="4629404" y="0"/>
                  </a:moveTo>
                  <a:lnTo>
                    <a:pt x="73660" y="0"/>
                  </a:lnTo>
                  <a:lnTo>
                    <a:pt x="45005" y="5794"/>
                  </a:lnTo>
                  <a:lnTo>
                    <a:pt x="21590" y="21589"/>
                  </a:lnTo>
                  <a:lnTo>
                    <a:pt x="5794" y="45005"/>
                  </a:lnTo>
                  <a:lnTo>
                    <a:pt x="0" y="73659"/>
                  </a:lnTo>
                  <a:lnTo>
                    <a:pt x="0" y="368300"/>
                  </a:lnTo>
                  <a:lnTo>
                    <a:pt x="5794" y="396954"/>
                  </a:lnTo>
                  <a:lnTo>
                    <a:pt x="21590" y="420369"/>
                  </a:lnTo>
                  <a:lnTo>
                    <a:pt x="45005" y="436165"/>
                  </a:lnTo>
                  <a:lnTo>
                    <a:pt x="73660" y="441959"/>
                  </a:lnTo>
                  <a:lnTo>
                    <a:pt x="4629404" y="441959"/>
                  </a:lnTo>
                  <a:lnTo>
                    <a:pt x="4658058" y="436165"/>
                  </a:lnTo>
                  <a:lnTo>
                    <a:pt x="4681474" y="420369"/>
                  </a:lnTo>
                  <a:lnTo>
                    <a:pt x="4697269" y="396954"/>
                  </a:lnTo>
                  <a:lnTo>
                    <a:pt x="4703064" y="368300"/>
                  </a:lnTo>
                  <a:lnTo>
                    <a:pt x="4703064" y="73659"/>
                  </a:lnTo>
                  <a:lnTo>
                    <a:pt x="4697269" y="45005"/>
                  </a:lnTo>
                  <a:lnTo>
                    <a:pt x="4681474" y="21589"/>
                  </a:lnTo>
                  <a:lnTo>
                    <a:pt x="4658058" y="5794"/>
                  </a:lnTo>
                  <a:lnTo>
                    <a:pt x="4629404" y="0"/>
                  </a:lnTo>
                  <a:close/>
                </a:path>
              </a:pathLst>
            </a:custGeom>
            <a:solidFill>
              <a:srgbClr val="B08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29128" y="3546348"/>
              <a:ext cx="4703445" cy="441959"/>
            </a:xfrm>
            <a:custGeom>
              <a:avLst/>
              <a:gdLst/>
              <a:ahLst/>
              <a:cxnLst/>
              <a:rect l="l" t="t" r="r" b="b"/>
              <a:pathLst>
                <a:path w="4703445" h="441960">
                  <a:moveTo>
                    <a:pt x="0" y="73659"/>
                  </a:moveTo>
                  <a:lnTo>
                    <a:pt x="5794" y="45005"/>
                  </a:lnTo>
                  <a:lnTo>
                    <a:pt x="21590" y="21589"/>
                  </a:lnTo>
                  <a:lnTo>
                    <a:pt x="45005" y="5794"/>
                  </a:lnTo>
                  <a:lnTo>
                    <a:pt x="73660" y="0"/>
                  </a:lnTo>
                  <a:lnTo>
                    <a:pt x="4629404" y="0"/>
                  </a:lnTo>
                  <a:lnTo>
                    <a:pt x="4658058" y="5794"/>
                  </a:lnTo>
                  <a:lnTo>
                    <a:pt x="4681474" y="21589"/>
                  </a:lnTo>
                  <a:lnTo>
                    <a:pt x="4697269" y="45005"/>
                  </a:lnTo>
                  <a:lnTo>
                    <a:pt x="4703064" y="73659"/>
                  </a:lnTo>
                  <a:lnTo>
                    <a:pt x="4703064" y="368300"/>
                  </a:lnTo>
                  <a:lnTo>
                    <a:pt x="4697269" y="396954"/>
                  </a:lnTo>
                  <a:lnTo>
                    <a:pt x="4681474" y="420369"/>
                  </a:lnTo>
                  <a:lnTo>
                    <a:pt x="4658058" y="436165"/>
                  </a:lnTo>
                  <a:lnTo>
                    <a:pt x="4629404" y="441959"/>
                  </a:lnTo>
                  <a:lnTo>
                    <a:pt x="73660" y="441959"/>
                  </a:lnTo>
                  <a:lnTo>
                    <a:pt x="45005" y="436165"/>
                  </a:lnTo>
                  <a:lnTo>
                    <a:pt x="21590" y="420369"/>
                  </a:lnTo>
                  <a:lnTo>
                    <a:pt x="5794" y="396954"/>
                  </a:lnTo>
                  <a:lnTo>
                    <a:pt x="0" y="368300"/>
                  </a:lnTo>
                  <a:lnTo>
                    <a:pt x="0" y="73659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584704" y="4218432"/>
            <a:ext cx="6734809" cy="614680"/>
            <a:chOff x="2584704" y="4218432"/>
            <a:chExt cx="6734809" cy="614680"/>
          </a:xfrm>
        </p:grpSpPr>
        <p:sp>
          <p:nvSpPr>
            <p:cNvPr id="19" name="object 19"/>
            <p:cNvSpPr/>
            <p:nvPr/>
          </p:nvSpPr>
          <p:spPr>
            <a:xfrm>
              <a:off x="2592324" y="4447032"/>
              <a:ext cx="6719570" cy="378460"/>
            </a:xfrm>
            <a:custGeom>
              <a:avLst/>
              <a:gdLst/>
              <a:ahLst/>
              <a:cxnLst/>
              <a:rect l="l" t="t" r="r" b="b"/>
              <a:pathLst>
                <a:path w="6719570" h="378460">
                  <a:moveTo>
                    <a:pt x="6719316" y="0"/>
                  </a:moveTo>
                  <a:lnTo>
                    <a:pt x="0" y="0"/>
                  </a:lnTo>
                  <a:lnTo>
                    <a:pt x="0" y="377952"/>
                  </a:lnTo>
                  <a:lnTo>
                    <a:pt x="6719316" y="377952"/>
                  </a:lnTo>
                  <a:lnTo>
                    <a:pt x="671931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92324" y="4447032"/>
              <a:ext cx="6719570" cy="378460"/>
            </a:xfrm>
            <a:custGeom>
              <a:avLst/>
              <a:gdLst/>
              <a:ahLst/>
              <a:cxnLst/>
              <a:rect l="l" t="t" r="r" b="b"/>
              <a:pathLst>
                <a:path w="6719570" h="378460">
                  <a:moveTo>
                    <a:pt x="0" y="377952"/>
                  </a:moveTo>
                  <a:lnTo>
                    <a:pt x="6719316" y="377952"/>
                  </a:lnTo>
                  <a:lnTo>
                    <a:pt x="6719316" y="0"/>
                  </a:lnTo>
                  <a:lnTo>
                    <a:pt x="0" y="0"/>
                  </a:lnTo>
                  <a:lnTo>
                    <a:pt x="0" y="377952"/>
                  </a:lnTo>
                  <a:close/>
                </a:path>
              </a:pathLst>
            </a:custGeom>
            <a:ln w="15240">
              <a:solidFill>
                <a:srgbClr val="B888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29128" y="4226052"/>
              <a:ext cx="4703445" cy="443865"/>
            </a:xfrm>
            <a:custGeom>
              <a:avLst/>
              <a:gdLst/>
              <a:ahLst/>
              <a:cxnLst/>
              <a:rect l="l" t="t" r="r" b="b"/>
              <a:pathLst>
                <a:path w="4703445" h="443864">
                  <a:moveTo>
                    <a:pt x="4629150" y="0"/>
                  </a:moveTo>
                  <a:lnTo>
                    <a:pt x="73914" y="0"/>
                  </a:lnTo>
                  <a:lnTo>
                    <a:pt x="45166" y="5816"/>
                  </a:lnTo>
                  <a:lnTo>
                    <a:pt x="21669" y="21669"/>
                  </a:lnTo>
                  <a:lnTo>
                    <a:pt x="5816" y="45166"/>
                  </a:lnTo>
                  <a:lnTo>
                    <a:pt x="0" y="73914"/>
                  </a:lnTo>
                  <a:lnTo>
                    <a:pt x="0" y="369570"/>
                  </a:lnTo>
                  <a:lnTo>
                    <a:pt x="5816" y="398317"/>
                  </a:lnTo>
                  <a:lnTo>
                    <a:pt x="21669" y="421814"/>
                  </a:lnTo>
                  <a:lnTo>
                    <a:pt x="45166" y="437667"/>
                  </a:lnTo>
                  <a:lnTo>
                    <a:pt x="73914" y="443484"/>
                  </a:lnTo>
                  <a:lnTo>
                    <a:pt x="4629150" y="443484"/>
                  </a:lnTo>
                  <a:lnTo>
                    <a:pt x="4657897" y="437667"/>
                  </a:lnTo>
                  <a:lnTo>
                    <a:pt x="4681394" y="421814"/>
                  </a:lnTo>
                  <a:lnTo>
                    <a:pt x="4697247" y="398317"/>
                  </a:lnTo>
                  <a:lnTo>
                    <a:pt x="4703064" y="369570"/>
                  </a:lnTo>
                  <a:lnTo>
                    <a:pt x="4703064" y="73914"/>
                  </a:lnTo>
                  <a:lnTo>
                    <a:pt x="4697247" y="45166"/>
                  </a:lnTo>
                  <a:lnTo>
                    <a:pt x="4681394" y="21669"/>
                  </a:lnTo>
                  <a:lnTo>
                    <a:pt x="4657897" y="5816"/>
                  </a:lnTo>
                  <a:lnTo>
                    <a:pt x="4629150" y="0"/>
                  </a:lnTo>
                  <a:close/>
                </a:path>
              </a:pathLst>
            </a:custGeom>
            <a:solidFill>
              <a:srgbClr val="B88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29128" y="4226052"/>
              <a:ext cx="4703445" cy="443865"/>
            </a:xfrm>
            <a:custGeom>
              <a:avLst/>
              <a:gdLst/>
              <a:ahLst/>
              <a:cxnLst/>
              <a:rect l="l" t="t" r="r" b="b"/>
              <a:pathLst>
                <a:path w="4703445" h="443864">
                  <a:moveTo>
                    <a:pt x="0" y="73914"/>
                  </a:moveTo>
                  <a:lnTo>
                    <a:pt x="5816" y="45166"/>
                  </a:lnTo>
                  <a:lnTo>
                    <a:pt x="21669" y="21669"/>
                  </a:lnTo>
                  <a:lnTo>
                    <a:pt x="45166" y="5816"/>
                  </a:lnTo>
                  <a:lnTo>
                    <a:pt x="73914" y="0"/>
                  </a:lnTo>
                  <a:lnTo>
                    <a:pt x="4629150" y="0"/>
                  </a:lnTo>
                  <a:lnTo>
                    <a:pt x="4657897" y="5816"/>
                  </a:lnTo>
                  <a:lnTo>
                    <a:pt x="4681394" y="21669"/>
                  </a:lnTo>
                  <a:lnTo>
                    <a:pt x="4697247" y="45166"/>
                  </a:lnTo>
                  <a:lnTo>
                    <a:pt x="4703064" y="73914"/>
                  </a:lnTo>
                  <a:lnTo>
                    <a:pt x="4703064" y="369570"/>
                  </a:lnTo>
                  <a:lnTo>
                    <a:pt x="4697247" y="398317"/>
                  </a:lnTo>
                  <a:lnTo>
                    <a:pt x="4681394" y="421814"/>
                  </a:lnTo>
                  <a:lnTo>
                    <a:pt x="4657897" y="437667"/>
                  </a:lnTo>
                  <a:lnTo>
                    <a:pt x="4629150" y="443484"/>
                  </a:lnTo>
                  <a:lnTo>
                    <a:pt x="73914" y="443484"/>
                  </a:lnTo>
                  <a:lnTo>
                    <a:pt x="45166" y="437667"/>
                  </a:lnTo>
                  <a:lnTo>
                    <a:pt x="21669" y="421814"/>
                  </a:lnTo>
                  <a:lnTo>
                    <a:pt x="5816" y="398317"/>
                  </a:lnTo>
                  <a:lnTo>
                    <a:pt x="0" y="369570"/>
                  </a:lnTo>
                  <a:lnTo>
                    <a:pt x="0" y="73914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584704" y="4899659"/>
            <a:ext cx="6734809" cy="614680"/>
            <a:chOff x="2584704" y="4899659"/>
            <a:chExt cx="6734809" cy="614680"/>
          </a:xfrm>
        </p:grpSpPr>
        <p:sp>
          <p:nvSpPr>
            <p:cNvPr id="24" name="object 24"/>
            <p:cNvSpPr/>
            <p:nvPr/>
          </p:nvSpPr>
          <p:spPr>
            <a:xfrm>
              <a:off x="2592324" y="5128259"/>
              <a:ext cx="6719570" cy="378460"/>
            </a:xfrm>
            <a:custGeom>
              <a:avLst/>
              <a:gdLst/>
              <a:ahLst/>
              <a:cxnLst/>
              <a:rect l="l" t="t" r="r" b="b"/>
              <a:pathLst>
                <a:path w="6719570" h="378460">
                  <a:moveTo>
                    <a:pt x="6719316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6719316" y="377951"/>
                  </a:lnTo>
                  <a:lnTo>
                    <a:pt x="671931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92324" y="5128259"/>
              <a:ext cx="6719570" cy="378460"/>
            </a:xfrm>
            <a:custGeom>
              <a:avLst/>
              <a:gdLst/>
              <a:ahLst/>
              <a:cxnLst/>
              <a:rect l="l" t="t" r="r" b="b"/>
              <a:pathLst>
                <a:path w="6719570" h="378460">
                  <a:moveTo>
                    <a:pt x="0" y="377951"/>
                  </a:moveTo>
                  <a:lnTo>
                    <a:pt x="6719316" y="377951"/>
                  </a:lnTo>
                  <a:lnTo>
                    <a:pt x="6719316" y="0"/>
                  </a:lnTo>
                  <a:lnTo>
                    <a:pt x="0" y="0"/>
                  </a:lnTo>
                  <a:lnTo>
                    <a:pt x="0" y="377951"/>
                  </a:lnTo>
                  <a:close/>
                </a:path>
              </a:pathLst>
            </a:custGeom>
            <a:ln w="15240">
              <a:solidFill>
                <a:srgbClr val="BC80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29128" y="4907279"/>
              <a:ext cx="4703445" cy="441959"/>
            </a:xfrm>
            <a:custGeom>
              <a:avLst/>
              <a:gdLst/>
              <a:ahLst/>
              <a:cxnLst/>
              <a:rect l="l" t="t" r="r" b="b"/>
              <a:pathLst>
                <a:path w="4703445" h="441960">
                  <a:moveTo>
                    <a:pt x="4629404" y="0"/>
                  </a:moveTo>
                  <a:lnTo>
                    <a:pt x="73660" y="0"/>
                  </a:lnTo>
                  <a:lnTo>
                    <a:pt x="45005" y="5794"/>
                  </a:lnTo>
                  <a:lnTo>
                    <a:pt x="21590" y="21590"/>
                  </a:lnTo>
                  <a:lnTo>
                    <a:pt x="5794" y="45005"/>
                  </a:lnTo>
                  <a:lnTo>
                    <a:pt x="0" y="73660"/>
                  </a:lnTo>
                  <a:lnTo>
                    <a:pt x="0" y="368300"/>
                  </a:lnTo>
                  <a:lnTo>
                    <a:pt x="5794" y="396954"/>
                  </a:lnTo>
                  <a:lnTo>
                    <a:pt x="21590" y="420370"/>
                  </a:lnTo>
                  <a:lnTo>
                    <a:pt x="45005" y="436165"/>
                  </a:lnTo>
                  <a:lnTo>
                    <a:pt x="73660" y="441960"/>
                  </a:lnTo>
                  <a:lnTo>
                    <a:pt x="4629404" y="441960"/>
                  </a:lnTo>
                  <a:lnTo>
                    <a:pt x="4658058" y="436165"/>
                  </a:lnTo>
                  <a:lnTo>
                    <a:pt x="4681474" y="420370"/>
                  </a:lnTo>
                  <a:lnTo>
                    <a:pt x="4697269" y="396954"/>
                  </a:lnTo>
                  <a:lnTo>
                    <a:pt x="4703064" y="368300"/>
                  </a:lnTo>
                  <a:lnTo>
                    <a:pt x="4703064" y="73660"/>
                  </a:lnTo>
                  <a:lnTo>
                    <a:pt x="4697269" y="45005"/>
                  </a:lnTo>
                  <a:lnTo>
                    <a:pt x="4681474" y="21590"/>
                  </a:lnTo>
                  <a:lnTo>
                    <a:pt x="4658058" y="5794"/>
                  </a:lnTo>
                  <a:lnTo>
                    <a:pt x="4629404" y="0"/>
                  </a:lnTo>
                  <a:close/>
                </a:path>
              </a:pathLst>
            </a:custGeom>
            <a:solidFill>
              <a:srgbClr val="BC8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29128" y="4907279"/>
              <a:ext cx="4703445" cy="441959"/>
            </a:xfrm>
            <a:custGeom>
              <a:avLst/>
              <a:gdLst/>
              <a:ahLst/>
              <a:cxnLst/>
              <a:rect l="l" t="t" r="r" b="b"/>
              <a:pathLst>
                <a:path w="4703445" h="441960">
                  <a:moveTo>
                    <a:pt x="0" y="73660"/>
                  </a:moveTo>
                  <a:lnTo>
                    <a:pt x="5794" y="45005"/>
                  </a:lnTo>
                  <a:lnTo>
                    <a:pt x="21590" y="21590"/>
                  </a:lnTo>
                  <a:lnTo>
                    <a:pt x="45005" y="5794"/>
                  </a:lnTo>
                  <a:lnTo>
                    <a:pt x="73660" y="0"/>
                  </a:lnTo>
                  <a:lnTo>
                    <a:pt x="4629404" y="0"/>
                  </a:lnTo>
                  <a:lnTo>
                    <a:pt x="4658058" y="5794"/>
                  </a:lnTo>
                  <a:lnTo>
                    <a:pt x="4681474" y="21590"/>
                  </a:lnTo>
                  <a:lnTo>
                    <a:pt x="4697269" y="45005"/>
                  </a:lnTo>
                  <a:lnTo>
                    <a:pt x="4703064" y="73660"/>
                  </a:lnTo>
                  <a:lnTo>
                    <a:pt x="4703064" y="368300"/>
                  </a:lnTo>
                  <a:lnTo>
                    <a:pt x="4697269" y="396954"/>
                  </a:lnTo>
                  <a:lnTo>
                    <a:pt x="4681474" y="420370"/>
                  </a:lnTo>
                  <a:lnTo>
                    <a:pt x="4658058" y="436165"/>
                  </a:lnTo>
                  <a:lnTo>
                    <a:pt x="4629404" y="441960"/>
                  </a:lnTo>
                  <a:lnTo>
                    <a:pt x="73660" y="441960"/>
                  </a:lnTo>
                  <a:lnTo>
                    <a:pt x="45005" y="436165"/>
                  </a:lnTo>
                  <a:lnTo>
                    <a:pt x="21590" y="420370"/>
                  </a:lnTo>
                  <a:lnTo>
                    <a:pt x="5794" y="396954"/>
                  </a:lnTo>
                  <a:lnTo>
                    <a:pt x="0" y="368300"/>
                  </a:lnTo>
                  <a:lnTo>
                    <a:pt x="0" y="7366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584704" y="5579364"/>
            <a:ext cx="6734809" cy="614680"/>
            <a:chOff x="2584704" y="5579364"/>
            <a:chExt cx="6734809" cy="614680"/>
          </a:xfrm>
        </p:grpSpPr>
        <p:sp>
          <p:nvSpPr>
            <p:cNvPr id="29" name="object 29"/>
            <p:cNvSpPr/>
            <p:nvPr/>
          </p:nvSpPr>
          <p:spPr>
            <a:xfrm>
              <a:off x="2592324" y="5807964"/>
              <a:ext cx="6719570" cy="378460"/>
            </a:xfrm>
            <a:custGeom>
              <a:avLst/>
              <a:gdLst/>
              <a:ahLst/>
              <a:cxnLst/>
              <a:rect l="l" t="t" r="r" b="b"/>
              <a:pathLst>
                <a:path w="6719570" h="378460">
                  <a:moveTo>
                    <a:pt x="6719316" y="0"/>
                  </a:moveTo>
                  <a:lnTo>
                    <a:pt x="0" y="0"/>
                  </a:lnTo>
                  <a:lnTo>
                    <a:pt x="0" y="377952"/>
                  </a:lnTo>
                  <a:lnTo>
                    <a:pt x="6719316" y="377952"/>
                  </a:lnTo>
                  <a:lnTo>
                    <a:pt x="671931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92324" y="5807964"/>
              <a:ext cx="6719570" cy="378460"/>
            </a:xfrm>
            <a:custGeom>
              <a:avLst/>
              <a:gdLst/>
              <a:ahLst/>
              <a:cxnLst/>
              <a:rect l="l" t="t" r="r" b="b"/>
              <a:pathLst>
                <a:path w="6719570" h="378460">
                  <a:moveTo>
                    <a:pt x="0" y="377952"/>
                  </a:moveTo>
                  <a:lnTo>
                    <a:pt x="6719316" y="377952"/>
                  </a:lnTo>
                  <a:lnTo>
                    <a:pt x="6719316" y="0"/>
                  </a:lnTo>
                  <a:lnTo>
                    <a:pt x="0" y="0"/>
                  </a:lnTo>
                  <a:lnTo>
                    <a:pt x="0" y="377952"/>
                  </a:lnTo>
                  <a:close/>
                </a:path>
              </a:pathLst>
            </a:custGeom>
            <a:ln w="15240">
              <a:solidFill>
                <a:srgbClr val="C175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29128" y="5586984"/>
              <a:ext cx="4703445" cy="443865"/>
            </a:xfrm>
            <a:custGeom>
              <a:avLst/>
              <a:gdLst/>
              <a:ahLst/>
              <a:cxnLst/>
              <a:rect l="l" t="t" r="r" b="b"/>
              <a:pathLst>
                <a:path w="4703445" h="443864">
                  <a:moveTo>
                    <a:pt x="4629150" y="0"/>
                  </a:moveTo>
                  <a:lnTo>
                    <a:pt x="73914" y="0"/>
                  </a:lnTo>
                  <a:lnTo>
                    <a:pt x="45166" y="5809"/>
                  </a:lnTo>
                  <a:lnTo>
                    <a:pt x="21669" y="21650"/>
                  </a:lnTo>
                  <a:lnTo>
                    <a:pt x="5816" y="45144"/>
                  </a:lnTo>
                  <a:lnTo>
                    <a:pt x="0" y="73913"/>
                  </a:lnTo>
                  <a:lnTo>
                    <a:pt x="0" y="369569"/>
                  </a:lnTo>
                  <a:lnTo>
                    <a:pt x="5816" y="398339"/>
                  </a:lnTo>
                  <a:lnTo>
                    <a:pt x="21669" y="421833"/>
                  </a:lnTo>
                  <a:lnTo>
                    <a:pt x="45166" y="437674"/>
                  </a:lnTo>
                  <a:lnTo>
                    <a:pt x="73914" y="443483"/>
                  </a:lnTo>
                  <a:lnTo>
                    <a:pt x="4629150" y="443483"/>
                  </a:lnTo>
                  <a:lnTo>
                    <a:pt x="4657897" y="437674"/>
                  </a:lnTo>
                  <a:lnTo>
                    <a:pt x="4681394" y="421833"/>
                  </a:lnTo>
                  <a:lnTo>
                    <a:pt x="4697247" y="398339"/>
                  </a:lnTo>
                  <a:lnTo>
                    <a:pt x="4703064" y="369569"/>
                  </a:lnTo>
                  <a:lnTo>
                    <a:pt x="4703064" y="73913"/>
                  </a:lnTo>
                  <a:lnTo>
                    <a:pt x="4697247" y="45144"/>
                  </a:lnTo>
                  <a:lnTo>
                    <a:pt x="4681394" y="21650"/>
                  </a:lnTo>
                  <a:lnTo>
                    <a:pt x="4657897" y="5809"/>
                  </a:lnTo>
                  <a:lnTo>
                    <a:pt x="4629150" y="0"/>
                  </a:lnTo>
                  <a:close/>
                </a:path>
              </a:pathLst>
            </a:custGeom>
            <a:solidFill>
              <a:srgbClr val="C17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29128" y="5586984"/>
              <a:ext cx="4703445" cy="443865"/>
            </a:xfrm>
            <a:custGeom>
              <a:avLst/>
              <a:gdLst/>
              <a:ahLst/>
              <a:cxnLst/>
              <a:rect l="l" t="t" r="r" b="b"/>
              <a:pathLst>
                <a:path w="4703445" h="443864">
                  <a:moveTo>
                    <a:pt x="0" y="73913"/>
                  </a:moveTo>
                  <a:lnTo>
                    <a:pt x="5816" y="45144"/>
                  </a:lnTo>
                  <a:lnTo>
                    <a:pt x="21669" y="21650"/>
                  </a:lnTo>
                  <a:lnTo>
                    <a:pt x="45166" y="5809"/>
                  </a:lnTo>
                  <a:lnTo>
                    <a:pt x="73914" y="0"/>
                  </a:lnTo>
                  <a:lnTo>
                    <a:pt x="4629150" y="0"/>
                  </a:lnTo>
                  <a:lnTo>
                    <a:pt x="4657897" y="5809"/>
                  </a:lnTo>
                  <a:lnTo>
                    <a:pt x="4681394" y="21650"/>
                  </a:lnTo>
                  <a:lnTo>
                    <a:pt x="4697247" y="45144"/>
                  </a:lnTo>
                  <a:lnTo>
                    <a:pt x="4703064" y="73913"/>
                  </a:lnTo>
                  <a:lnTo>
                    <a:pt x="4703064" y="369569"/>
                  </a:lnTo>
                  <a:lnTo>
                    <a:pt x="4697247" y="398339"/>
                  </a:lnTo>
                  <a:lnTo>
                    <a:pt x="4681394" y="421833"/>
                  </a:lnTo>
                  <a:lnTo>
                    <a:pt x="4657897" y="437674"/>
                  </a:lnTo>
                  <a:lnTo>
                    <a:pt x="4629150" y="443483"/>
                  </a:lnTo>
                  <a:lnTo>
                    <a:pt x="73914" y="443483"/>
                  </a:lnTo>
                  <a:lnTo>
                    <a:pt x="45166" y="437674"/>
                  </a:lnTo>
                  <a:lnTo>
                    <a:pt x="21669" y="421833"/>
                  </a:lnTo>
                  <a:lnTo>
                    <a:pt x="5816" y="398339"/>
                  </a:lnTo>
                  <a:lnTo>
                    <a:pt x="0" y="369569"/>
                  </a:lnTo>
                  <a:lnTo>
                    <a:pt x="0" y="7391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116072" y="2266315"/>
            <a:ext cx="3021330" cy="365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85" dirty="0">
                <a:solidFill>
                  <a:srgbClr val="FFFFFF"/>
                </a:solidFill>
                <a:latin typeface="Tahoma"/>
                <a:cs typeface="Tahoma"/>
              </a:rPr>
              <a:t>Abolición/disminución</a:t>
            </a:r>
            <a:endParaRPr sz="1500">
              <a:latin typeface="Tahoma"/>
              <a:cs typeface="Tahoma"/>
            </a:endParaRPr>
          </a:p>
          <a:p>
            <a:pPr marL="12700" marR="243204">
              <a:lnSpc>
                <a:spcPts val="5360"/>
              </a:lnSpc>
              <a:spcBef>
                <a:spcPts val="765"/>
              </a:spcBef>
            </a:pP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Reflejo 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tusígeno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130" dirty="0">
                <a:solidFill>
                  <a:srgbClr val="FFFFFF"/>
                </a:solidFill>
                <a:latin typeface="Tahoma"/>
                <a:cs typeface="Tahoma"/>
              </a:rPr>
              <a:t>Acumulación</a:t>
            </a:r>
            <a:r>
              <a:rPr sz="15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18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5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Tahoma"/>
                <a:cs typeface="Tahoma"/>
              </a:rPr>
              <a:t>Secreciones </a:t>
            </a:r>
            <a:r>
              <a:rPr sz="150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114" dirty="0">
                <a:solidFill>
                  <a:srgbClr val="FFFFFF"/>
                </a:solidFill>
                <a:latin typeface="Tahoma"/>
                <a:cs typeface="Tahoma"/>
              </a:rPr>
              <a:t>Congestión/Edema</a:t>
            </a:r>
            <a:r>
              <a:rPr sz="15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Tahoma"/>
                <a:cs typeface="Tahoma"/>
              </a:rPr>
              <a:t>pulmonar</a:t>
            </a: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500" spc="40" dirty="0">
                <a:solidFill>
                  <a:srgbClr val="FFFFFF"/>
                </a:solidFill>
                <a:latin typeface="Tahoma"/>
                <a:cs typeface="Tahoma"/>
              </a:rPr>
              <a:t>Lesión</a:t>
            </a:r>
            <a:r>
              <a:rPr sz="15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95" dirty="0">
                <a:solidFill>
                  <a:srgbClr val="FFFFFF"/>
                </a:solidFill>
                <a:latin typeface="Tahoma"/>
                <a:cs typeface="Tahoma"/>
              </a:rPr>
              <a:t>mucociliar</a:t>
            </a:r>
            <a:endParaRPr sz="15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Interferencia/</a:t>
            </a:r>
            <a:r>
              <a:rPr sz="15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Tahoma"/>
                <a:cs typeface="Tahoma"/>
              </a:rPr>
              <a:t>Acción</a:t>
            </a:r>
            <a:r>
              <a:rPr sz="15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130" dirty="0">
                <a:solidFill>
                  <a:srgbClr val="FFFFFF"/>
                </a:solidFill>
                <a:latin typeface="Tahoma"/>
                <a:cs typeface="Tahoma"/>
              </a:rPr>
              <a:t>fagocítica</a:t>
            </a:r>
            <a:endParaRPr sz="1500">
              <a:latin typeface="Tahoma"/>
              <a:cs typeface="Tahoma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1992" y="3336035"/>
            <a:ext cx="1825752" cy="1344168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4747" y="4879847"/>
            <a:ext cx="1920240" cy="1694688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24059" y="1400555"/>
            <a:ext cx="2261616" cy="1408176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34060"/>
            <a:ext cx="3138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40" dirty="0"/>
              <a:t>CLASIFICACIÓN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419344" y="1665732"/>
            <a:ext cx="4264660" cy="2009139"/>
            <a:chOff x="5419344" y="1665732"/>
            <a:chExt cx="4264660" cy="2009139"/>
          </a:xfrm>
        </p:grpSpPr>
        <p:sp>
          <p:nvSpPr>
            <p:cNvPr id="4" name="object 4"/>
            <p:cNvSpPr/>
            <p:nvPr/>
          </p:nvSpPr>
          <p:spPr>
            <a:xfrm>
              <a:off x="5426964" y="1673352"/>
              <a:ext cx="4249420" cy="1993900"/>
            </a:xfrm>
            <a:custGeom>
              <a:avLst/>
              <a:gdLst/>
              <a:ahLst/>
              <a:cxnLst/>
              <a:rect l="l" t="t" r="r" b="b"/>
              <a:pathLst>
                <a:path w="4249420" h="1993900">
                  <a:moveTo>
                    <a:pt x="3252216" y="0"/>
                  </a:moveTo>
                  <a:lnTo>
                    <a:pt x="3252216" y="249174"/>
                  </a:lnTo>
                  <a:lnTo>
                    <a:pt x="0" y="249174"/>
                  </a:lnTo>
                  <a:lnTo>
                    <a:pt x="0" y="1744218"/>
                  </a:lnTo>
                  <a:lnTo>
                    <a:pt x="3252216" y="1744218"/>
                  </a:lnTo>
                  <a:lnTo>
                    <a:pt x="3252216" y="1993392"/>
                  </a:lnTo>
                  <a:lnTo>
                    <a:pt x="4248912" y="996696"/>
                  </a:lnTo>
                  <a:lnTo>
                    <a:pt x="3252216" y="0"/>
                  </a:lnTo>
                  <a:close/>
                </a:path>
              </a:pathLst>
            </a:custGeom>
            <a:solidFill>
              <a:srgbClr val="F4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26964" y="1673352"/>
              <a:ext cx="4249420" cy="1993900"/>
            </a:xfrm>
            <a:custGeom>
              <a:avLst/>
              <a:gdLst/>
              <a:ahLst/>
              <a:cxnLst/>
              <a:rect l="l" t="t" r="r" b="b"/>
              <a:pathLst>
                <a:path w="4249420" h="1993900">
                  <a:moveTo>
                    <a:pt x="0" y="249174"/>
                  </a:moveTo>
                  <a:lnTo>
                    <a:pt x="3252216" y="249174"/>
                  </a:lnTo>
                  <a:lnTo>
                    <a:pt x="3252216" y="0"/>
                  </a:lnTo>
                  <a:lnTo>
                    <a:pt x="4248912" y="996696"/>
                  </a:lnTo>
                  <a:lnTo>
                    <a:pt x="3252216" y="1993392"/>
                  </a:lnTo>
                  <a:lnTo>
                    <a:pt x="3252216" y="1744218"/>
                  </a:lnTo>
                  <a:lnTo>
                    <a:pt x="0" y="1744218"/>
                  </a:lnTo>
                  <a:lnTo>
                    <a:pt x="0" y="249174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22519" y="1886228"/>
            <a:ext cx="3302000" cy="15119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204"/>
              </a:spcBef>
              <a:buChar char="•"/>
              <a:tabLst>
                <a:tab pos="127000" algn="l"/>
              </a:tabLst>
            </a:pPr>
            <a:r>
              <a:rPr sz="1300" spc="-5" dirty="0">
                <a:latin typeface="Arial MT"/>
                <a:cs typeface="Arial MT"/>
              </a:rPr>
              <a:t>Neumonía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aguda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extrahospitalaria</a:t>
            </a:r>
            <a:endParaRPr sz="1300">
              <a:latin typeface="Arial MT"/>
              <a:cs typeface="Arial MT"/>
            </a:endParaRPr>
          </a:p>
          <a:p>
            <a:pPr marL="127000" indent="-114300">
              <a:lnSpc>
                <a:spcPct val="100000"/>
              </a:lnSpc>
              <a:spcBef>
                <a:spcPts val="110"/>
              </a:spcBef>
              <a:buChar char="•"/>
              <a:tabLst>
                <a:tab pos="127000" algn="l"/>
              </a:tabLst>
            </a:pPr>
            <a:r>
              <a:rPr sz="1300" spc="-5" dirty="0">
                <a:latin typeface="Arial MT"/>
                <a:cs typeface="Arial MT"/>
              </a:rPr>
              <a:t>Neumonía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atípica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extrahospitalaria</a:t>
            </a:r>
            <a:endParaRPr sz="1300">
              <a:latin typeface="Arial MT"/>
              <a:cs typeface="Arial MT"/>
            </a:endParaRPr>
          </a:p>
          <a:p>
            <a:pPr marL="127000" indent="-114300">
              <a:lnSpc>
                <a:spcPct val="100000"/>
              </a:lnSpc>
              <a:spcBef>
                <a:spcPts val="120"/>
              </a:spcBef>
              <a:buChar char="•"/>
              <a:tabLst>
                <a:tab pos="127000" algn="l"/>
              </a:tabLst>
            </a:pPr>
            <a:r>
              <a:rPr sz="1300" spc="-5" dirty="0">
                <a:latin typeface="Arial MT"/>
                <a:cs typeface="Arial MT"/>
              </a:rPr>
              <a:t>Neumonía</a:t>
            </a:r>
            <a:r>
              <a:rPr sz="1300" spc="-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hospitalaria</a:t>
            </a:r>
            <a:endParaRPr sz="1300">
              <a:latin typeface="Arial MT"/>
              <a:cs typeface="Arial MT"/>
            </a:endParaRPr>
          </a:p>
          <a:p>
            <a:pPr marL="127000" indent="-114300">
              <a:lnSpc>
                <a:spcPct val="100000"/>
              </a:lnSpc>
              <a:spcBef>
                <a:spcPts val="110"/>
              </a:spcBef>
              <a:buChar char="•"/>
              <a:tabLst>
                <a:tab pos="127000" algn="l"/>
              </a:tabLst>
            </a:pPr>
            <a:r>
              <a:rPr sz="1300" spc="-10" dirty="0">
                <a:latin typeface="Arial MT"/>
                <a:cs typeface="Arial MT"/>
              </a:rPr>
              <a:t>Neumonía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por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aspiración</a:t>
            </a:r>
            <a:endParaRPr sz="1300">
              <a:latin typeface="Arial MT"/>
              <a:cs typeface="Arial MT"/>
            </a:endParaRPr>
          </a:p>
          <a:p>
            <a:pPr marL="127000" indent="-114300">
              <a:lnSpc>
                <a:spcPct val="100000"/>
              </a:lnSpc>
              <a:spcBef>
                <a:spcPts val="120"/>
              </a:spcBef>
              <a:buChar char="•"/>
              <a:tabLst>
                <a:tab pos="127000" algn="l"/>
              </a:tabLst>
            </a:pPr>
            <a:r>
              <a:rPr sz="1300" spc="-5" dirty="0">
                <a:latin typeface="Arial MT"/>
                <a:cs typeface="Arial MT"/>
              </a:rPr>
              <a:t>Neumonía</a:t>
            </a:r>
            <a:r>
              <a:rPr sz="1300" spc="-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crónica</a:t>
            </a:r>
            <a:endParaRPr sz="1300">
              <a:latin typeface="Arial MT"/>
              <a:cs typeface="Arial MT"/>
            </a:endParaRPr>
          </a:p>
          <a:p>
            <a:pPr marL="127000" indent="-114300">
              <a:lnSpc>
                <a:spcPct val="100000"/>
              </a:lnSpc>
              <a:spcBef>
                <a:spcPts val="110"/>
              </a:spcBef>
              <a:buChar char="•"/>
              <a:tabLst>
                <a:tab pos="127000" algn="l"/>
              </a:tabLst>
            </a:pPr>
            <a:r>
              <a:rPr sz="1300" spc="-5" dirty="0">
                <a:latin typeface="Arial MT"/>
                <a:cs typeface="Arial MT"/>
              </a:rPr>
              <a:t>Neumonía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necrosante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y absceso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pulmonar</a:t>
            </a:r>
            <a:endParaRPr sz="1300">
              <a:latin typeface="Arial MT"/>
              <a:cs typeface="Arial MT"/>
            </a:endParaRPr>
          </a:p>
          <a:p>
            <a:pPr marL="127000" indent="-114300">
              <a:lnSpc>
                <a:spcPct val="100000"/>
              </a:lnSpc>
              <a:spcBef>
                <a:spcPts val="105"/>
              </a:spcBef>
              <a:buChar char="•"/>
              <a:tabLst>
                <a:tab pos="127000" algn="l"/>
              </a:tabLst>
            </a:pPr>
            <a:r>
              <a:rPr sz="1300" spc="-5" dirty="0">
                <a:latin typeface="Arial MT"/>
                <a:cs typeface="Arial MT"/>
              </a:rPr>
              <a:t>Neumonía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en un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anfitrión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inmunodeprimido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84704" y="1665732"/>
            <a:ext cx="2849880" cy="2009139"/>
            <a:chOff x="2584704" y="1665732"/>
            <a:chExt cx="2849880" cy="2009139"/>
          </a:xfrm>
        </p:grpSpPr>
        <p:sp>
          <p:nvSpPr>
            <p:cNvPr id="8" name="object 8"/>
            <p:cNvSpPr/>
            <p:nvPr/>
          </p:nvSpPr>
          <p:spPr>
            <a:xfrm>
              <a:off x="2592324" y="1673352"/>
              <a:ext cx="2834640" cy="1993900"/>
            </a:xfrm>
            <a:custGeom>
              <a:avLst/>
              <a:gdLst/>
              <a:ahLst/>
              <a:cxnLst/>
              <a:rect l="l" t="t" r="r" b="b"/>
              <a:pathLst>
                <a:path w="2834640" h="1993900">
                  <a:moveTo>
                    <a:pt x="2502408" y="0"/>
                  </a:moveTo>
                  <a:lnTo>
                    <a:pt x="332231" y="0"/>
                  </a:lnTo>
                  <a:lnTo>
                    <a:pt x="283130" y="3601"/>
                  </a:lnTo>
                  <a:lnTo>
                    <a:pt x="236268" y="14064"/>
                  </a:lnTo>
                  <a:lnTo>
                    <a:pt x="192159" y="30873"/>
                  </a:lnTo>
                  <a:lnTo>
                    <a:pt x="151315" y="53517"/>
                  </a:lnTo>
                  <a:lnTo>
                    <a:pt x="114251" y="81481"/>
                  </a:lnTo>
                  <a:lnTo>
                    <a:pt x="81481" y="114251"/>
                  </a:lnTo>
                  <a:lnTo>
                    <a:pt x="53517" y="151315"/>
                  </a:lnTo>
                  <a:lnTo>
                    <a:pt x="30873" y="192159"/>
                  </a:lnTo>
                  <a:lnTo>
                    <a:pt x="14064" y="236268"/>
                  </a:lnTo>
                  <a:lnTo>
                    <a:pt x="3601" y="283130"/>
                  </a:lnTo>
                  <a:lnTo>
                    <a:pt x="0" y="332232"/>
                  </a:lnTo>
                  <a:lnTo>
                    <a:pt x="0" y="1661160"/>
                  </a:lnTo>
                  <a:lnTo>
                    <a:pt x="3601" y="1710261"/>
                  </a:lnTo>
                  <a:lnTo>
                    <a:pt x="14064" y="1757123"/>
                  </a:lnTo>
                  <a:lnTo>
                    <a:pt x="30873" y="1801232"/>
                  </a:lnTo>
                  <a:lnTo>
                    <a:pt x="53517" y="1842076"/>
                  </a:lnTo>
                  <a:lnTo>
                    <a:pt x="81481" y="1879140"/>
                  </a:lnTo>
                  <a:lnTo>
                    <a:pt x="114251" y="1911910"/>
                  </a:lnTo>
                  <a:lnTo>
                    <a:pt x="151315" y="1939874"/>
                  </a:lnTo>
                  <a:lnTo>
                    <a:pt x="192159" y="1962518"/>
                  </a:lnTo>
                  <a:lnTo>
                    <a:pt x="236268" y="1979327"/>
                  </a:lnTo>
                  <a:lnTo>
                    <a:pt x="283130" y="1989790"/>
                  </a:lnTo>
                  <a:lnTo>
                    <a:pt x="332231" y="1993392"/>
                  </a:lnTo>
                  <a:lnTo>
                    <a:pt x="2502408" y="1993392"/>
                  </a:lnTo>
                  <a:lnTo>
                    <a:pt x="2551509" y="1989790"/>
                  </a:lnTo>
                  <a:lnTo>
                    <a:pt x="2598371" y="1979327"/>
                  </a:lnTo>
                  <a:lnTo>
                    <a:pt x="2642480" y="1962518"/>
                  </a:lnTo>
                  <a:lnTo>
                    <a:pt x="2683324" y="1939874"/>
                  </a:lnTo>
                  <a:lnTo>
                    <a:pt x="2720388" y="1911910"/>
                  </a:lnTo>
                  <a:lnTo>
                    <a:pt x="2753158" y="1879140"/>
                  </a:lnTo>
                  <a:lnTo>
                    <a:pt x="2781122" y="1842076"/>
                  </a:lnTo>
                  <a:lnTo>
                    <a:pt x="2803766" y="1801232"/>
                  </a:lnTo>
                  <a:lnTo>
                    <a:pt x="2820575" y="1757123"/>
                  </a:lnTo>
                  <a:lnTo>
                    <a:pt x="2831038" y="1710261"/>
                  </a:lnTo>
                  <a:lnTo>
                    <a:pt x="2834640" y="1661160"/>
                  </a:lnTo>
                  <a:lnTo>
                    <a:pt x="2834640" y="332232"/>
                  </a:lnTo>
                  <a:lnTo>
                    <a:pt x="2831038" y="283130"/>
                  </a:lnTo>
                  <a:lnTo>
                    <a:pt x="2820575" y="236268"/>
                  </a:lnTo>
                  <a:lnTo>
                    <a:pt x="2803766" y="192159"/>
                  </a:lnTo>
                  <a:lnTo>
                    <a:pt x="2781122" y="151315"/>
                  </a:lnTo>
                  <a:lnTo>
                    <a:pt x="2753158" y="114251"/>
                  </a:lnTo>
                  <a:lnTo>
                    <a:pt x="2720388" y="81481"/>
                  </a:lnTo>
                  <a:lnTo>
                    <a:pt x="2683324" y="53517"/>
                  </a:lnTo>
                  <a:lnTo>
                    <a:pt x="2642480" y="30873"/>
                  </a:lnTo>
                  <a:lnTo>
                    <a:pt x="2598371" y="14064"/>
                  </a:lnTo>
                  <a:lnTo>
                    <a:pt x="2551509" y="3601"/>
                  </a:lnTo>
                  <a:lnTo>
                    <a:pt x="2502408" y="0"/>
                  </a:lnTo>
                  <a:close/>
                </a:path>
              </a:pathLst>
            </a:custGeom>
            <a:solidFill>
              <a:srgbClr val="E2626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92324" y="1673352"/>
              <a:ext cx="2834640" cy="1993900"/>
            </a:xfrm>
            <a:custGeom>
              <a:avLst/>
              <a:gdLst/>
              <a:ahLst/>
              <a:cxnLst/>
              <a:rect l="l" t="t" r="r" b="b"/>
              <a:pathLst>
                <a:path w="2834640" h="1993900">
                  <a:moveTo>
                    <a:pt x="0" y="332232"/>
                  </a:moveTo>
                  <a:lnTo>
                    <a:pt x="3601" y="283130"/>
                  </a:lnTo>
                  <a:lnTo>
                    <a:pt x="14064" y="236268"/>
                  </a:lnTo>
                  <a:lnTo>
                    <a:pt x="30873" y="192159"/>
                  </a:lnTo>
                  <a:lnTo>
                    <a:pt x="53517" y="151315"/>
                  </a:lnTo>
                  <a:lnTo>
                    <a:pt x="81481" y="114251"/>
                  </a:lnTo>
                  <a:lnTo>
                    <a:pt x="114251" y="81481"/>
                  </a:lnTo>
                  <a:lnTo>
                    <a:pt x="151315" y="53517"/>
                  </a:lnTo>
                  <a:lnTo>
                    <a:pt x="192159" y="30873"/>
                  </a:lnTo>
                  <a:lnTo>
                    <a:pt x="236268" y="14064"/>
                  </a:lnTo>
                  <a:lnTo>
                    <a:pt x="283130" y="3601"/>
                  </a:lnTo>
                  <a:lnTo>
                    <a:pt x="332231" y="0"/>
                  </a:lnTo>
                  <a:lnTo>
                    <a:pt x="2502408" y="0"/>
                  </a:lnTo>
                  <a:lnTo>
                    <a:pt x="2551509" y="3601"/>
                  </a:lnTo>
                  <a:lnTo>
                    <a:pt x="2598371" y="14064"/>
                  </a:lnTo>
                  <a:lnTo>
                    <a:pt x="2642480" y="30873"/>
                  </a:lnTo>
                  <a:lnTo>
                    <a:pt x="2683324" y="53517"/>
                  </a:lnTo>
                  <a:lnTo>
                    <a:pt x="2720388" y="81481"/>
                  </a:lnTo>
                  <a:lnTo>
                    <a:pt x="2753158" y="114251"/>
                  </a:lnTo>
                  <a:lnTo>
                    <a:pt x="2781122" y="151315"/>
                  </a:lnTo>
                  <a:lnTo>
                    <a:pt x="2803766" y="192159"/>
                  </a:lnTo>
                  <a:lnTo>
                    <a:pt x="2820575" y="236268"/>
                  </a:lnTo>
                  <a:lnTo>
                    <a:pt x="2831038" y="283130"/>
                  </a:lnTo>
                  <a:lnTo>
                    <a:pt x="2834640" y="332232"/>
                  </a:lnTo>
                  <a:lnTo>
                    <a:pt x="2834640" y="1661160"/>
                  </a:lnTo>
                  <a:lnTo>
                    <a:pt x="2831038" y="1710261"/>
                  </a:lnTo>
                  <a:lnTo>
                    <a:pt x="2820575" y="1757123"/>
                  </a:lnTo>
                  <a:lnTo>
                    <a:pt x="2803766" y="1801232"/>
                  </a:lnTo>
                  <a:lnTo>
                    <a:pt x="2781122" y="1842076"/>
                  </a:lnTo>
                  <a:lnTo>
                    <a:pt x="2753158" y="1879140"/>
                  </a:lnTo>
                  <a:lnTo>
                    <a:pt x="2720388" y="1911910"/>
                  </a:lnTo>
                  <a:lnTo>
                    <a:pt x="2683324" y="1939874"/>
                  </a:lnTo>
                  <a:lnTo>
                    <a:pt x="2642480" y="1962518"/>
                  </a:lnTo>
                  <a:lnTo>
                    <a:pt x="2598371" y="1979327"/>
                  </a:lnTo>
                  <a:lnTo>
                    <a:pt x="2551509" y="1989790"/>
                  </a:lnTo>
                  <a:lnTo>
                    <a:pt x="2502408" y="1993392"/>
                  </a:lnTo>
                  <a:lnTo>
                    <a:pt x="332231" y="1993392"/>
                  </a:lnTo>
                  <a:lnTo>
                    <a:pt x="283130" y="1989790"/>
                  </a:lnTo>
                  <a:lnTo>
                    <a:pt x="236268" y="1979327"/>
                  </a:lnTo>
                  <a:lnTo>
                    <a:pt x="192159" y="1962518"/>
                  </a:lnTo>
                  <a:lnTo>
                    <a:pt x="151315" y="1939874"/>
                  </a:lnTo>
                  <a:lnTo>
                    <a:pt x="114251" y="1911910"/>
                  </a:lnTo>
                  <a:lnTo>
                    <a:pt x="81481" y="1879140"/>
                  </a:lnTo>
                  <a:lnTo>
                    <a:pt x="53517" y="1842076"/>
                  </a:lnTo>
                  <a:lnTo>
                    <a:pt x="30873" y="1801232"/>
                  </a:lnTo>
                  <a:lnTo>
                    <a:pt x="14064" y="1757123"/>
                  </a:lnTo>
                  <a:lnTo>
                    <a:pt x="3601" y="1710261"/>
                  </a:lnTo>
                  <a:lnTo>
                    <a:pt x="0" y="1661160"/>
                  </a:lnTo>
                  <a:lnTo>
                    <a:pt x="0" y="33223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2572" y="1879092"/>
              <a:ext cx="632460" cy="6568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8604" y="1879092"/>
              <a:ext cx="504444" cy="6568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1964" y="1879092"/>
              <a:ext cx="1552956" cy="6568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6916" y="2214372"/>
              <a:ext cx="2613660" cy="6568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4076" y="2551176"/>
              <a:ext cx="2339340" cy="6568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79420" y="2887980"/>
              <a:ext cx="2083308" cy="65684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2584704" y="3858767"/>
            <a:ext cx="7099300" cy="2047239"/>
            <a:chOff x="2584704" y="3858767"/>
            <a:chExt cx="7099300" cy="2047239"/>
          </a:xfrm>
        </p:grpSpPr>
        <p:sp>
          <p:nvSpPr>
            <p:cNvPr id="17" name="object 17"/>
            <p:cNvSpPr/>
            <p:nvPr/>
          </p:nvSpPr>
          <p:spPr>
            <a:xfrm>
              <a:off x="5426964" y="3866387"/>
              <a:ext cx="4249420" cy="1993900"/>
            </a:xfrm>
            <a:custGeom>
              <a:avLst/>
              <a:gdLst/>
              <a:ahLst/>
              <a:cxnLst/>
              <a:rect l="l" t="t" r="r" b="b"/>
              <a:pathLst>
                <a:path w="4249420" h="1993900">
                  <a:moveTo>
                    <a:pt x="3252216" y="0"/>
                  </a:moveTo>
                  <a:lnTo>
                    <a:pt x="3252216" y="249174"/>
                  </a:lnTo>
                  <a:lnTo>
                    <a:pt x="0" y="249174"/>
                  </a:lnTo>
                  <a:lnTo>
                    <a:pt x="0" y="1744218"/>
                  </a:lnTo>
                  <a:lnTo>
                    <a:pt x="3252216" y="1744218"/>
                  </a:lnTo>
                  <a:lnTo>
                    <a:pt x="3252216" y="1993392"/>
                  </a:lnTo>
                  <a:lnTo>
                    <a:pt x="4248912" y="996695"/>
                  </a:lnTo>
                  <a:lnTo>
                    <a:pt x="3252216" y="0"/>
                  </a:lnTo>
                  <a:close/>
                </a:path>
              </a:pathLst>
            </a:custGeom>
            <a:solidFill>
              <a:srgbClr val="F4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26964" y="3866387"/>
              <a:ext cx="4249420" cy="1993900"/>
            </a:xfrm>
            <a:custGeom>
              <a:avLst/>
              <a:gdLst/>
              <a:ahLst/>
              <a:cxnLst/>
              <a:rect l="l" t="t" r="r" b="b"/>
              <a:pathLst>
                <a:path w="4249420" h="1993900">
                  <a:moveTo>
                    <a:pt x="0" y="249174"/>
                  </a:moveTo>
                  <a:lnTo>
                    <a:pt x="3252216" y="249174"/>
                  </a:lnTo>
                  <a:lnTo>
                    <a:pt x="3252216" y="0"/>
                  </a:lnTo>
                  <a:lnTo>
                    <a:pt x="4248912" y="996695"/>
                  </a:lnTo>
                  <a:lnTo>
                    <a:pt x="3252216" y="1993392"/>
                  </a:lnTo>
                  <a:lnTo>
                    <a:pt x="3252216" y="1744218"/>
                  </a:lnTo>
                  <a:lnTo>
                    <a:pt x="0" y="1744218"/>
                  </a:lnTo>
                  <a:lnTo>
                    <a:pt x="0" y="249174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92324" y="3866387"/>
              <a:ext cx="2834640" cy="1993900"/>
            </a:xfrm>
            <a:custGeom>
              <a:avLst/>
              <a:gdLst/>
              <a:ahLst/>
              <a:cxnLst/>
              <a:rect l="l" t="t" r="r" b="b"/>
              <a:pathLst>
                <a:path w="2834640" h="1993900">
                  <a:moveTo>
                    <a:pt x="2502408" y="0"/>
                  </a:moveTo>
                  <a:lnTo>
                    <a:pt x="332231" y="0"/>
                  </a:lnTo>
                  <a:lnTo>
                    <a:pt x="283130" y="3601"/>
                  </a:lnTo>
                  <a:lnTo>
                    <a:pt x="236268" y="14064"/>
                  </a:lnTo>
                  <a:lnTo>
                    <a:pt x="192159" y="30873"/>
                  </a:lnTo>
                  <a:lnTo>
                    <a:pt x="151315" y="53517"/>
                  </a:lnTo>
                  <a:lnTo>
                    <a:pt x="114251" y="81481"/>
                  </a:lnTo>
                  <a:lnTo>
                    <a:pt x="81481" y="114251"/>
                  </a:lnTo>
                  <a:lnTo>
                    <a:pt x="53517" y="151315"/>
                  </a:lnTo>
                  <a:lnTo>
                    <a:pt x="30873" y="192159"/>
                  </a:lnTo>
                  <a:lnTo>
                    <a:pt x="14064" y="236268"/>
                  </a:lnTo>
                  <a:lnTo>
                    <a:pt x="3601" y="283130"/>
                  </a:lnTo>
                  <a:lnTo>
                    <a:pt x="0" y="332231"/>
                  </a:lnTo>
                  <a:lnTo>
                    <a:pt x="0" y="1661160"/>
                  </a:lnTo>
                  <a:lnTo>
                    <a:pt x="3601" y="1710252"/>
                  </a:lnTo>
                  <a:lnTo>
                    <a:pt x="14064" y="1757109"/>
                  </a:lnTo>
                  <a:lnTo>
                    <a:pt x="30873" y="1801216"/>
                  </a:lnTo>
                  <a:lnTo>
                    <a:pt x="53517" y="1842059"/>
                  </a:lnTo>
                  <a:lnTo>
                    <a:pt x="81481" y="1879124"/>
                  </a:lnTo>
                  <a:lnTo>
                    <a:pt x="114251" y="1911897"/>
                  </a:lnTo>
                  <a:lnTo>
                    <a:pt x="151315" y="1939864"/>
                  </a:lnTo>
                  <a:lnTo>
                    <a:pt x="192159" y="1962511"/>
                  </a:lnTo>
                  <a:lnTo>
                    <a:pt x="236268" y="1979324"/>
                  </a:lnTo>
                  <a:lnTo>
                    <a:pt x="283130" y="1989789"/>
                  </a:lnTo>
                  <a:lnTo>
                    <a:pt x="332231" y="1993392"/>
                  </a:lnTo>
                  <a:lnTo>
                    <a:pt x="2502408" y="1993392"/>
                  </a:lnTo>
                  <a:lnTo>
                    <a:pt x="2551509" y="1989789"/>
                  </a:lnTo>
                  <a:lnTo>
                    <a:pt x="2598371" y="1979324"/>
                  </a:lnTo>
                  <a:lnTo>
                    <a:pt x="2642480" y="1962511"/>
                  </a:lnTo>
                  <a:lnTo>
                    <a:pt x="2683324" y="1939864"/>
                  </a:lnTo>
                  <a:lnTo>
                    <a:pt x="2720388" y="1911897"/>
                  </a:lnTo>
                  <a:lnTo>
                    <a:pt x="2753158" y="1879124"/>
                  </a:lnTo>
                  <a:lnTo>
                    <a:pt x="2781122" y="1842059"/>
                  </a:lnTo>
                  <a:lnTo>
                    <a:pt x="2803766" y="1801216"/>
                  </a:lnTo>
                  <a:lnTo>
                    <a:pt x="2820575" y="1757109"/>
                  </a:lnTo>
                  <a:lnTo>
                    <a:pt x="2831038" y="1710252"/>
                  </a:lnTo>
                  <a:lnTo>
                    <a:pt x="2834640" y="1661160"/>
                  </a:lnTo>
                  <a:lnTo>
                    <a:pt x="2834640" y="332231"/>
                  </a:lnTo>
                  <a:lnTo>
                    <a:pt x="2831038" y="283130"/>
                  </a:lnTo>
                  <a:lnTo>
                    <a:pt x="2820575" y="236268"/>
                  </a:lnTo>
                  <a:lnTo>
                    <a:pt x="2803766" y="192159"/>
                  </a:lnTo>
                  <a:lnTo>
                    <a:pt x="2781122" y="151315"/>
                  </a:lnTo>
                  <a:lnTo>
                    <a:pt x="2753158" y="114251"/>
                  </a:lnTo>
                  <a:lnTo>
                    <a:pt x="2720388" y="81481"/>
                  </a:lnTo>
                  <a:lnTo>
                    <a:pt x="2683324" y="53517"/>
                  </a:lnTo>
                  <a:lnTo>
                    <a:pt x="2642480" y="30873"/>
                  </a:lnTo>
                  <a:lnTo>
                    <a:pt x="2598371" y="14064"/>
                  </a:lnTo>
                  <a:lnTo>
                    <a:pt x="2551509" y="3601"/>
                  </a:lnTo>
                  <a:lnTo>
                    <a:pt x="2502408" y="0"/>
                  </a:lnTo>
                  <a:close/>
                </a:path>
              </a:pathLst>
            </a:custGeom>
            <a:solidFill>
              <a:srgbClr val="E2626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92324" y="3866387"/>
              <a:ext cx="2834640" cy="1993900"/>
            </a:xfrm>
            <a:custGeom>
              <a:avLst/>
              <a:gdLst/>
              <a:ahLst/>
              <a:cxnLst/>
              <a:rect l="l" t="t" r="r" b="b"/>
              <a:pathLst>
                <a:path w="2834640" h="1993900">
                  <a:moveTo>
                    <a:pt x="0" y="332231"/>
                  </a:moveTo>
                  <a:lnTo>
                    <a:pt x="3601" y="283130"/>
                  </a:lnTo>
                  <a:lnTo>
                    <a:pt x="14064" y="236268"/>
                  </a:lnTo>
                  <a:lnTo>
                    <a:pt x="30873" y="192159"/>
                  </a:lnTo>
                  <a:lnTo>
                    <a:pt x="53517" y="151315"/>
                  </a:lnTo>
                  <a:lnTo>
                    <a:pt x="81481" y="114251"/>
                  </a:lnTo>
                  <a:lnTo>
                    <a:pt x="114251" y="81481"/>
                  </a:lnTo>
                  <a:lnTo>
                    <a:pt x="151315" y="53517"/>
                  </a:lnTo>
                  <a:lnTo>
                    <a:pt x="192159" y="30873"/>
                  </a:lnTo>
                  <a:lnTo>
                    <a:pt x="236268" y="14064"/>
                  </a:lnTo>
                  <a:lnTo>
                    <a:pt x="283130" y="3601"/>
                  </a:lnTo>
                  <a:lnTo>
                    <a:pt x="332231" y="0"/>
                  </a:lnTo>
                  <a:lnTo>
                    <a:pt x="2502408" y="0"/>
                  </a:lnTo>
                  <a:lnTo>
                    <a:pt x="2551509" y="3601"/>
                  </a:lnTo>
                  <a:lnTo>
                    <a:pt x="2598371" y="14064"/>
                  </a:lnTo>
                  <a:lnTo>
                    <a:pt x="2642480" y="30873"/>
                  </a:lnTo>
                  <a:lnTo>
                    <a:pt x="2683324" y="53517"/>
                  </a:lnTo>
                  <a:lnTo>
                    <a:pt x="2720388" y="81481"/>
                  </a:lnTo>
                  <a:lnTo>
                    <a:pt x="2753158" y="114251"/>
                  </a:lnTo>
                  <a:lnTo>
                    <a:pt x="2781122" y="151315"/>
                  </a:lnTo>
                  <a:lnTo>
                    <a:pt x="2803766" y="192159"/>
                  </a:lnTo>
                  <a:lnTo>
                    <a:pt x="2820575" y="236268"/>
                  </a:lnTo>
                  <a:lnTo>
                    <a:pt x="2831038" y="283130"/>
                  </a:lnTo>
                  <a:lnTo>
                    <a:pt x="2834640" y="332231"/>
                  </a:lnTo>
                  <a:lnTo>
                    <a:pt x="2834640" y="1661160"/>
                  </a:lnTo>
                  <a:lnTo>
                    <a:pt x="2831038" y="1710252"/>
                  </a:lnTo>
                  <a:lnTo>
                    <a:pt x="2820575" y="1757109"/>
                  </a:lnTo>
                  <a:lnTo>
                    <a:pt x="2803766" y="1801216"/>
                  </a:lnTo>
                  <a:lnTo>
                    <a:pt x="2781122" y="1842059"/>
                  </a:lnTo>
                  <a:lnTo>
                    <a:pt x="2753158" y="1879124"/>
                  </a:lnTo>
                  <a:lnTo>
                    <a:pt x="2720388" y="1911897"/>
                  </a:lnTo>
                  <a:lnTo>
                    <a:pt x="2683324" y="1939864"/>
                  </a:lnTo>
                  <a:lnTo>
                    <a:pt x="2642480" y="1962511"/>
                  </a:lnTo>
                  <a:lnTo>
                    <a:pt x="2598371" y="1979324"/>
                  </a:lnTo>
                  <a:lnTo>
                    <a:pt x="2551509" y="1989789"/>
                  </a:lnTo>
                  <a:lnTo>
                    <a:pt x="2502408" y="1993392"/>
                  </a:lnTo>
                  <a:lnTo>
                    <a:pt x="332231" y="1993392"/>
                  </a:lnTo>
                  <a:lnTo>
                    <a:pt x="283130" y="1989789"/>
                  </a:lnTo>
                  <a:lnTo>
                    <a:pt x="236268" y="1979324"/>
                  </a:lnTo>
                  <a:lnTo>
                    <a:pt x="192159" y="1962511"/>
                  </a:lnTo>
                  <a:lnTo>
                    <a:pt x="151315" y="1939864"/>
                  </a:lnTo>
                  <a:lnTo>
                    <a:pt x="114251" y="1911897"/>
                  </a:lnTo>
                  <a:lnTo>
                    <a:pt x="81481" y="1879124"/>
                  </a:lnTo>
                  <a:lnTo>
                    <a:pt x="53517" y="1842059"/>
                  </a:lnTo>
                  <a:lnTo>
                    <a:pt x="30873" y="1801216"/>
                  </a:lnTo>
                  <a:lnTo>
                    <a:pt x="14064" y="1757109"/>
                  </a:lnTo>
                  <a:lnTo>
                    <a:pt x="3601" y="1710252"/>
                  </a:lnTo>
                  <a:lnTo>
                    <a:pt x="0" y="1661160"/>
                  </a:lnTo>
                  <a:lnTo>
                    <a:pt x="0" y="332231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61132" y="3902963"/>
              <a:ext cx="632459" cy="6568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7164" y="3902963"/>
              <a:ext cx="504443" cy="65684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30524" y="3902963"/>
              <a:ext cx="1735836" cy="6568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38044" y="4238243"/>
              <a:ext cx="2851404" cy="6568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11652" y="4575047"/>
              <a:ext cx="1504188" cy="6568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27604" y="4911851"/>
              <a:ext cx="2272284" cy="6568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44012" y="5248655"/>
              <a:ext cx="1839467" cy="65684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2801239" y="1950211"/>
            <a:ext cx="2414270" cy="376237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31445" marR="120650" indent="-635" algn="ctr">
              <a:lnSpc>
                <a:spcPct val="92000"/>
              </a:lnSpc>
              <a:spcBef>
                <a:spcPts val="330"/>
              </a:spcBef>
            </a:pP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1.-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Agente </a:t>
            </a:r>
            <a:r>
              <a:rPr sz="24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etiológico</a:t>
            </a: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2400" b="1" spc="-6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Tahoma"/>
                <a:cs typeface="Tahoma"/>
              </a:rPr>
              <a:t>determina 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FFFFFF"/>
                </a:solidFill>
                <a:latin typeface="Tahoma"/>
                <a:cs typeface="Tahoma"/>
              </a:rPr>
              <a:t>tratamiento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900">
              <a:latin typeface="Tahoma"/>
              <a:cs typeface="Tahoma"/>
            </a:endParaRPr>
          </a:p>
          <a:p>
            <a:pPr marL="12700" marR="5080" indent="1270" algn="ctr">
              <a:lnSpc>
                <a:spcPct val="92000"/>
              </a:lnSpc>
              <a:spcBef>
                <a:spcPts val="1845"/>
              </a:spcBef>
            </a:pP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2.-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FFFFFF"/>
                </a:solidFill>
                <a:latin typeface="Tahoma"/>
                <a:cs typeface="Tahoma"/>
              </a:rPr>
              <a:t>Según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contexto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clínico </a:t>
            </a:r>
            <a:r>
              <a:rPr sz="2400" b="1" spc="-6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2400" b="1" spc="25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24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65" dirty="0">
                <a:solidFill>
                  <a:srgbClr val="FFFFFF"/>
                </a:solidFill>
                <a:latin typeface="Tahoma"/>
                <a:cs typeface="Tahoma"/>
              </a:rPr>
              <a:t>acontece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infección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697211" y="2142744"/>
            <a:ext cx="2337816" cy="148589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697211" y="4323588"/>
            <a:ext cx="2420111" cy="1885188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34060"/>
            <a:ext cx="85445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30" dirty="0"/>
              <a:t>NEUMONÍAS</a:t>
            </a:r>
            <a:r>
              <a:rPr spc="-180" dirty="0"/>
              <a:t> </a:t>
            </a:r>
            <a:r>
              <a:rPr spc="265" dirty="0"/>
              <a:t>AGUDAS</a:t>
            </a:r>
            <a:r>
              <a:rPr spc="-170" dirty="0"/>
              <a:t> </a:t>
            </a:r>
            <a:r>
              <a:rPr spc="-5" dirty="0"/>
              <a:t>EXTRAHOSPITALARIAS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75533" y="1782826"/>
            <a:ext cx="1908810" cy="4246880"/>
            <a:chOff x="2875533" y="1782826"/>
            <a:chExt cx="1908810" cy="4246880"/>
          </a:xfrm>
        </p:grpSpPr>
        <p:sp>
          <p:nvSpPr>
            <p:cNvPr id="4" name="object 4"/>
            <p:cNvSpPr/>
            <p:nvPr/>
          </p:nvSpPr>
          <p:spPr>
            <a:xfrm>
              <a:off x="2881883" y="1789176"/>
              <a:ext cx="1896110" cy="4234180"/>
            </a:xfrm>
            <a:custGeom>
              <a:avLst/>
              <a:gdLst/>
              <a:ahLst/>
              <a:cxnLst/>
              <a:rect l="l" t="t" r="r" b="b"/>
              <a:pathLst>
                <a:path w="1896110" h="4234180">
                  <a:moveTo>
                    <a:pt x="1696846" y="0"/>
                  </a:moveTo>
                  <a:lnTo>
                    <a:pt x="199009" y="0"/>
                  </a:lnTo>
                  <a:lnTo>
                    <a:pt x="153395" y="5258"/>
                  </a:lnTo>
                  <a:lnTo>
                    <a:pt x="111513" y="20237"/>
                  </a:lnTo>
                  <a:lnTo>
                    <a:pt x="74561" y="43737"/>
                  </a:lnTo>
                  <a:lnTo>
                    <a:pt x="43737" y="74561"/>
                  </a:lnTo>
                  <a:lnTo>
                    <a:pt x="20237" y="111513"/>
                  </a:lnTo>
                  <a:lnTo>
                    <a:pt x="5258" y="153395"/>
                  </a:lnTo>
                  <a:lnTo>
                    <a:pt x="0" y="199009"/>
                  </a:lnTo>
                  <a:lnTo>
                    <a:pt x="0" y="4233672"/>
                  </a:lnTo>
                  <a:lnTo>
                    <a:pt x="1895856" y="4233672"/>
                  </a:lnTo>
                  <a:lnTo>
                    <a:pt x="1895856" y="199009"/>
                  </a:lnTo>
                  <a:lnTo>
                    <a:pt x="1890597" y="153395"/>
                  </a:lnTo>
                  <a:lnTo>
                    <a:pt x="1875618" y="111513"/>
                  </a:lnTo>
                  <a:lnTo>
                    <a:pt x="1852118" y="74561"/>
                  </a:lnTo>
                  <a:lnTo>
                    <a:pt x="1821294" y="43737"/>
                  </a:lnTo>
                  <a:lnTo>
                    <a:pt x="1784342" y="20237"/>
                  </a:lnTo>
                  <a:lnTo>
                    <a:pt x="1742460" y="5258"/>
                  </a:lnTo>
                  <a:lnTo>
                    <a:pt x="1696846" y="0"/>
                  </a:lnTo>
                  <a:close/>
                </a:path>
              </a:pathLst>
            </a:custGeom>
            <a:solidFill>
              <a:srgbClr val="A71E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81883" y="1789176"/>
              <a:ext cx="1896110" cy="4234180"/>
            </a:xfrm>
            <a:custGeom>
              <a:avLst/>
              <a:gdLst/>
              <a:ahLst/>
              <a:cxnLst/>
              <a:rect l="l" t="t" r="r" b="b"/>
              <a:pathLst>
                <a:path w="1896110" h="4234180">
                  <a:moveTo>
                    <a:pt x="199009" y="0"/>
                  </a:moveTo>
                  <a:lnTo>
                    <a:pt x="1696846" y="0"/>
                  </a:lnTo>
                  <a:lnTo>
                    <a:pt x="1742460" y="5258"/>
                  </a:lnTo>
                  <a:lnTo>
                    <a:pt x="1784342" y="20237"/>
                  </a:lnTo>
                  <a:lnTo>
                    <a:pt x="1821294" y="43737"/>
                  </a:lnTo>
                  <a:lnTo>
                    <a:pt x="1852118" y="74561"/>
                  </a:lnTo>
                  <a:lnTo>
                    <a:pt x="1875618" y="111513"/>
                  </a:lnTo>
                  <a:lnTo>
                    <a:pt x="1890597" y="153395"/>
                  </a:lnTo>
                  <a:lnTo>
                    <a:pt x="1895856" y="199009"/>
                  </a:lnTo>
                  <a:lnTo>
                    <a:pt x="1895856" y="4233672"/>
                  </a:lnTo>
                  <a:lnTo>
                    <a:pt x="0" y="4233672"/>
                  </a:lnTo>
                  <a:lnTo>
                    <a:pt x="0" y="199009"/>
                  </a:lnTo>
                  <a:lnTo>
                    <a:pt x="5258" y="153395"/>
                  </a:lnTo>
                  <a:lnTo>
                    <a:pt x="20237" y="111513"/>
                  </a:lnTo>
                  <a:lnTo>
                    <a:pt x="43737" y="74561"/>
                  </a:lnTo>
                  <a:lnTo>
                    <a:pt x="74561" y="43737"/>
                  </a:lnTo>
                  <a:lnTo>
                    <a:pt x="111513" y="20237"/>
                  </a:lnTo>
                  <a:lnTo>
                    <a:pt x="153395" y="5258"/>
                  </a:lnTo>
                  <a:lnTo>
                    <a:pt x="199009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19373" y="4172203"/>
            <a:ext cx="1421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Edades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extremas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18104" y="1782826"/>
            <a:ext cx="3618229" cy="4246880"/>
            <a:chOff x="3118104" y="1782826"/>
            <a:chExt cx="3618229" cy="424688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5724" y="2043684"/>
              <a:ext cx="1409700" cy="14097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25724" y="2043684"/>
              <a:ext cx="1409700" cy="1409700"/>
            </a:xfrm>
            <a:custGeom>
              <a:avLst/>
              <a:gdLst/>
              <a:ahLst/>
              <a:cxnLst/>
              <a:rect l="l" t="t" r="r" b="b"/>
              <a:pathLst>
                <a:path w="1409700" h="1409700">
                  <a:moveTo>
                    <a:pt x="0" y="704850"/>
                  </a:moveTo>
                  <a:lnTo>
                    <a:pt x="1626" y="656594"/>
                  </a:lnTo>
                  <a:lnTo>
                    <a:pt x="6434" y="609210"/>
                  </a:lnTo>
                  <a:lnTo>
                    <a:pt x="14320" y="562804"/>
                  </a:lnTo>
                  <a:lnTo>
                    <a:pt x="25179" y="517480"/>
                  </a:lnTo>
                  <a:lnTo>
                    <a:pt x="38905" y="473344"/>
                  </a:lnTo>
                  <a:lnTo>
                    <a:pt x="55393" y="430500"/>
                  </a:lnTo>
                  <a:lnTo>
                    <a:pt x="74539" y="389053"/>
                  </a:lnTo>
                  <a:lnTo>
                    <a:pt x="96237" y="349108"/>
                  </a:lnTo>
                  <a:lnTo>
                    <a:pt x="120383" y="310771"/>
                  </a:lnTo>
                  <a:lnTo>
                    <a:pt x="146871" y="274146"/>
                  </a:lnTo>
                  <a:lnTo>
                    <a:pt x="175596" y="239339"/>
                  </a:lnTo>
                  <a:lnTo>
                    <a:pt x="206454" y="206454"/>
                  </a:lnTo>
                  <a:lnTo>
                    <a:pt x="239339" y="175596"/>
                  </a:lnTo>
                  <a:lnTo>
                    <a:pt x="274146" y="146871"/>
                  </a:lnTo>
                  <a:lnTo>
                    <a:pt x="310771" y="120383"/>
                  </a:lnTo>
                  <a:lnTo>
                    <a:pt x="349108" y="96237"/>
                  </a:lnTo>
                  <a:lnTo>
                    <a:pt x="389053" y="74539"/>
                  </a:lnTo>
                  <a:lnTo>
                    <a:pt x="430500" y="55393"/>
                  </a:lnTo>
                  <a:lnTo>
                    <a:pt x="473344" y="38905"/>
                  </a:lnTo>
                  <a:lnTo>
                    <a:pt x="517480" y="25179"/>
                  </a:lnTo>
                  <a:lnTo>
                    <a:pt x="562804" y="14320"/>
                  </a:lnTo>
                  <a:lnTo>
                    <a:pt x="609210" y="6434"/>
                  </a:lnTo>
                  <a:lnTo>
                    <a:pt x="656594" y="1626"/>
                  </a:lnTo>
                  <a:lnTo>
                    <a:pt x="704850" y="0"/>
                  </a:lnTo>
                  <a:lnTo>
                    <a:pt x="753105" y="1626"/>
                  </a:lnTo>
                  <a:lnTo>
                    <a:pt x="800489" y="6434"/>
                  </a:lnTo>
                  <a:lnTo>
                    <a:pt x="846895" y="14320"/>
                  </a:lnTo>
                  <a:lnTo>
                    <a:pt x="892219" y="25179"/>
                  </a:lnTo>
                  <a:lnTo>
                    <a:pt x="936355" y="38905"/>
                  </a:lnTo>
                  <a:lnTo>
                    <a:pt x="979199" y="55393"/>
                  </a:lnTo>
                  <a:lnTo>
                    <a:pt x="1020646" y="74539"/>
                  </a:lnTo>
                  <a:lnTo>
                    <a:pt x="1060591" y="96237"/>
                  </a:lnTo>
                  <a:lnTo>
                    <a:pt x="1098928" y="120383"/>
                  </a:lnTo>
                  <a:lnTo>
                    <a:pt x="1135553" y="146871"/>
                  </a:lnTo>
                  <a:lnTo>
                    <a:pt x="1170360" y="175596"/>
                  </a:lnTo>
                  <a:lnTo>
                    <a:pt x="1203245" y="206454"/>
                  </a:lnTo>
                  <a:lnTo>
                    <a:pt x="1234103" y="239339"/>
                  </a:lnTo>
                  <a:lnTo>
                    <a:pt x="1262828" y="274146"/>
                  </a:lnTo>
                  <a:lnTo>
                    <a:pt x="1289316" y="310771"/>
                  </a:lnTo>
                  <a:lnTo>
                    <a:pt x="1313462" y="349108"/>
                  </a:lnTo>
                  <a:lnTo>
                    <a:pt x="1335160" y="389053"/>
                  </a:lnTo>
                  <a:lnTo>
                    <a:pt x="1354306" y="430500"/>
                  </a:lnTo>
                  <a:lnTo>
                    <a:pt x="1370794" y="473344"/>
                  </a:lnTo>
                  <a:lnTo>
                    <a:pt x="1384520" y="517480"/>
                  </a:lnTo>
                  <a:lnTo>
                    <a:pt x="1395379" y="562804"/>
                  </a:lnTo>
                  <a:lnTo>
                    <a:pt x="1403265" y="609210"/>
                  </a:lnTo>
                  <a:lnTo>
                    <a:pt x="1408073" y="656594"/>
                  </a:lnTo>
                  <a:lnTo>
                    <a:pt x="1409700" y="704850"/>
                  </a:lnTo>
                  <a:lnTo>
                    <a:pt x="1408073" y="753105"/>
                  </a:lnTo>
                  <a:lnTo>
                    <a:pt x="1403265" y="800489"/>
                  </a:lnTo>
                  <a:lnTo>
                    <a:pt x="1395379" y="846895"/>
                  </a:lnTo>
                  <a:lnTo>
                    <a:pt x="1384520" y="892219"/>
                  </a:lnTo>
                  <a:lnTo>
                    <a:pt x="1370794" y="936355"/>
                  </a:lnTo>
                  <a:lnTo>
                    <a:pt x="1354306" y="979199"/>
                  </a:lnTo>
                  <a:lnTo>
                    <a:pt x="1335160" y="1020646"/>
                  </a:lnTo>
                  <a:lnTo>
                    <a:pt x="1313462" y="1060591"/>
                  </a:lnTo>
                  <a:lnTo>
                    <a:pt x="1289316" y="1098928"/>
                  </a:lnTo>
                  <a:lnTo>
                    <a:pt x="1262828" y="1135553"/>
                  </a:lnTo>
                  <a:lnTo>
                    <a:pt x="1234103" y="1170360"/>
                  </a:lnTo>
                  <a:lnTo>
                    <a:pt x="1203245" y="1203245"/>
                  </a:lnTo>
                  <a:lnTo>
                    <a:pt x="1170360" y="1234103"/>
                  </a:lnTo>
                  <a:lnTo>
                    <a:pt x="1135553" y="1262828"/>
                  </a:lnTo>
                  <a:lnTo>
                    <a:pt x="1098928" y="1289316"/>
                  </a:lnTo>
                  <a:lnTo>
                    <a:pt x="1060591" y="1313462"/>
                  </a:lnTo>
                  <a:lnTo>
                    <a:pt x="1020646" y="1335160"/>
                  </a:lnTo>
                  <a:lnTo>
                    <a:pt x="979199" y="1354306"/>
                  </a:lnTo>
                  <a:lnTo>
                    <a:pt x="936355" y="1370794"/>
                  </a:lnTo>
                  <a:lnTo>
                    <a:pt x="892219" y="1384520"/>
                  </a:lnTo>
                  <a:lnTo>
                    <a:pt x="846895" y="1395379"/>
                  </a:lnTo>
                  <a:lnTo>
                    <a:pt x="800489" y="1403265"/>
                  </a:lnTo>
                  <a:lnTo>
                    <a:pt x="753105" y="1408073"/>
                  </a:lnTo>
                  <a:lnTo>
                    <a:pt x="704850" y="1409700"/>
                  </a:lnTo>
                  <a:lnTo>
                    <a:pt x="656594" y="1408073"/>
                  </a:lnTo>
                  <a:lnTo>
                    <a:pt x="609210" y="1403265"/>
                  </a:lnTo>
                  <a:lnTo>
                    <a:pt x="562804" y="1395379"/>
                  </a:lnTo>
                  <a:lnTo>
                    <a:pt x="517480" y="1384520"/>
                  </a:lnTo>
                  <a:lnTo>
                    <a:pt x="473344" y="1370794"/>
                  </a:lnTo>
                  <a:lnTo>
                    <a:pt x="430500" y="1354306"/>
                  </a:lnTo>
                  <a:lnTo>
                    <a:pt x="389053" y="1335160"/>
                  </a:lnTo>
                  <a:lnTo>
                    <a:pt x="349108" y="1313462"/>
                  </a:lnTo>
                  <a:lnTo>
                    <a:pt x="310771" y="1289316"/>
                  </a:lnTo>
                  <a:lnTo>
                    <a:pt x="274146" y="1262828"/>
                  </a:lnTo>
                  <a:lnTo>
                    <a:pt x="239339" y="1234103"/>
                  </a:lnTo>
                  <a:lnTo>
                    <a:pt x="206454" y="1203245"/>
                  </a:lnTo>
                  <a:lnTo>
                    <a:pt x="175596" y="1170360"/>
                  </a:lnTo>
                  <a:lnTo>
                    <a:pt x="146871" y="1135553"/>
                  </a:lnTo>
                  <a:lnTo>
                    <a:pt x="120383" y="1098928"/>
                  </a:lnTo>
                  <a:lnTo>
                    <a:pt x="96237" y="1060591"/>
                  </a:lnTo>
                  <a:lnTo>
                    <a:pt x="74539" y="1020646"/>
                  </a:lnTo>
                  <a:lnTo>
                    <a:pt x="55393" y="979199"/>
                  </a:lnTo>
                  <a:lnTo>
                    <a:pt x="38905" y="936355"/>
                  </a:lnTo>
                  <a:lnTo>
                    <a:pt x="25179" y="892219"/>
                  </a:lnTo>
                  <a:lnTo>
                    <a:pt x="14320" y="846895"/>
                  </a:lnTo>
                  <a:lnTo>
                    <a:pt x="6434" y="800489"/>
                  </a:lnTo>
                  <a:lnTo>
                    <a:pt x="1626" y="753105"/>
                  </a:lnTo>
                  <a:lnTo>
                    <a:pt x="0" y="70485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34127" y="1789176"/>
              <a:ext cx="1896110" cy="4234180"/>
            </a:xfrm>
            <a:custGeom>
              <a:avLst/>
              <a:gdLst/>
              <a:ahLst/>
              <a:cxnLst/>
              <a:rect l="l" t="t" r="r" b="b"/>
              <a:pathLst>
                <a:path w="1896109" h="4234180">
                  <a:moveTo>
                    <a:pt x="1696847" y="0"/>
                  </a:moveTo>
                  <a:lnTo>
                    <a:pt x="199009" y="0"/>
                  </a:lnTo>
                  <a:lnTo>
                    <a:pt x="153395" y="5258"/>
                  </a:lnTo>
                  <a:lnTo>
                    <a:pt x="111513" y="20237"/>
                  </a:lnTo>
                  <a:lnTo>
                    <a:pt x="74561" y="43737"/>
                  </a:lnTo>
                  <a:lnTo>
                    <a:pt x="43737" y="74561"/>
                  </a:lnTo>
                  <a:lnTo>
                    <a:pt x="20237" y="111513"/>
                  </a:lnTo>
                  <a:lnTo>
                    <a:pt x="5258" y="153395"/>
                  </a:lnTo>
                  <a:lnTo>
                    <a:pt x="0" y="199009"/>
                  </a:lnTo>
                  <a:lnTo>
                    <a:pt x="0" y="4233672"/>
                  </a:lnTo>
                  <a:lnTo>
                    <a:pt x="1895855" y="4233672"/>
                  </a:lnTo>
                  <a:lnTo>
                    <a:pt x="1895855" y="199009"/>
                  </a:lnTo>
                  <a:lnTo>
                    <a:pt x="1890597" y="153395"/>
                  </a:lnTo>
                  <a:lnTo>
                    <a:pt x="1875618" y="111513"/>
                  </a:lnTo>
                  <a:lnTo>
                    <a:pt x="1852118" y="74561"/>
                  </a:lnTo>
                  <a:lnTo>
                    <a:pt x="1821294" y="43737"/>
                  </a:lnTo>
                  <a:lnTo>
                    <a:pt x="1784342" y="20237"/>
                  </a:lnTo>
                  <a:lnTo>
                    <a:pt x="1742460" y="5258"/>
                  </a:lnTo>
                  <a:lnTo>
                    <a:pt x="1696847" y="0"/>
                  </a:lnTo>
                  <a:close/>
                </a:path>
              </a:pathLst>
            </a:custGeom>
            <a:solidFill>
              <a:srgbClr val="DF5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34127" y="1789176"/>
              <a:ext cx="1896110" cy="4234180"/>
            </a:xfrm>
            <a:custGeom>
              <a:avLst/>
              <a:gdLst/>
              <a:ahLst/>
              <a:cxnLst/>
              <a:rect l="l" t="t" r="r" b="b"/>
              <a:pathLst>
                <a:path w="1896109" h="4234180">
                  <a:moveTo>
                    <a:pt x="199009" y="0"/>
                  </a:moveTo>
                  <a:lnTo>
                    <a:pt x="1696847" y="0"/>
                  </a:lnTo>
                  <a:lnTo>
                    <a:pt x="1742460" y="5258"/>
                  </a:lnTo>
                  <a:lnTo>
                    <a:pt x="1784342" y="20237"/>
                  </a:lnTo>
                  <a:lnTo>
                    <a:pt x="1821294" y="43737"/>
                  </a:lnTo>
                  <a:lnTo>
                    <a:pt x="1852118" y="74561"/>
                  </a:lnTo>
                  <a:lnTo>
                    <a:pt x="1875618" y="111513"/>
                  </a:lnTo>
                  <a:lnTo>
                    <a:pt x="1890597" y="153395"/>
                  </a:lnTo>
                  <a:lnTo>
                    <a:pt x="1895855" y="199009"/>
                  </a:lnTo>
                  <a:lnTo>
                    <a:pt x="1895855" y="4233672"/>
                  </a:lnTo>
                  <a:lnTo>
                    <a:pt x="0" y="4233672"/>
                  </a:lnTo>
                  <a:lnTo>
                    <a:pt x="0" y="199009"/>
                  </a:lnTo>
                  <a:lnTo>
                    <a:pt x="5258" y="153395"/>
                  </a:lnTo>
                  <a:lnTo>
                    <a:pt x="20237" y="111513"/>
                  </a:lnTo>
                  <a:lnTo>
                    <a:pt x="43737" y="74561"/>
                  </a:lnTo>
                  <a:lnTo>
                    <a:pt x="74561" y="43737"/>
                  </a:lnTo>
                  <a:lnTo>
                    <a:pt x="111513" y="20237"/>
                  </a:lnTo>
                  <a:lnTo>
                    <a:pt x="153395" y="5258"/>
                  </a:lnTo>
                  <a:lnTo>
                    <a:pt x="199009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77154" y="4060697"/>
            <a:ext cx="121094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68605" marR="5080" indent="-256540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des  crónicas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70347" y="1782826"/>
            <a:ext cx="3618229" cy="4246880"/>
            <a:chOff x="5070347" y="1782826"/>
            <a:chExt cx="3618229" cy="424688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7967" y="2043684"/>
              <a:ext cx="1409700" cy="14097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077967" y="2043684"/>
              <a:ext cx="1409700" cy="1409700"/>
            </a:xfrm>
            <a:custGeom>
              <a:avLst/>
              <a:gdLst/>
              <a:ahLst/>
              <a:cxnLst/>
              <a:rect l="l" t="t" r="r" b="b"/>
              <a:pathLst>
                <a:path w="1409700" h="1409700">
                  <a:moveTo>
                    <a:pt x="0" y="704850"/>
                  </a:moveTo>
                  <a:lnTo>
                    <a:pt x="1626" y="656594"/>
                  </a:lnTo>
                  <a:lnTo>
                    <a:pt x="6434" y="609210"/>
                  </a:lnTo>
                  <a:lnTo>
                    <a:pt x="14320" y="562804"/>
                  </a:lnTo>
                  <a:lnTo>
                    <a:pt x="25179" y="517480"/>
                  </a:lnTo>
                  <a:lnTo>
                    <a:pt x="38905" y="473344"/>
                  </a:lnTo>
                  <a:lnTo>
                    <a:pt x="55393" y="430500"/>
                  </a:lnTo>
                  <a:lnTo>
                    <a:pt x="74539" y="389053"/>
                  </a:lnTo>
                  <a:lnTo>
                    <a:pt x="96237" y="349108"/>
                  </a:lnTo>
                  <a:lnTo>
                    <a:pt x="120383" y="310771"/>
                  </a:lnTo>
                  <a:lnTo>
                    <a:pt x="146871" y="274146"/>
                  </a:lnTo>
                  <a:lnTo>
                    <a:pt x="175596" y="239339"/>
                  </a:lnTo>
                  <a:lnTo>
                    <a:pt x="206454" y="206454"/>
                  </a:lnTo>
                  <a:lnTo>
                    <a:pt x="239339" y="175596"/>
                  </a:lnTo>
                  <a:lnTo>
                    <a:pt x="274146" y="146871"/>
                  </a:lnTo>
                  <a:lnTo>
                    <a:pt x="310771" y="120383"/>
                  </a:lnTo>
                  <a:lnTo>
                    <a:pt x="349108" y="96237"/>
                  </a:lnTo>
                  <a:lnTo>
                    <a:pt x="389053" y="74539"/>
                  </a:lnTo>
                  <a:lnTo>
                    <a:pt x="430500" y="55393"/>
                  </a:lnTo>
                  <a:lnTo>
                    <a:pt x="473344" y="38905"/>
                  </a:lnTo>
                  <a:lnTo>
                    <a:pt x="517480" y="25179"/>
                  </a:lnTo>
                  <a:lnTo>
                    <a:pt x="562804" y="14320"/>
                  </a:lnTo>
                  <a:lnTo>
                    <a:pt x="609210" y="6434"/>
                  </a:lnTo>
                  <a:lnTo>
                    <a:pt x="656594" y="1626"/>
                  </a:lnTo>
                  <a:lnTo>
                    <a:pt x="704850" y="0"/>
                  </a:lnTo>
                  <a:lnTo>
                    <a:pt x="753105" y="1626"/>
                  </a:lnTo>
                  <a:lnTo>
                    <a:pt x="800489" y="6434"/>
                  </a:lnTo>
                  <a:lnTo>
                    <a:pt x="846895" y="14320"/>
                  </a:lnTo>
                  <a:lnTo>
                    <a:pt x="892219" y="25179"/>
                  </a:lnTo>
                  <a:lnTo>
                    <a:pt x="936355" y="38905"/>
                  </a:lnTo>
                  <a:lnTo>
                    <a:pt x="979199" y="55393"/>
                  </a:lnTo>
                  <a:lnTo>
                    <a:pt x="1020646" y="74539"/>
                  </a:lnTo>
                  <a:lnTo>
                    <a:pt x="1060591" y="96237"/>
                  </a:lnTo>
                  <a:lnTo>
                    <a:pt x="1098928" y="120383"/>
                  </a:lnTo>
                  <a:lnTo>
                    <a:pt x="1135553" y="146871"/>
                  </a:lnTo>
                  <a:lnTo>
                    <a:pt x="1170360" y="175596"/>
                  </a:lnTo>
                  <a:lnTo>
                    <a:pt x="1203245" y="206454"/>
                  </a:lnTo>
                  <a:lnTo>
                    <a:pt x="1234103" y="239339"/>
                  </a:lnTo>
                  <a:lnTo>
                    <a:pt x="1262828" y="274146"/>
                  </a:lnTo>
                  <a:lnTo>
                    <a:pt x="1289316" y="310771"/>
                  </a:lnTo>
                  <a:lnTo>
                    <a:pt x="1313462" y="349108"/>
                  </a:lnTo>
                  <a:lnTo>
                    <a:pt x="1335160" y="389053"/>
                  </a:lnTo>
                  <a:lnTo>
                    <a:pt x="1354306" y="430500"/>
                  </a:lnTo>
                  <a:lnTo>
                    <a:pt x="1370794" y="473344"/>
                  </a:lnTo>
                  <a:lnTo>
                    <a:pt x="1384520" y="517480"/>
                  </a:lnTo>
                  <a:lnTo>
                    <a:pt x="1395379" y="562804"/>
                  </a:lnTo>
                  <a:lnTo>
                    <a:pt x="1403265" y="609210"/>
                  </a:lnTo>
                  <a:lnTo>
                    <a:pt x="1408073" y="656594"/>
                  </a:lnTo>
                  <a:lnTo>
                    <a:pt x="1409700" y="704850"/>
                  </a:lnTo>
                  <a:lnTo>
                    <a:pt x="1408073" y="753105"/>
                  </a:lnTo>
                  <a:lnTo>
                    <a:pt x="1403265" y="800489"/>
                  </a:lnTo>
                  <a:lnTo>
                    <a:pt x="1395379" y="846895"/>
                  </a:lnTo>
                  <a:lnTo>
                    <a:pt x="1384520" y="892219"/>
                  </a:lnTo>
                  <a:lnTo>
                    <a:pt x="1370794" y="936355"/>
                  </a:lnTo>
                  <a:lnTo>
                    <a:pt x="1354306" y="979199"/>
                  </a:lnTo>
                  <a:lnTo>
                    <a:pt x="1335160" y="1020646"/>
                  </a:lnTo>
                  <a:lnTo>
                    <a:pt x="1313462" y="1060591"/>
                  </a:lnTo>
                  <a:lnTo>
                    <a:pt x="1289316" y="1098928"/>
                  </a:lnTo>
                  <a:lnTo>
                    <a:pt x="1262828" y="1135553"/>
                  </a:lnTo>
                  <a:lnTo>
                    <a:pt x="1234103" y="1170360"/>
                  </a:lnTo>
                  <a:lnTo>
                    <a:pt x="1203245" y="1203245"/>
                  </a:lnTo>
                  <a:lnTo>
                    <a:pt x="1170360" y="1234103"/>
                  </a:lnTo>
                  <a:lnTo>
                    <a:pt x="1135553" y="1262828"/>
                  </a:lnTo>
                  <a:lnTo>
                    <a:pt x="1098928" y="1289316"/>
                  </a:lnTo>
                  <a:lnTo>
                    <a:pt x="1060591" y="1313462"/>
                  </a:lnTo>
                  <a:lnTo>
                    <a:pt x="1020646" y="1335160"/>
                  </a:lnTo>
                  <a:lnTo>
                    <a:pt x="979199" y="1354306"/>
                  </a:lnTo>
                  <a:lnTo>
                    <a:pt x="936355" y="1370794"/>
                  </a:lnTo>
                  <a:lnTo>
                    <a:pt x="892219" y="1384520"/>
                  </a:lnTo>
                  <a:lnTo>
                    <a:pt x="846895" y="1395379"/>
                  </a:lnTo>
                  <a:lnTo>
                    <a:pt x="800489" y="1403265"/>
                  </a:lnTo>
                  <a:lnTo>
                    <a:pt x="753105" y="1408073"/>
                  </a:lnTo>
                  <a:lnTo>
                    <a:pt x="704850" y="1409700"/>
                  </a:lnTo>
                  <a:lnTo>
                    <a:pt x="656594" y="1408073"/>
                  </a:lnTo>
                  <a:lnTo>
                    <a:pt x="609210" y="1403265"/>
                  </a:lnTo>
                  <a:lnTo>
                    <a:pt x="562804" y="1395379"/>
                  </a:lnTo>
                  <a:lnTo>
                    <a:pt x="517480" y="1384520"/>
                  </a:lnTo>
                  <a:lnTo>
                    <a:pt x="473344" y="1370794"/>
                  </a:lnTo>
                  <a:lnTo>
                    <a:pt x="430500" y="1354306"/>
                  </a:lnTo>
                  <a:lnTo>
                    <a:pt x="389053" y="1335160"/>
                  </a:lnTo>
                  <a:lnTo>
                    <a:pt x="349108" y="1313462"/>
                  </a:lnTo>
                  <a:lnTo>
                    <a:pt x="310771" y="1289316"/>
                  </a:lnTo>
                  <a:lnTo>
                    <a:pt x="274146" y="1262828"/>
                  </a:lnTo>
                  <a:lnTo>
                    <a:pt x="239339" y="1234103"/>
                  </a:lnTo>
                  <a:lnTo>
                    <a:pt x="206454" y="1203245"/>
                  </a:lnTo>
                  <a:lnTo>
                    <a:pt x="175596" y="1170360"/>
                  </a:lnTo>
                  <a:lnTo>
                    <a:pt x="146871" y="1135553"/>
                  </a:lnTo>
                  <a:lnTo>
                    <a:pt x="120383" y="1098928"/>
                  </a:lnTo>
                  <a:lnTo>
                    <a:pt x="96237" y="1060591"/>
                  </a:lnTo>
                  <a:lnTo>
                    <a:pt x="74539" y="1020646"/>
                  </a:lnTo>
                  <a:lnTo>
                    <a:pt x="55393" y="979199"/>
                  </a:lnTo>
                  <a:lnTo>
                    <a:pt x="38905" y="936355"/>
                  </a:lnTo>
                  <a:lnTo>
                    <a:pt x="25179" y="892219"/>
                  </a:lnTo>
                  <a:lnTo>
                    <a:pt x="14320" y="846895"/>
                  </a:lnTo>
                  <a:lnTo>
                    <a:pt x="6434" y="800489"/>
                  </a:lnTo>
                  <a:lnTo>
                    <a:pt x="1626" y="753105"/>
                  </a:lnTo>
                  <a:lnTo>
                    <a:pt x="0" y="70485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86371" y="1789176"/>
              <a:ext cx="1896110" cy="4234180"/>
            </a:xfrm>
            <a:custGeom>
              <a:avLst/>
              <a:gdLst/>
              <a:ahLst/>
              <a:cxnLst/>
              <a:rect l="l" t="t" r="r" b="b"/>
              <a:pathLst>
                <a:path w="1896109" h="4234180">
                  <a:moveTo>
                    <a:pt x="1696847" y="0"/>
                  </a:moveTo>
                  <a:lnTo>
                    <a:pt x="199008" y="0"/>
                  </a:lnTo>
                  <a:lnTo>
                    <a:pt x="153395" y="5258"/>
                  </a:lnTo>
                  <a:lnTo>
                    <a:pt x="111513" y="20237"/>
                  </a:lnTo>
                  <a:lnTo>
                    <a:pt x="74561" y="43737"/>
                  </a:lnTo>
                  <a:lnTo>
                    <a:pt x="43737" y="74561"/>
                  </a:lnTo>
                  <a:lnTo>
                    <a:pt x="20237" y="111513"/>
                  </a:lnTo>
                  <a:lnTo>
                    <a:pt x="5258" y="153395"/>
                  </a:lnTo>
                  <a:lnTo>
                    <a:pt x="0" y="199009"/>
                  </a:lnTo>
                  <a:lnTo>
                    <a:pt x="0" y="4233672"/>
                  </a:lnTo>
                  <a:lnTo>
                    <a:pt x="1895855" y="4233672"/>
                  </a:lnTo>
                  <a:lnTo>
                    <a:pt x="1895855" y="199009"/>
                  </a:lnTo>
                  <a:lnTo>
                    <a:pt x="1890597" y="153395"/>
                  </a:lnTo>
                  <a:lnTo>
                    <a:pt x="1875618" y="111513"/>
                  </a:lnTo>
                  <a:lnTo>
                    <a:pt x="1852118" y="74561"/>
                  </a:lnTo>
                  <a:lnTo>
                    <a:pt x="1821294" y="43737"/>
                  </a:lnTo>
                  <a:lnTo>
                    <a:pt x="1784342" y="20237"/>
                  </a:lnTo>
                  <a:lnTo>
                    <a:pt x="1742460" y="5258"/>
                  </a:lnTo>
                  <a:lnTo>
                    <a:pt x="1696847" y="0"/>
                  </a:lnTo>
                  <a:close/>
                </a:path>
              </a:pathLst>
            </a:custGeom>
            <a:solidFill>
              <a:srgbClr val="EFB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86371" y="1789176"/>
              <a:ext cx="1896110" cy="4234180"/>
            </a:xfrm>
            <a:custGeom>
              <a:avLst/>
              <a:gdLst/>
              <a:ahLst/>
              <a:cxnLst/>
              <a:rect l="l" t="t" r="r" b="b"/>
              <a:pathLst>
                <a:path w="1896109" h="4234180">
                  <a:moveTo>
                    <a:pt x="199008" y="0"/>
                  </a:moveTo>
                  <a:lnTo>
                    <a:pt x="1696847" y="0"/>
                  </a:lnTo>
                  <a:lnTo>
                    <a:pt x="1742460" y="5258"/>
                  </a:lnTo>
                  <a:lnTo>
                    <a:pt x="1784342" y="20237"/>
                  </a:lnTo>
                  <a:lnTo>
                    <a:pt x="1821294" y="43737"/>
                  </a:lnTo>
                  <a:lnTo>
                    <a:pt x="1852118" y="74561"/>
                  </a:lnTo>
                  <a:lnTo>
                    <a:pt x="1875618" y="111513"/>
                  </a:lnTo>
                  <a:lnTo>
                    <a:pt x="1890597" y="153395"/>
                  </a:lnTo>
                  <a:lnTo>
                    <a:pt x="1895855" y="199009"/>
                  </a:lnTo>
                  <a:lnTo>
                    <a:pt x="1895855" y="4233672"/>
                  </a:lnTo>
                  <a:lnTo>
                    <a:pt x="0" y="4233672"/>
                  </a:lnTo>
                  <a:lnTo>
                    <a:pt x="0" y="199009"/>
                  </a:lnTo>
                  <a:lnTo>
                    <a:pt x="5258" y="153395"/>
                  </a:lnTo>
                  <a:lnTo>
                    <a:pt x="20237" y="111513"/>
                  </a:lnTo>
                  <a:lnTo>
                    <a:pt x="43737" y="74561"/>
                  </a:lnTo>
                  <a:lnTo>
                    <a:pt x="74561" y="43737"/>
                  </a:lnTo>
                  <a:lnTo>
                    <a:pt x="111513" y="20237"/>
                  </a:lnTo>
                  <a:lnTo>
                    <a:pt x="153395" y="5258"/>
                  </a:lnTo>
                  <a:lnTo>
                    <a:pt x="199008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919341" y="4172203"/>
            <a:ext cx="16294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Inmunodeficiencias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022592" y="1782826"/>
            <a:ext cx="3618229" cy="4246880"/>
            <a:chOff x="7022592" y="1782826"/>
            <a:chExt cx="3618229" cy="424688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0212" y="2043684"/>
              <a:ext cx="1409700" cy="14097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030212" y="2043684"/>
              <a:ext cx="1409700" cy="1409700"/>
            </a:xfrm>
            <a:custGeom>
              <a:avLst/>
              <a:gdLst/>
              <a:ahLst/>
              <a:cxnLst/>
              <a:rect l="l" t="t" r="r" b="b"/>
              <a:pathLst>
                <a:path w="1409700" h="1409700">
                  <a:moveTo>
                    <a:pt x="0" y="704850"/>
                  </a:moveTo>
                  <a:lnTo>
                    <a:pt x="1626" y="656594"/>
                  </a:lnTo>
                  <a:lnTo>
                    <a:pt x="6434" y="609210"/>
                  </a:lnTo>
                  <a:lnTo>
                    <a:pt x="14320" y="562804"/>
                  </a:lnTo>
                  <a:lnTo>
                    <a:pt x="25179" y="517480"/>
                  </a:lnTo>
                  <a:lnTo>
                    <a:pt x="38905" y="473344"/>
                  </a:lnTo>
                  <a:lnTo>
                    <a:pt x="55393" y="430500"/>
                  </a:lnTo>
                  <a:lnTo>
                    <a:pt x="74539" y="389053"/>
                  </a:lnTo>
                  <a:lnTo>
                    <a:pt x="96237" y="349108"/>
                  </a:lnTo>
                  <a:lnTo>
                    <a:pt x="120383" y="310771"/>
                  </a:lnTo>
                  <a:lnTo>
                    <a:pt x="146871" y="274146"/>
                  </a:lnTo>
                  <a:lnTo>
                    <a:pt x="175596" y="239339"/>
                  </a:lnTo>
                  <a:lnTo>
                    <a:pt x="206454" y="206454"/>
                  </a:lnTo>
                  <a:lnTo>
                    <a:pt x="239339" y="175596"/>
                  </a:lnTo>
                  <a:lnTo>
                    <a:pt x="274146" y="146871"/>
                  </a:lnTo>
                  <a:lnTo>
                    <a:pt x="310771" y="120383"/>
                  </a:lnTo>
                  <a:lnTo>
                    <a:pt x="349108" y="96237"/>
                  </a:lnTo>
                  <a:lnTo>
                    <a:pt x="389053" y="74539"/>
                  </a:lnTo>
                  <a:lnTo>
                    <a:pt x="430500" y="55393"/>
                  </a:lnTo>
                  <a:lnTo>
                    <a:pt x="473344" y="38905"/>
                  </a:lnTo>
                  <a:lnTo>
                    <a:pt x="517480" y="25179"/>
                  </a:lnTo>
                  <a:lnTo>
                    <a:pt x="562804" y="14320"/>
                  </a:lnTo>
                  <a:lnTo>
                    <a:pt x="609210" y="6434"/>
                  </a:lnTo>
                  <a:lnTo>
                    <a:pt x="656594" y="1626"/>
                  </a:lnTo>
                  <a:lnTo>
                    <a:pt x="704850" y="0"/>
                  </a:lnTo>
                  <a:lnTo>
                    <a:pt x="753105" y="1626"/>
                  </a:lnTo>
                  <a:lnTo>
                    <a:pt x="800489" y="6434"/>
                  </a:lnTo>
                  <a:lnTo>
                    <a:pt x="846895" y="14320"/>
                  </a:lnTo>
                  <a:lnTo>
                    <a:pt x="892219" y="25179"/>
                  </a:lnTo>
                  <a:lnTo>
                    <a:pt x="936355" y="38905"/>
                  </a:lnTo>
                  <a:lnTo>
                    <a:pt x="979199" y="55393"/>
                  </a:lnTo>
                  <a:lnTo>
                    <a:pt x="1020646" y="74539"/>
                  </a:lnTo>
                  <a:lnTo>
                    <a:pt x="1060591" y="96237"/>
                  </a:lnTo>
                  <a:lnTo>
                    <a:pt x="1098928" y="120383"/>
                  </a:lnTo>
                  <a:lnTo>
                    <a:pt x="1135553" y="146871"/>
                  </a:lnTo>
                  <a:lnTo>
                    <a:pt x="1170360" y="175596"/>
                  </a:lnTo>
                  <a:lnTo>
                    <a:pt x="1203245" y="206454"/>
                  </a:lnTo>
                  <a:lnTo>
                    <a:pt x="1234103" y="239339"/>
                  </a:lnTo>
                  <a:lnTo>
                    <a:pt x="1262828" y="274146"/>
                  </a:lnTo>
                  <a:lnTo>
                    <a:pt x="1289316" y="310771"/>
                  </a:lnTo>
                  <a:lnTo>
                    <a:pt x="1313462" y="349108"/>
                  </a:lnTo>
                  <a:lnTo>
                    <a:pt x="1335160" y="389053"/>
                  </a:lnTo>
                  <a:lnTo>
                    <a:pt x="1354306" y="430500"/>
                  </a:lnTo>
                  <a:lnTo>
                    <a:pt x="1370794" y="473344"/>
                  </a:lnTo>
                  <a:lnTo>
                    <a:pt x="1384520" y="517480"/>
                  </a:lnTo>
                  <a:lnTo>
                    <a:pt x="1395379" y="562804"/>
                  </a:lnTo>
                  <a:lnTo>
                    <a:pt x="1403265" y="609210"/>
                  </a:lnTo>
                  <a:lnTo>
                    <a:pt x="1408073" y="656594"/>
                  </a:lnTo>
                  <a:lnTo>
                    <a:pt x="1409700" y="704850"/>
                  </a:lnTo>
                  <a:lnTo>
                    <a:pt x="1408073" y="753105"/>
                  </a:lnTo>
                  <a:lnTo>
                    <a:pt x="1403265" y="800489"/>
                  </a:lnTo>
                  <a:lnTo>
                    <a:pt x="1395379" y="846895"/>
                  </a:lnTo>
                  <a:lnTo>
                    <a:pt x="1384520" y="892219"/>
                  </a:lnTo>
                  <a:lnTo>
                    <a:pt x="1370794" y="936355"/>
                  </a:lnTo>
                  <a:lnTo>
                    <a:pt x="1354306" y="979199"/>
                  </a:lnTo>
                  <a:lnTo>
                    <a:pt x="1335160" y="1020646"/>
                  </a:lnTo>
                  <a:lnTo>
                    <a:pt x="1313462" y="1060591"/>
                  </a:lnTo>
                  <a:lnTo>
                    <a:pt x="1289316" y="1098928"/>
                  </a:lnTo>
                  <a:lnTo>
                    <a:pt x="1262828" y="1135553"/>
                  </a:lnTo>
                  <a:lnTo>
                    <a:pt x="1234103" y="1170360"/>
                  </a:lnTo>
                  <a:lnTo>
                    <a:pt x="1203245" y="1203245"/>
                  </a:lnTo>
                  <a:lnTo>
                    <a:pt x="1170360" y="1234103"/>
                  </a:lnTo>
                  <a:lnTo>
                    <a:pt x="1135553" y="1262828"/>
                  </a:lnTo>
                  <a:lnTo>
                    <a:pt x="1098928" y="1289316"/>
                  </a:lnTo>
                  <a:lnTo>
                    <a:pt x="1060591" y="1313462"/>
                  </a:lnTo>
                  <a:lnTo>
                    <a:pt x="1020646" y="1335160"/>
                  </a:lnTo>
                  <a:lnTo>
                    <a:pt x="979199" y="1354306"/>
                  </a:lnTo>
                  <a:lnTo>
                    <a:pt x="936355" y="1370794"/>
                  </a:lnTo>
                  <a:lnTo>
                    <a:pt x="892219" y="1384520"/>
                  </a:lnTo>
                  <a:lnTo>
                    <a:pt x="846895" y="1395379"/>
                  </a:lnTo>
                  <a:lnTo>
                    <a:pt x="800489" y="1403265"/>
                  </a:lnTo>
                  <a:lnTo>
                    <a:pt x="753105" y="1408073"/>
                  </a:lnTo>
                  <a:lnTo>
                    <a:pt x="704850" y="1409700"/>
                  </a:lnTo>
                  <a:lnTo>
                    <a:pt x="656594" y="1408073"/>
                  </a:lnTo>
                  <a:lnTo>
                    <a:pt x="609210" y="1403265"/>
                  </a:lnTo>
                  <a:lnTo>
                    <a:pt x="562804" y="1395379"/>
                  </a:lnTo>
                  <a:lnTo>
                    <a:pt x="517480" y="1384520"/>
                  </a:lnTo>
                  <a:lnTo>
                    <a:pt x="473344" y="1370794"/>
                  </a:lnTo>
                  <a:lnTo>
                    <a:pt x="430500" y="1354306"/>
                  </a:lnTo>
                  <a:lnTo>
                    <a:pt x="389053" y="1335160"/>
                  </a:lnTo>
                  <a:lnTo>
                    <a:pt x="349108" y="1313462"/>
                  </a:lnTo>
                  <a:lnTo>
                    <a:pt x="310771" y="1289316"/>
                  </a:lnTo>
                  <a:lnTo>
                    <a:pt x="274146" y="1262828"/>
                  </a:lnTo>
                  <a:lnTo>
                    <a:pt x="239339" y="1234103"/>
                  </a:lnTo>
                  <a:lnTo>
                    <a:pt x="206454" y="1203245"/>
                  </a:lnTo>
                  <a:lnTo>
                    <a:pt x="175596" y="1170360"/>
                  </a:lnTo>
                  <a:lnTo>
                    <a:pt x="146871" y="1135553"/>
                  </a:lnTo>
                  <a:lnTo>
                    <a:pt x="120383" y="1098928"/>
                  </a:lnTo>
                  <a:lnTo>
                    <a:pt x="96237" y="1060591"/>
                  </a:lnTo>
                  <a:lnTo>
                    <a:pt x="74539" y="1020646"/>
                  </a:lnTo>
                  <a:lnTo>
                    <a:pt x="55393" y="979199"/>
                  </a:lnTo>
                  <a:lnTo>
                    <a:pt x="38905" y="936355"/>
                  </a:lnTo>
                  <a:lnTo>
                    <a:pt x="25179" y="892219"/>
                  </a:lnTo>
                  <a:lnTo>
                    <a:pt x="14320" y="846895"/>
                  </a:lnTo>
                  <a:lnTo>
                    <a:pt x="6434" y="800489"/>
                  </a:lnTo>
                  <a:lnTo>
                    <a:pt x="1626" y="753105"/>
                  </a:lnTo>
                  <a:lnTo>
                    <a:pt x="0" y="70485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738616" y="1789176"/>
              <a:ext cx="1896110" cy="4234180"/>
            </a:xfrm>
            <a:custGeom>
              <a:avLst/>
              <a:gdLst/>
              <a:ahLst/>
              <a:cxnLst/>
              <a:rect l="l" t="t" r="r" b="b"/>
              <a:pathLst>
                <a:path w="1896109" h="4234180">
                  <a:moveTo>
                    <a:pt x="1696847" y="0"/>
                  </a:moveTo>
                  <a:lnTo>
                    <a:pt x="199008" y="0"/>
                  </a:lnTo>
                  <a:lnTo>
                    <a:pt x="153395" y="5258"/>
                  </a:lnTo>
                  <a:lnTo>
                    <a:pt x="111513" y="20237"/>
                  </a:lnTo>
                  <a:lnTo>
                    <a:pt x="74561" y="43737"/>
                  </a:lnTo>
                  <a:lnTo>
                    <a:pt x="43737" y="74561"/>
                  </a:lnTo>
                  <a:lnTo>
                    <a:pt x="20237" y="111513"/>
                  </a:lnTo>
                  <a:lnTo>
                    <a:pt x="5258" y="153395"/>
                  </a:lnTo>
                  <a:lnTo>
                    <a:pt x="0" y="199009"/>
                  </a:lnTo>
                  <a:lnTo>
                    <a:pt x="0" y="4233672"/>
                  </a:lnTo>
                  <a:lnTo>
                    <a:pt x="1895855" y="4233672"/>
                  </a:lnTo>
                  <a:lnTo>
                    <a:pt x="1895855" y="199009"/>
                  </a:lnTo>
                  <a:lnTo>
                    <a:pt x="1890597" y="153395"/>
                  </a:lnTo>
                  <a:lnTo>
                    <a:pt x="1875618" y="111513"/>
                  </a:lnTo>
                  <a:lnTo>
                    <a:pt x="1852118" y="74561"/>
                  </a:lnTo>
                  <a:lnTo>
                    <a:pt x="1821294" y="43737"/>
                  </a:lnTo>
                  <a:lnTo>
                    <a:pt x="1784342" y="20237"/>
                  </a:lnTo>
                  <a:lnTo>
                    <a:pt x="1742460" y="5258"/>
                  </a:lnTo>
                  <a:lnTo>
                    <a:pt x="1696847" y="0"/>
                  </a:lnTo>
                  <a:close/>
                </a:path>
              </a:pathLst>
            </a:custGeom>
            <a:solidFill>
              <a:srgbClr val="DF5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38616" y="1789176"/>
              <a:ext cx="1896110" cy="4234180"/>
            </a:xfrm>
            <a:custGeom>
              <a:avLst/>
              <a:gdLst/>
              <a:ahLst/>
              <a:cxnLst/>
              <a:rect l="l" t="t" r="r" b="b"/>
              <a:pathLst>
                <a:path w="1896109" h="4234180">
                  <a:moveTo>
                    <a:pt x="199008" y="0"/>
                  </a:moveTo>
                  <a:lnTo>
                    <a:pt x="1696847" y="0"/>
                  </a:lnTo>
                  <a:lnTo>
                    <a:pt x="1742460" y="5258"/>
                  </a:lnTo>
                  <a:lnTo>
                    <a:pt x="1784342" y="20237"/>
                  </a:lnTo>
                  <a:lnTo>
                    <a:pt x="1821294" y="43737"/>
                  </a:lnTo>
                  <a:lnTo>
                    <a:pt x="1852118" y="74561"/>
                  </a:lnTo>
                  <a:lnTo>
                    <a:pt x="1875618" y="111513"/>
                  </a:lnTo>
                  <a:lnTo>
                    <a:pt x="1890597" y="153395"/>
                  </a:lnTo>
                  <a:lnTo>
                    <a:pt x="1895855" y="199009"/>
                  </a:lnTo>
                  <a:lnTo>
                    <a:pt x="1895855" y="4233672"/>
                  </a:lnTo>
                  <a:lnTo>
                    <a:pt x="0" y="4233672"/>
                  </a:lnTo>
                  <a:lnTo>
                    <a:pt x="0" y="199009"/>
                  </a:lnTo>
                  <a:lnTo>
                    <a:pt x="5258" y="153395"/>
                  </a:lnTo>
                  <a:lnTo>
                    <a:pt x="20237" y="111513"/>
                  </a:lnTo>
                  <a:lnTo>
                    <a:pt x="43737" y="74561"/>
                  </a:lnTo>
                  <a:lnTo>
                    <a:pt x="74561" y="43737"/>
                  </a:lnTo>
                  <a:lnTo>
                    <a:pt x="111513" y="20237"/>
                  </a:lnTo>
                  <a:lnTo>
                    <a:pt x="153395" y="5258"/>
                  </a:lnTo>
                  <a:lnTo>
                    <a:pt x="199008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952738" y="3948810"/>
            <a:ext cx="1470025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065" marR="5080" algn="ctr">
              <a:lnSpc>
                <a:spcPct val="91600"/>
              </a:lnSpc>
              <a:spcBef>
                <a:spcPts val="254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Disminución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actv.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esplénica ó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desaparición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183635" y="2036064"/>
            <a:ext cx="7216140" cy="3782695"/>
            <a:chOff x="3183635" y="2036064"/>
            <a:chExt cx="7216140" cy="3782695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82455" y="2043684"/>
              <a:ext cx="1409700" cy="14097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982455" y="2043684"/>
              <a:ext cx="1409700" cy="1409700"/>
            </a:xfrm>
            <a:custGeom>
              <a:avLst/>
              <a:gdLst/>
              <a:ahLst/>
              <a:cxnLst/>
              <a:rect l="l" t="t" r="r" b="b"/>
              <a:pathLst>
                <a:path w="1409700" h="1409700">
                  <a:moveTo>
                    <a:pt x="0" y="704850"/>
                  </a:moveTo>
                  <a:lnTo>
                    <a:pt x="1626" y="656594"/>
                  </a:lnTo>
                  <a:lnTo>
                    <a:pt x="6434" y="609210"/>
                  </a:lnTo>
                  <a:lnTo>
                    <a:pt x="14320" y="562804"/>
                  </a:lnTo>
                  <a:lnTo>
                    <a:pt x="25179" y="517480"/>
                  </a:lnTo>
                  <a:lnTo>
                    <a:pt x="38905" y="473344"/>
                  </a:lnTo>
                  <a:lnTo>
                    <a:pt x="55393" y="430500"/>
                  </a:lnTo>
                  <a:lnTo>
                    <a:pt x="74539" y="389053"/>
                  </a:lnTo>
                  <a:lnTo>
                    <a:pt x="96237" y="349108"/>
                  </a:lnTo>
                  <a:lnTo>
                    <a:pt x="120383" y="310771"/>
                  </a:lnTo>
                  <a:lnTo>
                    <a:pt x="146871" y="274146"/>
                  </a:lnTo>
                  <a:lnTo>
                    <a:pt x="175596" y="239339"/>
                  </a:lnTo>
                  <a:lnTo>
                    <a:pt x="206454" y="206454"/>
                  </a:lnTo>
                  <a:lnTo>
                    <a:pt x="239339" y="175596"/>
                  </a:lnTo>
                  <a:lnTo>
                    <a:pt x="274146" y="146871"/>
                  </a:lnTo>
                  <a:lnTo>
                    <a:pt x="310771" y="120383"/>
                  </a:lnTo>
                  <a:lnTo>
                    <a:pt x="349108" y="96237"/>
                  </a:lnTo>
                  <a:lnTo>
                    <a:pt x="389053" y="74539"/>
                  </a:lnTo>
                  <a:lnTo>
                    <a:pt x="430500" y="55393"/>
                  </a:lnTo>
                  <a:lnTo>
                    <a:pt x="473344" y="38905"/>
                  </a:lnTo>
                  <a:lnTo>
                    <a:pt x="517480" y="25179"/>
                  </a:lnTo>
                  <a:lnTo>
                    <a:pt x="562804" y="14320"/>
                  </a:lnTo>
                  <a:lnTo>
                    <a:pt x="609210" y="6434"/>
                  </a:lnTo>
                  <a:lnTo>
                    <a:pt x="656594" y="1626"/>
                  </a:lnTo>
                  <a:lnTo>
                    <a:pt x="704850" y="0"/>
                  </a:lnTo>
                  <a:lnTo>
                    <a:pt x="753105" y="1626"/>
                  </a:lnTo>
                  <a:lnTo>
                    <a:pt x="800489" y="6434"/>
                  </a:lnTo>
                  <a:lnTo>
                    <a:pt x="846895" y="14320"/>
                  </a:lnTo>
                  <a:lnTo>
                    <a:pt x="892219" y="25179"/>
                  </a:lnTo>
                  <a:lnTo>
                    <a:pt x="936355" y="38905"/>
                  </a:lnTo>
                  <a:lnTo>
                    <a:pt x="979199" y="55393"/>
                  </a:lnTo>
                  <a:lnTo>
                    <a:pt x="1020646" y="74539"/>
                  </a:lnTo>
                  <a:lnTo>
                    <a:pt x="1060591" y="96237"/>
                  </a:lnTo>
                  <a:lnTo>
                    <a:pt x="1098928" y="120383"/>
                  </a:lnTo>
                  <a:lnTo>
                    <a:pt x="1135553" y="146871"/>
                  </a:lnTo>
                  <a:lnTo>
                    <a:pt x="1170360" y="175596"/>
                  </a:lnTo>
                  <a:lnTo>
                    <a:pt x="1203245" y="206454"/>
                  </a:lnTo>
                  <a:lnTo>
                    <a:pt x="1234103" y="239339"/>
                  </a:lnTo>
                  <a:lnTo>
                    <a:pt x="1262828" y="274146"/>
                  </a:lnTo>
                  <a:lnTo>
                    <a:pt x="1289316" y="310771"/>
                  </a:lnTo>
                  <a:lnTo>
                    <a:pt x="1313462" y="349108"/>
                  </a:lnTo>
                  <a:lnTo>
                    <a:pt x="1335160" y="389053"/>
                  </a:lnTo>
                  <a:lnTo>
                    <a:pt x="1354306" y="430500"/>
                  </a:lnTo>
                  <a:lnTo>
                    <a:pt x="1370794" y="473344"/>
                  </a:lnTo>
                  <a:lnTo>
                    <a:pt x="1384520" y="517480"/>
                  </a:lnTo>
                  <a:lnTo>
                    <a:pt x="1395379" y="562804"/>
                  </a:lnTo>
                  <a:lnTo>
                    <a:pt x="1403265" y="609210"/>
                  </a:lnTo>
                  <a:lnTo>
                    <a:pt x="1408073" y="656594"/>
                  </a:lnTo>
                  <a:lnTo>
                    <a:pt x="1409700" y="704850"/>
                  </a:lnTo>
                  <a:lnTo>
                    <a:pt x="1408073" y="753105"/>
                  </a:lnTo>
                  <a:lnTo>
                    <a:pt x="1403265" y="800489"/>
                  </a:lnTo>
                  <a:lnTo>
                    <a:pt x="1395379" y="846895"/>
                  </a:lnTo>
                  <a:lnTo>
                    <a:pt x="1384520" y="892219"/>
                  </a:lnTo>
                  <a:lnTo>
                    <a:pt x="1370794" y="936355"/>
                  </a:lnTo>
                  <a:lnTo>
                    <a:pt x="1354306" y="979199"/>
                  </a:lnTo>
                  <a:lnTo>
                    <a:pt x="1335160" y="1020646"/>
                  </a:lnTo>
                  <a:lnTo>
                    <a:pt x="1313462" y="1060591"/>
                  </a:lnTo>
                  <a:lnTo>
                    <a:pt x="1289316" y="1098928"/>
                  </a:lnTo>
                  <a:lnTo>
                    <a:pt x="1262828" y="1135553"/>
                  </a:lnTo>
                  <a:lnTo>
                    <a:pt x="1234103" y="1170360"/>
                  </a:lnTo>
                  <a:lnTo>
                    <a:pt x="1203245" y="1203245"/>
                  </a:lnTo>
                  <a:lnTo>
                    <a:pt x="1170360" y="1234103"/>
                  </a:lnTo>
                  <a:lnTo>
                    <a:pt x="1135553" y="1262828"/>
                  </a:lnTo>
                  <a:lnTo>
                    <a:pt x="1098928" y="1289316"/>
                  </a:lnTo>
                  <a:lnTo>
                    <a:pt x="1060591" y="1313462"/>
                  </a:lnTo>
                  <a:lnTo>
                    <a:pt x="1020646" y="1335160"/>
                  </a:lnTo>
                  <a:lnTo>
                    <a:pt x="979199" y="1354306"/>
                  </a:lnTo>
                  <a:lnTo>
                    <a:pt x="936355" y="1370794"/>
                  </a:lnTo>
                  <a:lnTo>
                    <a:pt x="892219" y="1384520"/>
                  </a:lnTo>
                  <a:lnTo>
                    <a:pt x="846895" y="1395379"/>
                  </a:lnTo>
                  <a:lnTo>
                    <a:pt x="800489" y="1403265"/>
                  </a:lnTo>
                  <a:lnTo>
                    <a:pt x="753105" y="1408073"/>
                  </a:lnTo>
                  <a:lnTo>
                    <a:pt x="704850" y="1409700"/>
                  </a:lnTo>
                  <a:lnTo>
                    <a:pt x="656594" y="1408073"/>
                  </a:lnTo>
                  <a:lnTo>
                    <a:pt x="609210" y="1403265"/>
                  </a:lnTo>
                  <a:lnTo>
                    <a:pt x="562804" y="1395379"/>
                  </a:lnTo>
                  <a:lnTo>
                    <a:pt x="517480" y="1384520"/>
                  </a:lnTo>
                  <a:lnTo>
                    <a:pt x="473344" y="1370794"/>
                  </a:lnTo>
                  <a:lnTo>
                    <a:pt x="430500" y="1354306"/>
                  </a:lnTo>
                  <a:lnTo>
                    <a:pt x="389053" y="1335160"/>
                  </a:lnTo>
                  <a:lnTo>
                    <a:pt x="349108" y="1313462"/>
                  </a:lnTo>
                  <a:lnTo>
                    <a:pt x="310771" y="1289316"/>
                  </a:lnTo>
                  <a:lnTo>
                    <a:pt x="274146" y="1262828"/>
                  </a:lnTo>
                  <a:lnTo>
                    <a:pt x="239339" y="1234103"/>
                  </a:lnTo>
                  <a:lnTo>
                    <a:pt x="206454" y="1203245"/>
                  </a:lnTo>
                  <a:lnTo>
                    <a:pt x="175596" y="1170360"/>
                  </a:lnTo>
                  <a:lnTo>
                    <a:pt x="146871" y="1135553"/>
                  </a:lnTo>
                  <a:lnTo>
                    <a:pt x="120383" y="1098928"/>
                  </a:lnTo>
                  <a:lnTo>
                    <a:pt x="96237" y="1060591"/>
                  </a:lnTo>
                  <a:lnTo>
                    <a:pt x="74539" y="1020646"/>
                  </a:lnTo>
                  <a:lnTo>
                    <a:pt x="55393" y="979199"/>
                  </a:lnTo>
                  <a:lnTo>
                    <a:pt x="38905" y="936355"/>
                  </a:lnTo>
                  <a:lnTo>
                    <a:pt x="25179" y="892219"/>
                  </a:lnTo>
                  <a:lnTo>
                    <a:pt x="14320" y="846895"/>
                  </a:lnTo>
                  <a:lnTo>
                    <a:pt x="6434" y="800489"/>
                  </a:lnTo>
                  <a:lnTo>
                    <a:pt x="1626" y="753105"/>
                  </a:lnTo>
                  <a:lnTo>
                    <a:pt x="0" y="70485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91255" y="5175504"/>
              <a:ext cx="7135495" cy="635635"/>
            </a:xfrm>
            <a:custGeom>
              <a:avLst/>
              <a:gdLst/>
              <a:ahLst/>
              <a:cxnLst/>
              <a:rect l="l" t="t" r="r" b="b"/>
              <a:pathLst>
                <a:path w="7135495" h="635635">
                  <a:moveTo>
                    <a:pt x="6817614" y="0"/>
                  </a:moveTo>
                  <a:lnTo>
                    <a:pt x="6817614" y="158877"/>
                  </a:lnTo>
                  <a:lnTo>
                    <a:pt x="317754" y="158877"/>
                  </a:lnTo>
                  <a:lnTo>
                    <a:pt x="317754" y="0"/>
                  </a:lnTo>
                  <a:lnTo>
                    <a:pt x="0" y="317754"/>
                  </a:lnTo>
                  <a:lnTo>
                    <a:pt x="317754" y="635508"/>
                  </a:lnTo>
                  <a:lnTo>
                    <a:pt x="317754" y="476631"/>
                  </a:lnTo>
                  <a:lnTo>
                    <a:pt x="6817614" y="476631"/>
                  </a:lnTo>
                  <a:lnTo>
                    <a:pt x="6817614" y="635508"/>
                  </a:lnTo>
                  <a:lnTo>
                    <a:pt x="7135368" y="317754"/>
                  </a:lnTo>
                  <a:lnTo>
                    <a:pt x="6817614" y="0"/>
                  </a:lnTo>
                  <a:close/>
                </a:path>
              </a:pathLst>
            </a:custGeom>
            <a:solidFill>
              <a:srgbClr val="EF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91255" y="5175504"/>
              <a:ext cx="7135495" cy="635635"/>
            </a:xfrm>
            <a:custGeom>
              <a:avLst/>
              <a:gdLst/>
              <a:ahLst/>
              <a:cxnLst/>
              <a:rect l="l" t="t" r="r" b="b"/>
              <a:pathLst>
                <a:path w="7135495" h="635635">
                  <a:moveTo>
                    <a:pt x="0" y="317754"/>
                  </a:moveTo>
                  <a:lnTo>
                    <a:pt x="317754" y="0"/>
                  </a:lnTo>
                  <a:lnTo>
                    <a:pt x="317754" y="158877"/>
                  </a:lnTo>
                  <a:lnTo>
                    <a:pt x="6817614" y="158877"/>
                  </a:lnTo>
                  <a:lnTo>
                    <a:pt x="6817614" y="0"/>
                  </a:lnTo>
                  <a:lnTo>
                    <a:pt x="7135368" y="317754"/>
                  </a:lnTo>
                  <a:lnTo>
                    <a:pt x="6817614" y="635508"/>
                  </a:lnTo>
                  <a:lnTo>
                    <a:pt x="6817614" y="476631"/>
                  </a:lnTo>
                  <a:lnTo>
                    <a:pt x="317754" y="476631"/>
                  </a:lnTo>
                  <a:lnTo>
                    <a:pt x="317754" y="635508"/>
                  </a:lnTo>
                  <a:lnTo>
                    <a:pt x="0" y="317754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1952" y="634060"/>
            <a:ext cx="46158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0" dirty="0">
                <a:solidFill>
                  <a:srgbClr val="252525"/>
                </a:solidFill>
                <a:latin typeface="Tahoma"/>
                <a:cs typeface="Tahoma"/>
              </a:rPr>
              <a:t>AGENTES</a:t>
            </a:r>
            <a:r>
              <a:rPr sz="3200" spc="-204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3200" spc="90" dirty="0">
                <a:solidFill>
                  <a:srgbClr val="252525"/>
                </a:solidFill>
                <a:latin typeface="Tahoma"/>
                <a:cs typeface="Tahoma"/>
              </a:rPr>
              <a:t>ETIOLÓGICOS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270" y="1762709"/>
            <a:ext cx="351027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195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20" dirty="0">
                <a:solidFill>
                  <a:srgbClr val="404040"/>
                </a:solidFill>
                <a:latin typeface="Tahoma"/>
                <a:cs typeface="Tahoma"/>
              </a:rPr>
              <a:t>Streptococcu</a:t>
            </a:r>
            <a:r>
              <a:rPr sz="1800" b="1" spc="-1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800" b="1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ahoma"/>
                <a:cs typeface="Tahoma"/>
              </a:rPr>
              <a:t>pneumonia</a:t>
            </a:r>
            <a:r>
              <a:rPr sz="1800" b="1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800" b="1" spc="-150" dirty="0">
                <a:solidFill>
                  <a:srgbClr val="404040"/>
                </a:solidFill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89276" y="2135123"/>
            <a:ext cx="9458325" cy="4095115"/>
            <a:chOff x="2589276" y="2135123"/>
            <a:chExt cx="9458325" cy="40951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9276" y="2135123"/>
              <a:ext cx="6129528" cy="40949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18804" y="3015995"/>
              <a:ext cx="3328415" cy="249631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8804" y="3332988"/>
            <a:ext cx="3473195" cy="21793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71952" y="647776"/>
            <a:ext cx="46158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0" dirty="0">
                <a:solidFill>
                  <a:srgbClr val="252525"/>
                </a:solidFill>
                <a:latin typeface="Tahoma"/>
                <a:cs typeface="Tahoma"/>
              </a:rPr>
              <a:t>AGENTES</a:t>
            </a:r>
            <a:r>
              <a:rPr sz="3200" spc="-204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3200" spc="90" dirty="0">
                <a:solidFill>
                  <a:srgbClr val="252525"/>
                </a:solidFill>
                <a:latin typeface="Tahoma"/>
                <a:cs typeface="Tahoma"/>
              </a:rPr>
              <a:t>ETIOLÓGICOS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1762709"/>
            <a:ext cx="30880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Haemophilus</a:t>
            </a:r>
            <a:r>
              <a:rPr sz="1800" b="1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85" dirty="0">
                <a:solidFill>
                  <a:srgbClr val="404040"/>
                </a:solidFill>
                <a:latin typeface="Tahoma"/>
                <a:cs typeface="Tahoma"/>
              </a:rPr>
              <a:t>Influenzae: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9276" y="2095500"/>
            <a:ext cx="6435852" cy="425805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1952" y="647776"/>
            <a:ext cx="46158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0" dirty="0">
                <a:solidFill>
                  <a:srgbClr val="252525"/>
                </a:solidFill>
                <a:latin typeface="Tahoma"/>
                <a:cs typeface="Tahoma"/>
              </a:rPr>
              <a:t>AGENTES</a:t>
            </a:r>
            <a:r>
              <a:rPr sz="3200" spc="-204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3200" spc="90" dirty="0">
                <a:solidFill>
                  <a:srgbClr val="252525"/>
                </a:solidFill>
                <a:latin typeface="Tahoma"/>
                <a:cs typeface="Tahoma"/>
              </a:rPr>
              <a:t>ETIOLÓGICOS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270" y="1660016"/>
            <a:ext cx="2770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20" dirty="0">
                <a:solidFill>
                  <a:srgbClr val="404040"/>
                </a:solidFill>
                <a:latin typeface="Tahoma"/>
                <a:cs typeface="Tahoma"/>
              </a:rPr>
              <a:t>Moraxella</a:t>
            </a:r>
            <a:r>
              <a:rPr sz="1800" b="1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60" dirty="0">
                <a:solidFill>
                  <a:srgbClr val="404040"/>
                </a:solidFill>
                <a:latin typeface="Tahoma"/>
                <a:cs typeface="Tahoma"/>
              </a:rPr>
              <a:t>catarrhalis: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3576" y="2049779"/>
            <a:ext cx="6236208" cy="42016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17152" y="2816351"/>
            <a:ext cx="2618231" cy="30861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1952" y="647776"/>
            <a:ext cx="46158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0" dirty="0">
                <a:solidFill>
                  <a:srgbClr val="252525"/>
                </a:solidFill>
                <a:latin typeface="Tahoma"/>
                <a:cs typeface="Tahoma"/>
              </a:rPr>
              <a:t>AGENTES</a:t>
            </a:r>
            <a:r>
              <a:rPr sz="3200" spc="-204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3200" spc="90" dirty="0">
                <a:solidFill>
                  <a:srgbClr val="252525"/>
                </a:solidFill>
                <a:latin typeface="Tahoma"/>
                <a:cs typeface="Tahoma"/>
              </a:rPr>
              <a:t>ETIOLÓGICOS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270" y="1660016"/>
            <a:ext cx="3040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5" dirty="0">
                <a:solidFill>
                  <a:srgbClr val="404040"/>
                </a:solidFill>
                <a:latin typeface="Tahoma"/>
                <a:cs typeface="Tahoma"/>
              </a:rPr>
              <a:t>Staphylococcus</a:t>
            </a:r>
            <a:r>
              <a:rPr sz="1800" b="1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70" dirty="0">
                <a:solidFill>
                  <a:srgbClr val="404040"/>
                </a:solidFill>
                <a:latin typeface="Tahoma"/>
                <a:cs typeface="Tahoma"/>
              </a:rPr>
              <a:t>Aureus: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1864" y="2150364"/>
            <a:ext cx="5527547" cy="3697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46819" y="3218688"/>
            <a:ext cx="2857500" cy="218998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1952" y="647776"/>
            <a:ext cx="46158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0" dirty="0">
                <a:solidFill>
                  <a:srgbClr val="252525"/>
                </a:solidFill>
                <a:latin typeface="Tahoma"/>
                <a:cs typeface="Tahoma"/>
              </a:rPr>
              <a:t>AGENTES</a:t>
            </a:r>
            <a:r>
              <a:rPr sz="3200" spc="-204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3200" spc="90" dirty="0">
                <a:solidFill>
                  <a:srgbClr val="252525"/>
                </a:solidFill>
                <a:latin typeface="Tahoma"/>
                <a:cs typeface="Tahoma"/>
              </a:rPr>
              <a:t>ETIOLÓGICOS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270" y="1933397"/>
            <a:ext cx="29749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45" dirty="0">
                <a:solidFill>
                  <a:srgbClr val="404040"/>
                </a:solidFill>
                <a:latin typeface="Tahoma"/>
                <a:cs typeface="Tahoma"/>
              </a:rPr>
              <a:t>Klebsiella</a:t>
            </a:r>
            <a:r>
              <a:rPr sz="1800" b="1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Tahoma"/>
                <a:cs typeface="Tahoma"/>
              </a:rPr>
              <a:t>pneumoniae: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9276" y="2269235"/>
            <a:ext cx="6240780" cy="40873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9219" y="2983992"/>
            <a:ext cx="2729483" cy="26563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1952" y="647776"/>
            <a:ext cx="46158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0" dirty="0">
                <a:solidFill>
                  <a:srgbClr val="252525"/>
                </a:solidFill>
                <a:latin typeface="Tahoma"/>
                <a:cs typeface="Tahoma"/>
              </a:rPr>
              <a:t>AGENTES</a:t>
            </a:r>
            <a:r>
              <a:rPr sz="3200" spc="-204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3200" spc="90" dirty="0">
                <a:solidFill>
                  <a:srgbClr val="252525"/>
                </a:solidFill>
                <a:latin typeface="Tahoma"/>
                <a:cs typeface="Tahoma"/>
              </a:rPr>
              <a:t>ETIOLÓGICOS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270" y="1830781"/>
            <a:ext cx="3200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20" dirty="0">
                <a:solidFill>
                  <a:srgbClr val="404040"/>
                </a:solidFill>
                <a:latin typeface="Tahoma"/>
                <a:cs typeface="Tahoma"/>
              </a:rPr>
              <a:t>Pseudomona</a:t>
            </a:r>
            <a:r>
              <a:rPr sz="1800" b="1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Tahoma"/>
                <a:cs typeface="Tahoma"/>
              </a:rPr>
              <a:t>aeruginosa: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9276" y="2217419"/>
            <a:ext cx="5686044" cy="38663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99347" y="3198876"/>
            <a:ext cx="3244596" cy="22219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1952" y="647776"/>
            <a:ext cx="46158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0" dirty="0">
                <a:solidFill>
                  <a:srgbClr val="252525"/>
                </a:solidFill>
                <a:latin typeface="Tahoma"/>
                <a:cs typeface="Tahoma"/>
              </a:rPr>
              <a:t>AGENTES</a:t>
            </a:r>
            <a:r>
              <a:rPr sz="3200" spc="-204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3200" spc="90" dirty="0">
                <a:solidFill>
                  <a:srgbClr val="252525"/>
                </a:solidFill>
                <a:latin typeface="Tahoma"/>
                <a:cs typeface="Tahoma"/>
              </a:rPr>
              <a:t>ETIOLÓGICOS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270" y="1933397"/>
            <a:ext cx="31216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35" dirty="0">
                <a:solidFill>
                  <a:srgbClr val="404040"/>
                </a:solidFill>
                <a:latin typeface="Tahoma"/>
                <a:cs typeface="Tahoma"/>
              </a:rPr>
              <a:t>Legionella</a:t>
            </a:r>
            <a:r>
              <a:rPr sz="18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Tahoma"/>
                <a:cs typeface="Tahoma"/>
              </a:rPr>
              <a:t>pneumophila: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9276" y="2305811"/>
            <a:ext cx="6102096" cy="39715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86443" y="3459479"/>
            <a:ext cx="2985516" cy="19872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4988" y="522731"/>
            <a:ext cx="11754992" cy="6335266"/>
            <a:chOff x="284988" y="522731"/>
            <a:chExt cx="11754992" cy="633526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5748" y="522731"/>
              <a:ext cx="8133588" cy="28818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3984" y="3081527"/>
              <a:ext cx="4582668" cy="36362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226295" y="6374891"/>
              <a:ext cx="2813685" cy="403860"/>
            </a:xfrm>
            <a:custGeom>
              <a:avLst/>
              <a:gdLst/>
              <a:ahLst/>
              <a:cxnLst/>
              <a:rect l="l" t="t" r="r" b="b"/>
              <a:pathLst>
                <a:path w="2813684" h="403859">
                  <a:moveTo>
                    <a:pt x="0" y="67310"/>
                  </a:moveTo>
                  <a:lnTo>
                    <a:pt x="5284" y="41110"/>
                  </a:lnTo>
                  <a:lnTo>
                    <a:pt x="19700" y="19715"/>
                  </a:lnTo>
                  <a:lnTo>
                    <a:pt x="41094" y="5289"/>
                  </a:lnTo>
                  <a:lnTo>
                    <a:pt x="67309" y="0"/>
                  </a:lnTo>
                  <a:lnTo>
                    <a:pt x="2745994" y="0"/>
                  </a:lnTo>
                  <a:lnTo>
                    <a:pt x="2772209" y="5289"/>
                  </a:lnTo>
                  <a:lnTo>
                    <a:pt x="2793603" y="19715"/>
                  </a:lnTo>
                  <a:lnTo>
                    <a:pt x="2808019" y="41110"/>
                  </a:lnTo>
                  <a:lnTo>
                    <a:pt x="2813304" y="67310"/>
                  </a:lnTo>
                  <a:lnTo>
                    <a:pt x="2813304" y="336550"/>
                  </a:lnTo>
                  <a:lnTo>
                    <a:pt x="2808019" y="362749"/>
                  </a:lnTo>
                  <a:lnTo>
                    <a:pt x="2793603" y="384144"/>
                  </a:lnTo>
                  <a:lnTo>
                    <a:pt x="2772209" y="398569"/>
                  </a:lnTo>
                  <a:lnTo>
                    <a:pt x="2745994" y="403858"/>
                  </a:lnTo>
                  <a:lnTo>
                    <a:pt x="67309" y="403858"/>
                  </a:lnTo>
                  <a:lnTo>
                    <a:pt x="41094" y="398569"/>
                  </a:lnTo>
                  <a:lnTo>
                    <a:pt x="19700" y="384144"/>
                  </a:lnTo>
                  <a:lnTo>
                    <a:pt x="5284" y="362749"/>
                  </a:lnTo>
                  <a:lnTo>
                    <a:pt x="0" y="336550"/>
                  </a:lnTo>
                  <a:lnTo>
                    <a:pt x="0" y="67310"/>
                  </a:lnTo>
                  <a:close/>
                </a:path>
              </a:pathLst>
            </a:custGeom>
            <a:ln w="15239">
              <a:solidFill>
                <a:srgbClr val="A7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988" y="6617206"/>
              <a:ext cx="4543044" cy="2407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34060"/>
            <a:ext cx="28390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35" dirty="0">
                <a:solidFill>
                  <a:srgbClr val="000000"/>
                </a:solidFill>
              </a:rPr>
              <a:t>MORFOLOGÍA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75588" y="1674876"/>
            <a:ext cx="10464165" cy="3470275"/>
            <a:chOff x="1275588" y="1674876"/>
            <a:chExt cx="10464165" cy="34702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2324" y="1674876"/>
              <a:ext cx="4361687" cy="34701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4276" y="4290060"/>
              <a:ext cx="3907535" cy="6202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5588" y="2679192"/>
              <a:ext cx="3692652" cy="6096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57744" y="1905000"/>
              <a:ext cx="3874135" cy="0"/>
            </a:xfrm>
            <a:custGeom>
              <a:avLst/>
              <a:gdLst/>
              <a:ahLst/>
              <a:cxnLst/>
              <a:rect l="l" t="t" r="r" b="b"/>
              <a:pathLst>
                <a:path w="3874134">
                  <a:moveTo>
                    <a:pt x="0" y="0"/>
                  </a:moveTo>
                  <a:lnTo>
                    <a:pt x="3874007" y="0"/>
                  </a:lnTo>
                </a:path>
              </a:pathLst>
            </a:custGeom>
            <a:ln w="15240">
              <a:solidFill>
                <a:srgbClr val="E26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899272" y="1924253"/>
            <a:ext cx="6159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80" dirty="0">
                <a:latin typeface="Tahoma"/>
                <a:cs typeface="Tahoma"/>
              </a:rPr>
              <a:t>Etapas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7731" y="1994407"/>
            <a:ext cx="18745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180" dirty="0">
                <a:latin typeface="Tahoma"/>
                <a:cs typeface="Tahoma"/>
              </a:rPr>
              <a:t>Congestión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1935" y="2790444"/>
            <a:ext cx="3100070" cy="1772920"/>
          </a:xfrm>
          <a:custGeom>
            <a:avLst/>
            <a:gdLst/>
            <a:ahLst/>
            <a:cxnLst/>
            <a:rect l="l" t="t" r="r" b="b"/>
            <a:pathLst>
              <a:path w="3100070" h="1772920">
                <a:moveTo>
                  <a:pt x="0" y="0"/>
                </a:moveTo>
                <a:lnTo>
                  <a:pt x="3099816" y="0"/>
                </a:lnTo>
              </a:path>
              <a:path w="3100070" h="1772920">
                <a:moveTo>
                  <a:pt x="0" y="885443"/>
                </a:moveTo>
                <a:lnTo>
                  <a:pt x="3099816" y="885443"/>
                </a:lnTo>
              </a:path>
              <a:path w="3100070" h="1772920">
                <a:moveTo>
                  <a:pt x="0" y="1772411"/>
                </a:moveTo>
                <a:lnTo>
                  <a:pt x="3099816" y="1772411"/>
                </a:lnTo>
              </a:path>
            </a:pathLst>
          </a:custGeom>
          <a:ln w="15240">
            <a:solidFill>
              <a:srgbClr val="F1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77731" y="2880487"/>
            <a:ext cx="2859405" cy="2194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180" dirty="0">
                <a:latin typeface="Tahoma"/>
                <a:cs typeface="Tahoma"/>
              </a:rPr>
              <a:t>Hepatización</a:t>
            </a:r>
            <a:r>
              <a:rPr sz="2600" spc="-155" dirty="0">
                <a:latin typeface="Tahoma"/>
                <a:cs typeface="Tahoma"/>
              </a:rPr>
              <a:t> </a:t>
            </a:r>
            <a:r>
              <a:rPr sz="2600" spc="85" dirty="0">
                <a:latin typeface="Tahoma"/>
                <a:cs typeface="Tahoma"/>
              </a:rPr>
              <a:t>roja</a:t>
            </a:r>
            <a:endParaRPr sz="2600">
              <a:latin typeface="Tahoma"/>
              <a:cs typeface="Tahoma"/>
            </a:endParaRPr>
          </a:p>
          <a:p>
            <a:pPr marL="12700" marR="97790">
              <a:lnSpc>
                <a:spcPct val="223500"/>
              </a:lnSpc>
            </a:pPr>
            <a:r>
              <a:rPr sz="2600" spc="180" dirty="0">
                <a:latin typeface="Tahoma"/>
                <a:cs typeface="Tahoma"/>
              </a:rPr>
              <a:t>Hepatización</a:t>
            </a:r>
            <a:r>
              <a:rPr sz="2600" spc="-145" dirty="0">
                <a:latin typeface="Tahoma"/>
                <a:cs typeface="Tahoma"/>
              </a:rPr>
              <a:t> </a:t>
            </a:r>
            <a:r>
              <a:rPr sz="2600" spc="-25" dirty="0">
                <a:latin typeface="Tahoma"/>
                <a:cs typeface="Tahoma"/>
              </a:rPr>
              <a:t>gris </a:t>
            </a:r>
            <a:r>
              <a:rPr sz="2600" spc="-795" dirty="0">
                <a:latin typeface="Tahoma"/>
                <a:cs typeface="Tahoma"/>
              </a:rPr>
              <a:t> </a:t>
            </a:r>
            <a:r>
              <a:rPr sz="2600" spc="130" dirty="0">
                <a:latin typeface="Tahoma"/>
                <a:cs typeface="Tahoma"/>
              </a:rPr>
              <a:t>Resolución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631935" y="5448300"/>
            <a:ext cx="3100070" cy="0"/>
          </a:xfrm>
          <a:custGeom>
            <a:avLst/>
            <a:gdLst/>
            <a:ahLst/>
            <a:cxnLst/>
            <a:rect l="l" t="t" r="r" b="b"/>
            <a:pathLst>
              <a:path w="3100070">
                <a:moveTo>
                  <a:pt x="0" y="0"/>
                </a:moveTo>
                <a:lnTo>
                  <a:pt x="3099816" y="0"/>
                </a:lnTo>
              </a:path>
            </a:pathLst>
          </a:custGeom>
          <a:ln w="15240">
            <a:solidFill>
              <a:srgbClr val="F1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28390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35" dirty="0"/>
              <a:t>MORFOLOGÍA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67611" y="1383791"/>
            <a:ext cx="10433685" cy="4387850"/>
            <a:chOff x="1467611" y="1383791"/>
            <a:chExt cx="10433685" cy="4387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4444" y="2014727"/>
              <a:ext cx="2848355" cy="3756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6891" y="1904999"/>
              <a:ext cx="2726435" cy="37688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2323" y="3816096"/>
              <a:ext cx="3026664" cy="15910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4851" y="2593847"/>
              <a:ext cx="3026664" cy="5120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7611" y="1447799"/>
              <a:ext cx="4194048" cy="6629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3820" y="1383791"/>
              <a:ext cx="4104131" cy="6309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99347" y="2351531"/>
              <a:ext cx="3069336" cy="13060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17507" y="4192524"/>
              <a:ext cx="2883407" cy="148132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66900" y="1711451"/>
            <a:ext cx="8001000" cy="4509770"/>
            <a:chOff x="1866900" y="1711451"/>
            <a:chExt cx="8001000" cy="4509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6900" y="4288535"/>
              <a:ext cx="3166872" cy="19324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92751" y="1711451"/>
              <a:ext cx="5375275" cy="3499485"/>
            </a:xfrm>
            <a:custGeom>
              <a:avLst/>
              <a:gdLst/>
              <a:ahLst/>
              <a:cxnLst/>
              <a:rect l="l" t="t" r="r" b="b"/>
              <a:pathLst>
                <a:path w="5375275" h="3499485">
                  <a:moveTo>
                    <a:pt x="3625596" y="0"/>
                  </a:moveTo>
                  <a:lnTo>
                    <a:pt x="3625596" y="874776"/>
                  </a:lnTo>
                  <a:lnTo>
                    <a:pt x="0" y="874776"/>
                  </a:lnTo>
                  <a:lnTo>
                    <a:pt x="0" y="2624328"/>
                  </a:lnTo>
                  <a:lnTo>
                    <a:pt x="3625596" y="2624328"/>
                  </a:lnTo>
                  <a:lnTo>
                    <a:pt x="3625596" y="3499104"/>
                  </a:lnTo>
                  <a:lnTo>
                    <a:pt x="5375148" y="1749552"/>
                  </a:lnTo>
                  <a:lnTo>
                    <a:pt x="3625596" y="0"/>
                  </a:lnTo>
                  <a:close/>
                </a:path>
              </a:pathLst>
            </a:custGeom>
            <a:solidFill>
              <a:srgbClr val="F4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24883" y="2761487"/>
              <a:ext cx="2036445" cy="1399540"/>
            </a:xfrm>
            <a:custGeom>
              <a:avLst/>
              <a:gdLst/>
              <a:ahLst/>
              <a:cxnLst/>
              <a:rect l="l" t="t" r="r" b="b"/>
              <a:pathLst>
                <a:path w="2036445" h="1399539">
                  <a:moveTo>
                    <a:pt x="1802891" y="0"/>
                  </a:moveTo>
                  <a:lnTo>
                    <a:pt x="233171" y="0"/>
                  </a:lnTo>
                  <a:lnTo>
                    <a:pt x="186179" y="4737"/>
                  </a:lnTo>
                  <a:lnTo>
                    <a:pt x="142410" y="18323"/>
                  </a:lnTo>
                  <a:lnTo>
                    <a:pt x="102803" y="39821"/>
                  </a:lnTo>
                  <a:lnTo>
                    <a:pt x="68294" y="68294"/>
                  </a:lnTo>
                  <a:lnTo>
                    <a:pt x="39821" y="102803"/>
                  </a:lnTo>
                  <a:lnTo>
                    <a:pt x="18323" y="142410"/>
                  </a:lnTo>
                  <a:lnTo>
                    <a:pt x="4737" y="186179"/>
                  </a:lnTo>
                  <a:lnTo>
                    <a:pt x="0" y="233172"/>
                  </a:lnTo>
                  <a:lnTo>
                    <a:pt x="0" y="1165860"/>
                  </a:lnTo>
                  <a:lnTo>
                    <a:pt x="4737" y="1212852"/>
                  </a:lnTo>
                  <a:lnTo>
                    <a:pt x="18323" y="1256621"/>
                  </a:lnTo>
                  <a:lnTo>
                    <a:pt x="39821" y="1296228"/>
                  </a:lnTo>
                  <a:lnTo>
                    <a:pt x="68294" y="1330737"/>
                  </a:lnTo>
                  <a:lnTo>
                    <a:pt x="102803" y="1359210"/>
                  </a:lnTo>
                  <a:lnTo>
                    <a:pt x="142410" y="1380708"/>
                  </a:lnTo>
                  <a:lnTo>
                    <a:pt x="186179" y="1394294"/>
                  </a:lnTo>
                  <a:lnTo>
                    <a:pt x="233171" y="1399032"/>
                  </a:lnTo>
                  <a:lnTo>
                    <a:pt x="1802891" y="1399032"/>
                  </a:lnTo>
                  <a:lnTo>
                    <a:pt x="1849884" y="1394294"/>
                  </a:lnTo>
                  <a:lnTo>
                    <a:pt x="1893653" y="1380708"/>
                  </a:lnTo>
                  <a:lnTo>
                    <a:pt x="1933260" y="1359210"/>
                  </a:lnTo>
                  <a:lnTo>
                    <a:pt x="1967769" y="1330737"/>
                  </a:lnTo>
                  <a:lnTo>
                    <a:pt x="1996242" y="1296228"/>
                  </a:lnTo>
                  <a:lnTo>
                    <a:pt x="2017740" y="1256621"/>
                  </a:lnTo>
                  <a:lnTo>
                    <a:pt x="2031326" y="1212852"/>
                  </a:lnTo>
                  <a:lnTo>
                    <a:pt x="2036064" y="1165860"/>
                  </a:lnTo>
                  <a:lnTo>
                    <a:pt x="2036064" y="233172"/>
                  </a:lnTo>
                  <a:lnTo>
                    <a:pt x="2031326" y="186179"/>
                  </a:lnTo>
                  <a:lnTo>
                    <a:pt x="2017740" y="142410"/>
                  </a:lnTo>
                  <a:lnTo>
                    <a:pt x="1996242" y="102803"/>
                  </a:lnTo>
                  <a:lnTo>
                    <a:pt x="1967769" y="68294"/>
                  </a:lnTo>
                  <a:lnTo>
                    <a:pt x="1933260" y="39821"/>
                  </a:lnTo>
                  <a:lnTo>
                    <a:pt x="1893653" y="18323"/>
                  </a:lnTo>
                  <a:lnTo>
                    <a:pt x="1849884" y="4737"/>
                  </a:lnTo>
                  <a:lnTo>
                    <a:pt x="1802891" y="0"/>
                  </a:lnTo>
                  <a:close/>
                </a:path>
              </a:pathLst>
            </a:custGeom>
            <a:solidFill>
              <a:srgbClr val="E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24883" y="2761487"/>
              <a:ext cx="2036445" cy="1399540"/>
            </a:xfrm>
            <a:custGeom>
              <a:avLst/>
              <a:gdLst/>
              <a:ahLst/>
              <a:cxnLst/>
              <a:rect l="l" t="t" r="r" b="b"/>
              <a:pathLst>
                <a:path w="2036445" h="1399539">
                  <a:moveTo>
                    <a:pt x="0" y="233172"/>
                  </a:moveTo>
                  <a:lnTo>
                    <a:pt x="4737" y="186179"/>
                  </a:lnTo>
                  <a:lnTo>
                    <a:pt x="18323" y="142410"/>
                  </a:lnTo>
                  <a:lnTo>
                    <a:pt x="39821" y="102803"/>
                  </a:lnTo>
                  <a:lnTo>
                    <a:pt x="68294" y="68294"/>
                  </a:lnTo>
                  <a:lnTo>
                    <a:pt x="102803" y="39821"/>
                  </a:lnTo>
                  <a:lnTo>
                    <a:pt x="142410" y="18323"/>
                  </a:lnTo>
                  <a:lnTo>
                    <a:pt x="186179" y="4737"/>
                  </a:lnTo>
                  <a:lnTo>
                    <a:pt x="233171" y="0"/>
                  </a:lnTo>
                  <a:lnTo>
                    <a:pt x="1802891" y="0"/>
                  </a:lnTo>
                  <a:lnTo>
                    <a:pt x="1849884" y="4737"/>
                  </a:lnTo>
                  <a:lnTo>
                    <a:pt x="1893653" y="18323"/>
                  </a:lnTo>
                  <a:lnTo>
                    <a:pt x="1933260" y="39821"/>
                  </a:lnTo>
                  <a:lnTo>
                    <a:pt x="1967769" y="68294"/>
                  </a:lnTo>
                  <a:lnTo>
                    <a:pt x="1996242" y="102803"/>
                  </a:lnTo>
                  <a:lnTo>
                    <a:pt x="2017740" y="142410"/>
                  </a:lnTo>
                  <a:lnTo>
                    <a:pt x="2031326" y="186179"/>
                  </a:lnTo>
                  <a:lnTo>
                    <a:pt x="2036064" y="233172"/>
                  </a:lnTo>
                  <a:lnTo>
                    <a:pt x="2036064" y="1165860"/>
                  </a:lnTo>
                  <a:lnTo>
                    <a:pt x="2031326" y="1212852"/>
                  </a:lnTo>
                  <a:lnTo>
                    <a:pt x="2017740" y="1256621"/>
                  </a:lnTo>
                  <a:lnTo>
                    <a:pt x="1996242" y="1296228"/>
                  </a:lnTo>
                  <a:lnTo>
                    <a:pt x="1967769" y="1330737"/>
                  </a:lnTo>
                  <a:lnTo>
                    <a:pt x="1933260" y="1359210"/>
                  </a:lnTo>
                  <a:lnTo>
                    <a:pt x="1893653" y="1380708"/>
                  </a:lnTo>
                  <a:lnTo>
                    <a:pt x="1849884" y="1394294"/>
                  </a:lnTo>
                  <a:lnTo>
                    <a:pt x="1802891" y="1399032"/>
                  </a:lnTo>
                  <a:lnTo>
                    <a:pt x="233171" y="1399032"/>
                  </a:lnTo>
                  <a:lnTo>
                    <a:pt x="186179" y="1394294"/>
                  </a:lnTo>
                  <a:lnTo>
                    <a:pt x="142410" y="1380708"/>
                  </a:lnTo>
                  <a:lnTo>
                    <a:pt x="102803" y="1359210"/>
                  </a:lnTo>
                  <a:lnTo>
                    <a:pt x="68294" y="1330737"/>
                  </a:lnTo>
                  <a:lnTo>
                    <a:pt x="39821" y="1296228"/>
                  </a:lnTo>
                  <a:lnTo>
                    <a:pt x="18323" y="1256621"/>
                  </a:lnTo>
                  <a:lnTo>
                    <a:pt x="4737" y="1212852"/>
                  </a:lnTo>
                  <a:lnTo>
                    <a:pt x="0" y="1165860"/>
                  </a:lnTo>
                  <a:lnTo>
                    <a:pt x="0" y="23317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872807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215" dirty="0"/>
              <a:t>COMPLICACIONES</a:t>
            </a:r>
            <a:r>
              <a:rPr spc="-160" dirty="0"/>
              <a:t> </a:t>
            </a:r>
            <a:r>
              <a:rPr spc="65" dirty="0"/>
              <a:t>DE</a:t>
            </a:r>
            <a:r>
              <a:rPr spc="-120" dirty="0"/>
              <a:t> </a:t>
            </a:r>
            <a:r>
              <a:rPr spc="130" dirty="0"/>
              <a:t>NEUMONÍAS</a:t>
            </a:r>
            <a:r>
              <a:rPr spc="-155" dirty="0"/>
              <a:t> </a:t>
            </a:r>
            <a:r>
              <a:rPr spc="265" dirty="0"/>
              <a:t>AGUDAS </a:t>
            </a:r>
            <a:r>
              <a:rPr spc="-985" dirty="0"/>
              <a:t> </a:t>
            </a:r>
            <a:r>
              <a:rPr spc="-10" dirty="0"/>
              <a:t>EXTRAHOSPITALARIAS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52873" y="3278251"/>
            <a:ext cx="11804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25" dirty="0">
                <a:solidFill>
                  <a:srgbClr val="FFFFFF"/>
                </a:solidFill>
                <a:latin typeface="Tahoma"/>
                <a:cs typeface="Tahoma"/>
              </a:rPr>
              <a:t>Abscesos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153911" y="2753867"/>
            <a:ext cx="2051685" cy="1414780"/>
            <a:chOff x="6153911" y="2753867"/>
            <a:chExt cx="2051685" cy="1414780"/>
          </a:xfrm>
        </p:grpSpPr>
        <p:sp>
          <p:nvSpPr>
            <p:cNvPr id="10" name="object 10"/>
            <p:cNvSpPr/>
            <p:nvPr/>
          </p:nvSpPr>
          <p:spPr>
            <a:xfrm>
              <a:off x="6161531" y="2761487"/>
              <a:ext cx="2036445" cy="1399540"/>
            </a:xfrm>
            <a:custGeom>
              <a:avLst/>
              <a:gdLst/>
              <a:ahLst/>
              <a:cxnLst/>
              <a:rect l="l" t="t" r="r" b="b"/>
              <a:pathLst>
                <a:path w="2036445" h="1399539">
                  <a:moveTo>
                    <a:pt x="1802891" y="0"/>
                  </a:moveTo>
                  <a:lnTo>
                    <a:pt x="233171" y="0"/>
                  </a:lnTo>
                  <a:lnTo>
                    <a:pt x="186179" y="4737"/>
                  </a:lnTo>
                  <a:lnTo>
                    <a:pt x="142410" y="18323"/>
                  </a:lnTo>
                  <a:lnTo>
                    <a:pt x="102803" y="39821"/>
                  </a:lnTo>
                  <a:lnTo>
                    <a:pt x="68294" y="68294"/>
                  </a:lnTo>
                  <a:lnTo>
                    <a:pt x="39821" y="102803"/>
                  </a:lnTo>
                  <a:lnTo>
                    <a:pt x="18323" y="142410"/>
                  </a:lnTo>
                  <a:lnTo>
                    <a:pt x="4737" y="186179"/>
                  </a:lnTo>
                  <a:lnTo>
                    <a:pt x="0" y="233172"/>
                  </a:lnTo>
                  <a:lnTo>
                    <a:pt x="0" y="1165860"/>
                  </a:lnTo>
                  <a:lnTo>
                    <a:pt x="4737" y="1212852"/>
                  </a:lnTo>
                  <a:lnTo>
                    <a:pt x="18323" y="1256621"/>
                  </a:lnTo>
                  <a:lnTo>
                    <a:pt x="39821" y="1296228"/>
                  </a:lnTo>
                  <a:lnTo>
                    <a:pt x="68294" y="1330737"/>
                  </a:lnTo>
                  <a:lnTo>
                    <a:pt x="102803" y="1359210"/>
                  </a:lnTo>
                  <a:lnTo>
                    <a:pt x="142410" y="1380708"/>
                  </a:lnTo>
                  <a:lnTo>
                    <a:pt x="186179" y="1394294"/>
                  </a:lnTo>
                  <a:lnTo>
                    <a:pt x="233171" y="1399032"/>
                  </a:lnTo>
                  <a:lnTo>
                    <a:pt x="1802891" y="1399032"/>
                  </a:lnTo>
                  <a:lnTo>
                    <a:pt x="1849884" y="1394294"/>
                  </a:lnTo>
                  <a:lnTo>
                    <a:pt x="1893653" y="1380708"/>
                  </a:lnTo>
                  <a:lnTo>
                    <a:pt x="1933260" y="1359210"/>
                  </a:lnTo>
                  <a:lnTo>
                    <a:pt x="1967769" y="1330737"/>
                  </a:lnTo>
                  <a:lnTo>
                    <a:pt x="1996242" y="1296228"/>
                  </a:lnTo>
                  <a:lnTo>
                    <a:pt x="2017740" y="1256621"/>
                  </a:lnTo>
                  <a:lnTo>
                    <a:pt x="2031326" y="1212852"/>
                  </a:lnTo>
                  <a:lnTo>
                    <a:pt x="2036064" y="1165860"/>
                  </a:lnTo>
                  <a:lnTo>
                    <a:pt x="2036064" y="233172"/>
                  </a:lnTo>
                  <a:lnTo>
                    <a:pt x="2031326" y="186179"/>
                  </a:lnTo>
                  <a:lnTo>
                    <a:pt x="2017740" y="142410"/>
                  </a:lnTo>
                  <a:lnTo>
                    <a:pt x="1996242" y="102803"/>
                  </a:lnTo>
                  <a:lnTo>
                    <a:pt x="1967769" y="68294"/>
                  </a:lnTo>
                  <a:lnTo>
                    <a:pt x="1933260" y="39821"/>
                  </a:lnTo>
                  <a:lnTo>
                    <a:pt x="1893653" y="18323"/>
                  </a:lnTo>
                  <a:lnTo>
                    <a:pt x="1849884" y="4737"/>
                  </a:lnTo>
                  <a:lnTo>
                    <a:pt x="1802891" y="0"/>
                  </a:lnTo>
                  <a:close/>
                </a:path>
              </a:pathLst>
            </a:custGeom>
            <a:solidFill>
              <a:srgbClr val="E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61531" y="2761487"/>
              <a:ext cx="2036445" cy="1399540"/>
            </a:xfrm>
            <a:custGeom>
              <a:avLst/>
              <a:gdLst/>
              <a:ahLst/>
              <a:cxnLst/>
              <a:rect l="l" t="t" r="r" b="b"/>
              <a:pathLst>
                <a:path w="2036445" h="1399539">
                  <a:moveTo>
                    <a:pt x="0" y="233172"/>
                  </a:moveTo>
                  <a:lnTo>
                    <a:pt x="4737" y="186179"/>
                  </a:lnTo>
                  <a:lnTo>
                    <a:pt x="18323" y="142410"/>
                  </a:lnTo>
                  <a:lnTo>
                    <a:pt x="39821" y="102803"/>
                  </a:lnTo>
                  <a:lnTo>
                    <a:pt x="68294" y="68294"/>
                  </a:lnTo>
                  <a:lnTo>
                    <a:pt x="102803" y="39821"/>
                  </a:lnTo>
                  <a:lnTo>
                    <a:pt x="142410" y="18323"/>
                  </a:lnTo>
                  <a:lnTo>
                    <a:pt x="186179" y="4737"/>
                  </a:lnTo>
                  <a:lnTo>
                    <a:pt x="233171" y="0"/>
                  </a:lnTo>
                  <a:lnTo>
                    <a:pt x="1802891" y="0"/>
                  </a:lnTo>
                  <a:lnTo>
                    <a:pt x="1849884" y="4737"/>
                  </a:lnTo>
                  <a:lnTo>
                    <a:pt x="1893653" y="18323"/>
                  </a:lnTo>
                  <a:lnTo>
                    <a:pt x="1933260" y="39821"/>
                  </a:lnTo>
                  <a:lnTo>
                    <a:pt x="1967769" y="68294"/>
                  </a:lnTo>
                  <a:lnTo>
                    <a:pt x="1996242" y="102803"/>
                  </a:lnTo>
                  <a:lnTo>
                    <a:pt x="2017740" y="142410"/>
                  </a:lnTo>
                  <a:lnTo>
                    <a:pt x="2031326" y="186179"/>
                  </a:lnTo>
                  <a:lnTo>
                    <a:pt x="2036064" y="233172"/>
                  </a:lnTo>
                  <a:lnTo>
                    <a:pt x="2036064" y="1165860"/>
                  </a:lnTo>
                  <a:lnTo>
                    <a:pt x="2031326" y="1212852"/>
                  </a:lnTo>
                  <a:lnTo>
                    <a:pt x="2017740" y="1256621"/>
                  </a:lnTo>
                  <a:lnTo>
                    <a:pt x="1996242" y="1296228"/>
                  </a:lnTo>
                  <a:lnTo>
                    <a:pt x="1967769" y="1330737"/>
                  </a:lnTo>
                  <a:lnTo>
                    <a:pt x="1933260" y="1359210"/>
                  </a:lnTo>
                  <a:lnTo>
                    <a:pt x="1893653" y="1380708"/>
                  </a:lnTo>
                  <a:lnTo>
                    <a:pt x="1849884" y="1394294"/>
                  </a:lnTo>
                  <a:lnTo>
                    <a:pt x="1802891" y="1399032"/>
                  </a:lnTo>
                  <a:lnTo>
                    <a:pt x="233171" y="1399032"/>
                  </a:lnTo>
                  <a:lnTo>
                    <a:pt x="186179" y="1394294"/>
                  </a:lnTo>
                  <a:lnTo>
                    <a:pt x="142410" y="1380708"/>
                  </a:lnTo>
                  <a:lnTo>
                    <a:pt x="102803" y="1359210"/>
                  </a:lnTo>
                  <a:lnTo>
                    <a:pt x="68294" y="1330737"/>
                  </a:lnTo>
                  <a:lnTo>
                    <a:pt x="39821" y="1296228"/>
                  </a:lnTo>
                  <a:lnTo>
                    <a:pt x="18323" y="1256621"/>
                  </a:lnTo>
                  <a:lnTo>
                    <a:pt x="4737" y="1212852"/>
                  </a:lnTo>
                  <a:lnTo>
                    <a:pt x="0" y="1165860"/>
                  </a:lnTo>
                  <a:lnTo>
                    <a:pt x="0" y="23317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587490" y="3138043"/>
            <a:ext cx="118681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67640" marR="5080" indent="-155575">
              <a:lnSpc>
                <a:spcPts val="2210"/>
              </a:lnSpc>
              <a:spcBef>
                <a:spcPts val="335"/>
              </a:spcBef>
            </a:pPr>
            <a:r>
              <a:rPr sz="2000" spc="-28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000" spc="170" dirty="0">
                <a:solidFill>
                  <a:srgbClr val="FFFFFF"/>
                </a:solidFill>
                <a:latin typeface="Tahoma"/>
                <a:cs typeface="Tahoma"/>
              </a:rPr>
              <a:t>nfecci</a:t>
            </a:r>
            <a:r>
              <a:rPr sz="2000" spc="210" dirty="0">
                <a:solidFill>
                  <a:srgbClr val="FFFFFF"/>
                </a:solidFill>
                <a:latin typeface="Tahoma"/>
                <a:cs typeface="Tahoma"/>
              </a:rPr>
              <a:t>ó</a:t>
            </a:r>
            <a:r>
              <a:rPr sz="2000" spc="75" dirty="0">
                <a:solidFill>
                  <a:srgbClr val="FFFFFF"/>
                </a:solidFill>
                <a:latin typeface="Tahoma"/>
                <a:cs typeface="Tahoma"/>
              </a:rPr>
              <a:t>n  </a:t>
            </a:r>
            <a:r>
              <a:rPr sz="2000" spc="100" dirty="0">
                <a:solidFill>
                  <a:srgbClr val="FFFFFF"/>
                </a:solidFill>
                <a:latin typeface="Tahoma"/>
                <a:cs typeface="Tahoma"/>
              </a:rPr>
              <a:t>pleural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292083" y="2753867"/>
            <a:ext cx="2049780" cy="1414780"/>
            <a:chOff x="8292083" y="2753867"/>
            <a:chExt cx="2049780" cy="1414780"/>
          </a:xfrm>
        </p:grpSpPr>
        <p:sp>
          <p:nvSpPr>
            <p:cNvPr id="14" name="object 14"/>
            <p:cNvSpPr/>
            <p:nvPr/>
          </p:nvSpPr>
          <p:spPr>
            <a:xfrm>
              <a:off x="8299703" y="2761487"/>
              <a:ext cx="2034539" cy="1399540"/>
            </a:xfrm>
            <a:custGeom>
              <a:avLst/>
              <a:gdLst/>
              <a:ahLst/>
              <a:cxnLst/>
              <a:rect l="l" t="t" r="r" b="b"/>
              <a:pathLst>
                <a:path w="2034540" h="1399539">
                  <a:moveTo>
                    <a:pt x="1801368" y="0"/>
                  </a:moveTo>
                  <a:lnTo>
                    <a:pt x="233172" y="0"/>
                  </a:lnTo>
                  <a:lnTo>
                    <a:pt x="186179" y="4737"/>
                  </a:lnTo>
                  <a:lnTo>
                    <a:pt x="142410" y="18323"/>
                  </a:lnTo>
                  <a:lnTo>
                    <a:pt x="102803" y="39821"/>
                  </a:lnTo>
                  <a:lnTo>
                    <a:pt x="68294" y="68294"/>
                  </a:lnTo>
                  <a:lnTo>
                    <a:pt x="39821" y="102803"/>
                  </a:lnTo>
                  <a:lnTo>
                    <a:pt x="18323" y="142410"/>
                  </a:lnTo>
                  <a:lnTo>
                    <a:pt x="4737" y="186179"/>
                  </a:lnTo>
                  <a:lnTo>
                    <a:pt x="0" y="233172"/>
                  </a:lnTo>
                  <a:lnTo>
                    <a:pt x="0" y="1165860"/>
                  </a:lnTo>
                  <a:lnTo>
                    <a:pt x="4737" y="1212852"/>
                  </a:lnTo>
                  <a:lnTo>
                    <a:pt x="18323" y="1256621"/>
                  </a:lnTo>
                  <a:lnTo>
                    <a:pt x="39821" y="1296228"/>
                  </a:lnTo>
                  <a:lnTo>
                    <a:pt x="68294" y="1330737"/>
                  </a:lnTo>
                  <a:lnTo>
                    <a:pt x="102803" y="1359210"/>
                  </a:lnTo>
                  <a:lnTo>
                    <a:pt x="142410" y="1380708"/>
                  </a:lnTo>
                  <a:lnTo>
                    <a:pt x="186179" y="1394294"/>
                  </a:lnTo>
                  <a:lnTo>
                    <a:pt x="233172" y="1399032"/>
                  </a:lnTo>
                  <a:lnTo>
                    <a:pt x="1801368" y="1399032"/>
                  </a:lnTo>
                  <a:lnTo>
                    <a:pt x="1848360" y="1394294"/>
                  </a:lnTo>
                  <a:lnTo>
                    <a:pt x="1892129" y="1380708"/>
                  </a:lnTo>
                  <a:lnTo>
                    <a:pt x="1931736" y="1359210"/>
                  </a:lnTo>
                  <a:lnTo>
                    <a:pt x="1966245" y="1330737"/>
                  </a:lnTo>
                  <a:lnTo>
                    <a:pt x="1994718" y="1296228"/>
                  </a:lnTo>
                  <a:lnTo>
                    <a:pt x="2016216" y="1256621"/>
                  </a:lnTo>
                  <a:lnTo>
                    <a:pt x="2029802" y="1212852"/>
                  </a:lnTo>
                  <a:lnTo>
                    <a:pt x="2034540" y="1165860"/>
                  </a:lnTo>
                  <a:lnTo>
                    <a:pt x="2034540" y="233172"/>
                  </a:lnTo>
                  <a:lnTo>
                    <a:pt x="2029802" y="186179"/>
                  </a:lnTo>
                  <a:lnTo>
                    <a:pt x="2016216" y="142410"/>
                  </a:lnTo>
                  <a:lnTo>
                    <a:pt x="1994718" y="102803"/>
                  </a:lnTo>
                  <a:lnTo>
                    <a:pt x="1966245" y="68294"/>
                  </a:lnTo>
                  <a:lnTo>
                    <a:pt x="1931736" y="39821"/>
                  </a:lnTo>
                  <a:lnTo>
                    <a:pt x="1892129" y="18323"/>
                  </a:lnTo>
                  <a:lnTo>
                    <a:pt x="1848360" y="4737"/>
                  </a:lnTo>
                  <a:lnTo>
                    <a:pt x="1801368" y="0"/>
                  </a:lnTo>
                  <a:close/>
                </a:path>
              </a:pathLst>
            </a:custGeom>
            <a:solidFill>
              <a:srgbClr val="E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99703" y="2761487"/>
              <a:ext cx="2034539" cy="1399540"/>
            </a:xfrm>
            <a:custGeom>
              <a:avLst/>
              <a:gdLst/>
              <a:ahLst/>
              <a:cxnLst/>
              <a:rect l="l" t="t" r="r" b="b"/>
              <a:pathLst>
                <a:path w="2034540" h="1399539">
                  <a:moveTo>
                    <a:pt x="0" y="233172"/>
                  </a:moveTo>
                  <a:lnTo>
                    <a:pt x="4737" y="186179"/>
                  </a:lnTo>
                  <a:lnTo>
                    <a:pt x="18323" y="142410"/>
                  </a:lnTo>
                  <a:lnTo>
                    <a:pt x="39821" y="102803"/>
                  </a:lnTo>
                  <a:lnTo>
                    <a:pt x="68294" y="68294"/>
                  </a:lnTo>
                  <a:lnTo>
                    <a:pt x="102803" y="39821"/>
                  </a:lnTo>
                  <a:lnTo>
                    <a:pt x="142410" y="18323"/>
                  </a:lnTo>
                  <a:lnTo>
                    <a:pt x="186179" y="4737"/>
                  </a:lnTo>
                  <a:lnTo>
                    <a:pt x="233172" y="0"/>
                  </a:lnTo>
                  <a:lnTo>
                    <a:pt x="1801368" y="0"/>
                  </a:lnTo>
                  <a:lnTo>
                    <a:pt x="1848360" y="4737"/>
                  </a:lnTo>
                  <a:lnTo>
                    <a:pt x="1892129" y="18323"/>
                  </a:lnTo>
                  <a:lnTo>
                    <a:pt x="1931736" y="39821"/>
                  </a:lnTo>
                  <a:lnTo>
                    <a:pt x="1966245" y="68294"/>
                  </a:lnTo>
                  <a:lnTo>
                    <a:pt x="1994718" y="102803"/>
                  </a:lnTo>
                  <a:lnTo>
                    <a:pt x="2016216" y="142410"/>
                  </a:lnTo>
                  <a:lnTo>
                    <a:pt x="2029802" y="186179"/>
                  </a:lnTo>
                  <a:lnTo>
                    <a:pt x="2034540" y="233172"/>
                  </a:lnTo>
                  <a:lnTo>
                    <a:pt x="2034540" y="1165860"/>
                  </a:lnTo>
                  <a:lnTo>
                    <a:pt x="2029802" y="1212852"/>
                  </a:lnTo>
                  <a:lnTo>
                    <a:pt x="2016216" y="1256621"/>
                  </a:lnTo>
                  <a:lnTo>
                    <a:pt x="1994718" y="1296228"/>
                  </a:lnTo>
                  <a:lnTo>
                    <a:pt x="1966245" y="1330737"/>
                  </a:lnTo>
                  <a:lnTo>
                    <a:pt x="1931736" y="1359210"/>
                  </a:lnTo>
                  <a:lnTo>
                    <a:pt x="1892129" y="1380708"/>
                  </a:lnTo>
                  <a:lnTo>
                    <a:pt x="1848360" y="1394294"/>
                  </a:lnTo>
                  <a:lnTo>
                    <a:pt x="1801368" y="1399032"/>
                  </a:lnTo>
                  <a:lnTo>
                    <a:pt x="233172" y="1399032"/>
                  </a:lnTo>
                  <a:lnTo>
                    <a:pt x="186179" y="1394294"/>
                  </a:lnTo>
                  <a:lnTo>
                    <a:pt x="142410" y="1380708"/>
                  </a:lnTo>
                  <a:lnTo>
                    <a:pt x="102803" y="1359210"/>
                  </a:lnTo>
                  <a:lnTo>
                    <a:pt x="68294" y="1330737"/>
                  </a:lnTo>
                  <a:lnTo>
                    <a:pt x="39821" y="1296228"/>
                  </a:lnTo>
                  <a:lnTo>
                    <a:pt x="18323" y="1256621"/>
                  </a:lnTo>
                  <a:lnTo>
                    <a:pt x="4737" y="1212852"/>
                  </a:lnTo>
                  <a:lnTo>
                    <a:pt x="0" y="1165860"/>
                  </a:lnTo>
                  <a:lnTo>
                    <a:pt x="0" y="23317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462898" y="3138043"/>
            <a:ext cx="171132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2065">
              <a:lnSpc>
                <a:spcPts val="2210"/>
              </a:lnSpc>
              <a:spcBef>
                <a:spcPts val="335"/>
              </a:spcBef>
            </a:pPr>
            <a:r>
              <a:rPr sz="2000" spc="114" dirty="0">
                <a:solidFill>
                  <a:srgbClr val="FFFFFF"/>
                </a:solidFill>
                <a:latin typeface="Tahoma"/>
                <a:cs typeface="Tahoma"/>
              </a:rPr>
              <a:t>Diseminación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254" dirty="0">
                <a:solidFill>
                  <a:srgbClr val="FFFFFF"/>
                </a:solidFill>
                <a:latin typeface="Tahoma"/>
                <a:cs typeface="Tahoma"/>
              </a:rPr>
              <a:t>bac</a:t>
            </a:r>
            <a:r>
              <a:rPr sz="2000" spc="18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ériem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000" spc="345" dirty="0">
                <a:solidFill>
                  <a:srgbClr val="FFFFFF"/>
                </a:solidFill>
                <a:latin typeface="Tahoma"/>
                <a:cs typeface="Tahoma"/>
              </a:rPr>
              <a:t>ca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8571" y="4529328"/>
            <a:ext cx="2790444" cy="209854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7520" marR="5080">
              <a:lnSpc>
                <a:spcPct val="100000"/>
              </a:lnSpc>
              <a:spcBef>
                <a:spcPts val="105"/>
              </a:spcBef>
            </a:pPr>
            <a:r>
              <a:rPr spc="175" dirty="0"/>
              <a:t>EVOLUCIÓN</a:t>
            </a:r>
            <a:r>
              <a:rPr spc="-125" dirty="0"/>
              <a:t> </a:t>
            </a:r>
            <a:r>
              <a:rPr spc="140" dirty="0"/>
              <a:t>CLÍNICA</a:t>
            </a:r>
            <a:r>
              <a:rPr spc="-160" dirty="0"/>
              <a:t> </a:t>
            </a:r>
            <a:r>
              <a:rPr spc="65" dirty="0"/>
              <a:t>DE</a:t>
            </a:r>
            <a:r>
              <a:rPr spc="-125" dirty="0"/>
              <a:t> </a:t>
            </a:r>
            <a:r>
              <a:rPr spc="130" dirty="0"/>
              <a:t>NEUMONÍAS </a:t>
            </a:r>
            <a:r>
              <a:rPr spc="-985" dirty="0"/>
              <a:t> </a:t>
            </a:r>
            <a:r>
              <a:rPr spc="265" dirty="0"/>
              <a:t>AGUDAS</a:t>
            </a:r>
            <a:r>
              <a:rPr spc="-145" dirty="0"/>
              <a:t> </a:t>
            </a:r>
            <a:r>
              <a:rPr spc="-10" dirty="0"/>
              <a:t>EXTRAHOSPITALARIAS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011170" y="2081910"/>
            <a:ext cx="4966970" cy="3740150"/>
            <a:chOff x="3011170" y="2081910"/>
            <a:chExt cx="4966970" cy="3740150"/>
          </a:xfrm>
        </p:grpSpPr>
        <p:sp>
          <p:nvSpPr>
            <p:cNvPr id="4" name="object 4"/>
            <p:cNvSpPr/>
            <p:nvPr/>
          </p:nvSpPr>
          <p:spPr>
            <a:xfrm>
              <a:off x="3018790" y="2089530"/>
              <a:ext cx="786765" cy="3724910"/>
            </a:xfrm>
            <a:custGeom>
              <a:avLst/>
              <a:gdLst/>
              <a:ahLst/>
              <a:cxnLst/>
              <a:rect l="l" t="t" r="r" b="b"/>
              <a:pathLst>
                <a:path w="786764" h="3724910">
                  <a:moveTo>
                    <a:pt x="15367" y="0"/>
                  </a:moveTo>
                  <a:lnTo>
                    <a:pt x="49263" y="34516"/>
                  </a:lnTo>
                  <a:lnTo>
                    <a:pt x="82398" y="69495"/>
                  </a:lnTo>
                  <a:lnTo>
                    <a:pt x="114771" y="104927"/>
                  </a:lnTo>
                  <a:lnTo>
                    <a:pt x="146382" y="140800"/>
                  </a:lnTo>
                  <a:lnTo>
                    <a:pt x="177232" y="177105"/>
                  </a:lnTo>
                  <a:lnTo>
                    <a:pt x="207319" y="213831"/>
                  </a:lnTo>
                  <a:lnTo>
                    <a:pt x="236646" y="250967"/>
                  </a:lnTo>
                  <a:lnTo>
                    <a:pt x="265210" y="288502"/>
                  </a:lnTo>
                  <a:lnTo>
                    <a:pt x="293013" y="326427"/>
                  </a:lnTo>
                  <a:lnTo>
                    <a:pt x="320054" y="364731"/>
                  </a:lnTo>
                  <a:lnTo>
                    <a:pt x="346333" y="403402"/>
                  </a:lnTo>
                  <a:lnTo>
                    <a:pt x="371850" y="442432"/>
                  </a:lnTo>
                  <a:lnTo>
                    <a:pt x="396606" y="481808"/>
                  </a:lnTo>
                  <a:lnTo>
                    <a:pt x="420600" y="521521"/>
                  </a:lnTo>
                  <a:lnTo>
                    <a:pt x="443833" y="561560"/>
                  </a:lnTo>
                  <a:lnTo>
                    <a:pt x="466303" y="601915"/>
                  </a:lnTo>
                  <a:lnTo>
                    <a:pt x="488012" y="642575"/>
                  </a:lnTo>
                  <a:lnTo>
                    <a:pt x="508960" y="683529"/>
                  </a:lnTo>
                  <a:lnTo>
                    <a:pt x="529145" y="724768"/>
                  </a:lnTo>
                  <a:lnTo>
                    <a:pt x="548569" y="766280"/>
                  </a:lnTo>
                  <a:lnTo>
                    <a:pt x="567231" y="808055"/>
                  </a:lnTo>
                  <a:lnTo>
                    <a:pt x="585131" y="850082"/>
                  </a:lnTo>
                  <a:lnTo>
                    <a:pt x="602270" y="892351"/>
                  </a:lnTo>
                  <a:lnTo>
                    <a:pt x="618647" y="934852"/>
                  </a:lnTo>
                  <a:lnTo>
                    <a:pt x="634262" y="977574"/>
                  </a:lnTo>
                  <a:lnTo>
                    <a:pt x="649116" y="1020505"/>
                  </a:lnTo>
                  <a:lnTo>
                    <a:pt x="663207" y="1063637"/>
                  </a:lnTo>
                  <a:lnTo>
                    <a:pt x="676538" y="1106959"/>
                  </a:lnTo>
                  <a:lnTo>
                    <a:pt x="689106" y="1150459"/>
                  </a:lnTo>
                  <a:lnTo>
                    <a:pt x="700913" y="1194127"/>
                  </a:lnTo>
                  <a:lnTo>
                    <a:pt x="711957" y="1237953"/>
                  </a:lnTo>
                  <a:lnTo>
                    <a:pt x="722241" y="1281926"/>
                  </a:lnTo>
                  <a:lnTo>
                    <a:pt x="731762" y="1326036"/>
                  </a:lnTo>
                  <a:lnTo>
                    <a:pt x="740522" y="1370273"/>
                  </a:lnTo>
                  <a:lnTo>
                    <a:pt x="748520" y="1414625"/>
                  </a:lnTo>
                  <a:lnTo>
                    <a:pt x="755756" y="1459082"/>
                  </a:lnTo>
                  <a:lnTo>
                    <a:pt x="762231" y="1503634"/>
                  </a:lnTo>
                  <a:lnTo>
                    <a:pt x="767944" y="1548270"/>
                  </a:lnTo>
                  <a:lnTo>
                    <a:pt x="772895" y="1592979"/>
                  </a:lnTo>
                  <a:lnTo>
                    <a:pt x="777084" y="1637752"/>
                  </a:lnTo>
                  <a:lnTo>
                    <a:pt x="780512" y="1682578"/>
                  </a:lnTo>
                  <a:lnTo>
                    <a:pt x="783178" y="1727445"/>
                  </a:lnTo>
                  <a:lnTo>
                    <a:pt x="785082" y="1772344"/>
                  </a:lnTo>
                  <a:lnTo>
                    <a:pt x="786225" y="1817264"/>
                  </a:lnTo>
                  <a:lnTo>
                    <a:pt x="786606" y="1862194"/>
                  </a:lnTo>
                  <a:lnTo>
                    <a:pt x="786225" y="1907125"/>
                  </a:lnTo>
                  <a:lnTo>
                    <a:pt x="785082" y="1952044"/>
                  </a:lnTo>
                  <a:lnTo>
                    <a:pt x="783178" y="1996943"/>
                  </a:lnTo>
                  <a:lnTo>
                    <a:pt x="780512" y="2041810"/>
                  </a:lnTo>
                  <a:lnTo>
                    <a:pt x="777084" y="2086636"/>
                  </a:lnTo>
                  <a:lnTo>
                    <a:pt x="772895" y="2131408"/>
                  </a:lnTo>
                  <a:lnTo>
                    <a:pt x="767944" y="2176118"/>
                  </a:lnTo>
                  <a:lnTo>
                    <a:pt x="762231" y="2220753"/>
                  </a:lnTo>
                  <a:lnTo>
                    <a:pt x="755756" y="2265305"/>
                  </a:lnTo>
                  <a:lnTo>
                    <a:pt x="748520" y="2309762"/>
                  </a:lnTo>
                  <a:lnTo>
                    <a:pt x="740522" y="2354113"/>
                  </a:lnTo>
                  <a:lnTo>
                    <a:pt x="731762" y="2398349"/>
                  </a:lnTo>
                  <a:lnTo>
                    <a:pt x="722241" y="2442459"/>
                  </a:lnTo>
                  <a:lnTo>
                    <a:pt x="711957" y="2486432"/>
                  </a:lnTo>
                  <a:lnTo>
                    <a:pt x="700912" y="2530257"/>
                  </a:lnTo>
                  <a:lnTo>
                    <a:pt x="689106" y="2573925"/>
                  </a:lnTo>
                  <a:lnTo>
                    <a:pt x="676538" y="2617424"/>
                  </a:lnTo>
                  <a:lnTo>
                    <a:pt x="663207" y="2660745"/>
                  </a:lnTo>
                  <a:lnTo>
                    <a:pt x="649116" y="2703876"/>
                  </a:lnTo>
                  <a:lnTo>
                    <a:pt x="634262" y="2746807"/>
                  </a:lnTo>
                  <a:lnTo>
                    <a:pt x="618647" y="2789528"/>
                  </a:lnTo>
                  <a:lnTo>
                    <a:pt x="602270" y="2832028"/>
                  </a:lnTo>
                  <a:lnTo>
                    <a:pt x="585131" y="2874296"/>
                  </a:lnTo>
                  <a:lnTo>
                    <a:pt x="567231" y="2916323"/>
                  </a:lnTo>
                  <a:lnTo>
                    <a:pt x="548569" y="2958097"/>
                  </a:lnTo>
                  <a:lnTo>
                    <a:pt x="529145" y="2999608"/>
                  </a:lnTo>
                  <a:lnTo>
                    <a:pt x="508960" y="3040845"/>
                  </a:lnTo>
                  <a:lnTo>
                    <a:pt x="488012" y="3081799"/>
                  </a:lnTo>
                  <a:lnTo>
                    <a:pt x="466303" y="3122457"/>
                  </a:lnTo>
                  <a:lnTo>
                    <a:pt x="443833" y="3162811"/>
                  </a:lnTo>
                  <a:lnTo>
                    <a:pt x="420600" y="3202849"/>
                  </a:lnTo>
                  <a:lnTo>
                    <a:pt x="396606" y="3242561"/>
                  </a:lnTo>
                  <a:lnTo>
                    <a:pt x="371850" y="3281936"/>
                  </a:lnTo>
                  <a:lnTo>
                    <a:pt x="346333" y="3320964"/>
                  </a:lnTo>
                  <a:lnTo>
                    <a:pt x="320054" y="3359635"/>
                  </a:lnTo>
                  <a:lnTo>
                    <a:pt x="293013" y="3397937"/>
                  </a:lnTo>
                  <a:lnTo>
                    <a:pt x="265210" y="3435860"/>
                  </a:lnTo>
                  <a:lnTo>
                    <a:pt x="236646" y="3473394"/>
                  </a:lnTo>
                  <a:lnTo>
                    <a:pt x="207319" y="3510529"/>
                  </a:lnTo>
                  <a:lnTo>
                    <a:pt x="177232" y="3547253"/>
                  </a:lnTo>
                  <a:lnTo>
                    <a:pt x="146382" y="3583556"/>
                  </a:lnTo>
                  <a:lnTo>
                    <a:pt x="114771" y="3619428"/>
                  </a:lnTo>
                  <a:lnTo>
                    <a:pt x="82398" y="3654858"/>
                  </a:lnTo>
                  <a:lnTo>
                    <a:pt x="49263" y="3689836"/>
                  </a:lnTo>
                  <a:lnTo>
                    <a:pt x="15367" y="3724351"/>
                  </a:lnTo>
                  <a:lnTo>
                    <a:pt x="0" y="3709073"/>
                  </a:lnTo>
                  <a:lnTo>
                    <a:pt x="33997" y="3674453"/>
                  </a:lnTo>
                  <a:lnTo>
                    <a:pt x="67223" y="3639364"/>
                  </a:lnTo>
                  <a:lnTo>
                    <a:pt x="99675" y="3603817"/>
                  </a:lnTo>
                  <a:lnTo>
                    <a:pt x="131355" y="3567822"/>
                  </a:lnTo>
                  <a:lnTo>
                    <a:pt x="162262" y="3531390"/>
                  </a:lnTo>
                  <a:lnTo>
                    <a:pt x="192396" y="3494532"/>
                  </a:lnTo>
                  <a:lnTo>
                    <a:pt x="221758" y="3457259"/>
                  </a:lnTo>
                  <a:lnTo>
                    <a:pt x="250347" y="3419580"/>
                  </a:lnTo>
                  <a:lnTo>
                    <a:pt x="278164" y="3381509"/>
                  </a:lnTo>
                  <a:lnTo>
                    <a:pt x="305207" y="3343054"/>
                  </a:lnTo>
                  <a:lnTo>
                    <a:pt x="331478" y="3304227"/>
                  </a:lnTo>
                  <a:lnTo>
                    <a:pt x="356977" y="3265038"/>
                  </a:lnTo>
                  <a:lnTo>
                    <a:pt x="381703" y="3225499"/>
                  </a:lnTo>
                  <a:lnTo>
                    <a:pt x="405656" y="3185620"/>
                  </a:lnTo>
                  <a:lnTo>
                    <a:pt x="428836" y="3145412"/>
                  </a:lnTo>
                  <a:lnTo>
                    <a:pt x="451244" y="3104886"/>
                  </a:lnTo>
                  <a:lnTo>
                    <a:pt x="472879" y="3064052"/>
                  </a:lnTo>
                  <a:lnTo>
                    <a:pt x="493741" y="3022921"/>
                  </a:lnTo>
                  <a:lnTo>
                    <a:pt x="513831" y="2981505"/>
                  </a:lnTo>
                  <a:lnTo>
                    <a:pt x="533147" y="2939814"/>
                  </a:lnTo>
                  <a:lnTo>
                    <a:pt x="551692" y="2897858"/>
                  </a:lnTo>
                  <a:lnTo>
                    <a:pt x="569463" y="2855648"/>
                  </a:lnTo>
                  <a:lnTo>
                    <a:pt x="586462" y="2813196"/>
                  </a:lnTo>
                  <a:lnTo>
                    <a:pt x="602688" y="2770512"/>
                  </a:lnTo>
                  <a:lnTo>
                    <a:pt x="618142" y="2727607"/>
                  </a:lnTo>
                  <a:lnTo>
                    <a:pt x="632823" y="2684491"/>
                  </a:lnTo>
                  <a:lnTo>
                    <a:pt x="646731" y="2641176"/>
                  </a:lnTo>
                  <a:lnTo>
                    <a:pt x="659867" y="2597672"/>
                  </a:lnTo>
                  <a:lnTo>
                    <a:pt x="672230" y="2553990"/>
                  </a:lnTo>
                  <a:lnTo>
                    <a:pt x="683820" y="2510141"/>
                  </a:lnTo>
                  <a:lnTo>
                    <a:pt x="694637" y="2466136"/>
                  </a:lnTo>
                  <a:lnTo>
                    <a:pt x="704682" y="2421984"/>
                  </a:lnTo>
                  <a:lnTo>
                    <a:pt x="713954" y="2377698"/>
                  </a:lnTo>
                  <a:lnTo>
                    <a:pt x="722454" y="2333288"/>
                  </a:lnTo>
                  <a:lnTo>
                    <a:pt x="730180" y="2288765"/>
                  </a:lnTo>
                  <a:lnTo>
                    <a:pt x="737135" y="2244139"/>
                  </a:lnTo>
                  <a:lnTo>
                    <a:pt x="743316" y="2199421"/>
                  </a:lnTo>
                  <a:lnTo>
                    <a:pt x="748725" y="2154623"/>
                  </a:lnTo>
                  <a:lnTo>
                    <a:pt x="753361" y="2109754"/>
                  </a:lnTo>
                  <a:lnTo>
                    <a:pt x="757224" y="2064826"/>
                  </a:lnTo>
                  <a:lnTo>
                    <a:pt x="760315" y="2019849"/>
                  </a:lnTo>
                  <a:lnTo>
                    <a:pt x="762633" y="1974835"/>
                  </a:lnTo>
                  <a:lnTo>
                    <a:pt x="764178" y="1929794"/>
                  </a:lnTo>
                  <a:lnTo>
                    <a:pt x="764951" y="1884737"/>
                  </a:lnTo>
                  <a:lnTo>
                    <a:pt x="764951" y="1839674"/>
                  </a:lnTo>
                  <a:lnTo>
                    <a:pt x="764178" y="1794617"/>
                  </a:lnTo>
                  <a:lnTo>
                    <a:pt x="762633" y="1749575"/>
                  </a:lnTo>
                  <a:lnTo>
                    <a:pt x="760315" y="1704561"/>
                  </a:lnTo>
                  <a:lnTo>
                    <a:pt x="757224" y="1659585"/>
                  </a:lnTo>
                  <a:lnTo>
                    <a:pt x="753361" y="1614657"/>
                  </a:lnTo>
                  <a:lnTo>
                    <a:pt x="748725" y="1569789"/>
                  </a:lnTo>
                  <a:lnTo>
                    <a:pt x="743316" y="1524990"/>
                  </a:lnTo>
                  <a:lnTo>
                    <a:pt x="737135" y="1480273"/>
                  </a:lnTo>
                  <a:lnTo>
                    <a:pt x="730180" y="1435647"/>
                  </a:lnTo>
                  <a:lnTo>
                    <a:pt x="722454" y="1391124"/>
                  </a:lnTo>
                  <a:lnTo>
                    <a:pt x="713954" y="1346714"/>
                  </a:lnTo>
                  <a:lnTo>
                    <a:pt x="704682" y="1302428"/>
                  </a:lnTo>
                  <a:lnTo>
                    <a:pt x="694637" y="1258278"/>
                  </a:lnTo>
                  <a:lnTo>
                    <a:pt x="683820" y="1214272"/>
                  </a:lnTo>
                  <a:lnTo>
                    <a:pt x="672230" y="1170424"/>
                  </a:lnTo>
                  <a:lnTo>
                    <a:pt x="659867" y="1126742"/>
                  </a:lnTo>
                  <a:lnTo>
                    <a:pt x="646731" y="1083239"/>
                  </a:lnTo>
                  <a:lnTo>
                    <a:pt x="632823" y="1039924"/>
                  </a:lnTo>
                  <a:lnTo>
                    <a:pt x="618142" y="996809"/>
                  </a:lnTo>
                  <a:lnTo>
                    <a:pt x="602688" y="953904"/>
                  </a:lnTo>
                  <a:lnTo>
                    <a:pt x="586462" y="911221"/>
                  </a:lnTo>
                  <a:lnTo>
                    <a:pt x="569463" y="868769"/>
                  </a:lnTo>
                  <a:lnTo>
                    <a:pt x="551692" y="826561"/>
                  </a:lnTo>
                  <a:lnTo>
                    <a:pt x="533147" y="784606"/>
                  </a:lnTo>
                  <a:lnTo>
                    <a:pt x="513831" y="742915"/>
                  </a:lnTo>
                  <a:lnTo>
                    <a:pt x="493741" y="701499"/>
                  </a:lnTo>
                  <a:lnTo>
                    <a:pt x="472879" y="660370"/>
                  </a:lnTo>
                  <a:lnTo>
                    <a:pt x="451244" y="619537"/>
                  </a:lnTo>
                  <a:lnTo>
                    <a:pt x="428836" y="579011"/>
                  </a:lnTo>
                  <a:lnTo>
                    <a:pt x="405656" y="538804"/>
                  </a:lnTo>
                  <a:lnTo>
                    <a:pt x="381703" y="498926"/>
                  </a:lnTo>
                  <a:lnTo>
                    <a:pt x="356977" y="459388"/>
                  </a:lnTo>
                  <a:lnTo>
                    <a:pt x="331478" y="420200"/>
                  </a:lnTo>
                  <a:lnTo>
                    <a:pt x="305207" y="381374"/>
                  </a:lnTo>
                  <a:lnTo>
                    <a:pt x="278164" y="342920"/>
                  </a:lnTo>
                  <a:lnTo>
                    <a:pt x="250347" y="304849"/>
                  </a:lnTo>
                  <a:lnTo>
                    <a:pt x="221758" y="267172"/>
                  </a:lnTo>
                  <a:lnTo>
                    <a:pt x="192396" y="229900"/>
                  </a:lnTo>
                  <a:lnTo>
                    <a:pt x="162262" y="193043"/>
                  </a:lnTo>
                  <a:lnTo>
                    <a:pt x="131355" y="156612"/>
                  </a:lnTo>
                  <a:lnTo>
                    <a:pt x="99675" y="120618"/>
                  </a:lnTo>
                  <a:lnTo>
                    <a:pt x="67223" y="85072"/>
                  </a:lnTo>
                  <a:lnTo>
                    <a:pt x="33997" y="49985"/>
                  </a:lnTo>
                  <a:lnTo>
                    <a:pt x="0" y="15367"/>
                  </a:lnTo>
                  <a:lnTo>
                    <a:pt x="15367" y="0"/>
                  </a:lnTo>
                  <a:close/>
                </a:path>
              </a:pathLst>
            </a:custGeom>
            <a:ln w="15240">
              <a:solidFill>
                <a:srgbClr val="E2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03092" y="2296667"/>
              <a:ext cx="4567555" cy="601980"/>
            </a:xfrm>
            <a:custGeom>
              <a:avLst/>
              <a:gdLst/>
              <a:ahLst/>
              <a:cxnLst/>
              <a:rect l="l" t="t" r="r" b="b"/>
              <a:pathLst>
                <a:path w="4567555" h="601980">
                  <a:moveTo>
                    <a:pt x="4567427" y="0"/>
                  </a:moveTo>
                  <a:lnTo>
                    <a:pt x="0" y="0"/>
                  </a:lnTo>
                  <a:lnTo>
                    <a:pt x="0" y="601979"/>
                  </a:lnTo>
                  <a:lnTo>
                    <a:pt x="4567427" y="601979"/>
                  </a:lnTo>
                  <a:lnTo>
                    <a:pt x="4567427" y="0"/>
                  </a:lnTo>
                  <a:close/>
                </a:path>
              </a:pathLst>
            </a:custGeom>
            <a:solidFill>
              <a:srgbClr val="CE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03092" y="2296667"/>
              <a:ext cx="4567555" cy="601980"/>
            </a:xfrm>
            <a:custGeom>
              <a:avLst/>
              <a:gdLst/>
              <a:ahLst/>
              <a:cxnLst/>
              <a:rect l="l" t="t" r="r" b="b"/>
              <a:pathLst>
                <a:path w="4567555" h="601980">
                  <a:moveTo>
                    <a:pt x="0" y="601979"/>
                  </a:moveTo>
                  <a:lnTo>
                    <a:pt x="4567427" y="601979"/>
                  </a:lnTo>
                  <a:lnTo>
                    <a:pt x="4567427" y="0"/>
                  </a:lnTo>
                  <a:lnTo>
                    <a:pt x="0" y="0"/>
                  </a:lnTo>
                  <a:lnTo>
                    <a:pt x="0" y="601979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67658" y="2322702"/>
            <a:ext cx="205232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125" dirty="0">
                <a:solidFill>
                  <a:srgbClr val="FFFFFF"/>
                </a:solidFill>
                <a:latin typeface="Tahoma"/>
                <a:cs typeface="Tahoma"/>
              </a:rPr>
              <a:t>Fiebre</a:t>
            </a:r>
            <a:r>
              <a:rPr sz="31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215" dirty="0">
                <a:solidFill>
                  <a:srgbClr val="FFFFFF"/>
                </a:solidFill>
                <a:latin typeface="Tahoma"/>
                <a:cs typeface="Tahoma"/>
              </a:rPr>
              <a:t>alta</a:t>
            </a:r>
            <a:endParaRPr sz="31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19044" y="2214372"/>
            <a:ext cx="4959350" cy="1594485"/>
            <a:chOff x="3019044" y="2214372"/>
            <a:chExt cx="4959350" cy="159448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6664" y="2221992"/>
              <a:ext cx="751332" cy="7513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26664" y="2221992"/>
              <a:ext cx="751840" cy="751840"/>
            </a:xfrm>
            <a:custGeom>
              <a:avLst/>
              <a:gdLst/>
              <a:ahLst/>
              <a:cxnLst/>
              <a:rect l="l" t="t" r="r" b="b"/>
              <a:pathLst>
                <a:path w="751839" h="751839">
                  <a:moveTo>
                    <a:pt x="0" y="375666"/>
                  </a:moveTo>
                  <a:lnTo>
                    <a:pt x="2926" y="328534"/>
                  </a:lnTo>
                  <a:lnTo>
                    <a:pt x="11470" y="283152"/>
                  </a:lnTo>
                  <a:lnTo>
                    <a:pt x="25281" y="239872"/>
                  </a:lnTo>
                  <a:lnTo>
                    <a:pt x="44006" y="199044"/>
                  </a:lnTo>
                  <a:lnTo>
                    <a:pt x="67294" y="161020"/>
                  </a:lnTo>
                  <a:lnTo>
                    <a:pt x="94794" y="126153"/>
                  </a:lnTo>
                  <a:lnTo>
                    <a:pt x="126153" y="94794"/>
                  </a:lnTo>
                  <a:lnTo>
                    <a:pt x="161020" y="67294"/>
                  </a:lnTo>
                  <a:lnTo>
                    <a:pt x="199044" y="44006"/>
                  </a:lnTo>
                  <a:lnTo>
                    <a:pt x="239872" y="25281"/>
                  </a:lnTo>
                  <a:lnTo>
                    <a:pt x="283152" y="11470"/>
                  </a:lnTo>
                  <a:lnTo>
                    <a:pt x="328534" y="2926"/>
                  </a:lnTo>
                  <a:lnTo>
                    <a:pt x="375665" y="0"/>
                  </a:lnTo>
                  <a:lnTo>
                    <a:pt x="422797" y="2926"/>
                  </a:lnTo>
                  <a:lnTo>
                    <a:pt x="468179" y="11470"/>
                  </a:lnTo>
                  <a:lnTo>
                    <a:pt x="511459" y="25281"/>
                  </a:lnTo>
                  <a:lnTo>
                    <a:pt x="552287" y="44006"/>
                  </a:lnTo>
                  <a:lnTo>
                    <a:pt x="590311" y="67294"/>
                  </a:lnTo>
                  <a:lnTo>
                    <a:pt x="625178" y="94794"/>
                  </a:lnTo>
                  <a:lnTo>
                    <a:pt x="656537" y="126153"/>
                  </a:lnTo>
                  <a:lnTo>
                    <a:pt x="684037" y="161020"/>
                  </a:lnTo>
                  <a:lnTo>
                    <a:pt x="707325" y="199044"/>
                  </a:lnTo>
                  <a:lnTo>
                    <a:pt x="726050" y="239872"/>
                  </a:lnTo>
                  <a:lnTo>
                    <a:pt x="739861" y="283152"/>
                  </a:lnTo>
                  <a:lnTo>
                    <a:pt x="748405" y="328534"/>
                  </a:lnTo>
                  <a:lnTo>
                    <a:pt x="751332" y="375666"/>
                  </a:lnTo>
                  <a:lnTo>
                    <a:pt x="748405" y="422797"/>
                  </a:lnTo>
                  <a:lnTo>
                    <a:pt x="739861" y="468179"/>
                  </a:lnTo>
                  <a:lnTo>
                    <a:pt x="726050" y="511459"/>
                  </a:lnTo>
                  <a:lnTo>
                    <a:pt x="707325" y="552287"/>
                  </a:lnTo>
                  <a:lnTo>
                    <a:pt x="684037" y="590311"/>
                  </a:lnTo>
                  <a:lnTo>
                    <a:pt x="656537" y="625178"/>
                  </a:lnTo>
                  <a:lnTo>
                    <a:pt x="625178" y="656537"/>
                  </a:lnTo>
                  <a:lnTo>
                    <a:pt x="590311" y="684037"/>
                  </a:lnTo>
                  <a:lnTo>
                    <a:pt x="552287" y="707325"/>
                  </a:lnTo>
                  <a:lnTo>
                    <a:pt x="511459" y="726050"/>
                  </a:lnTo>
                  <a:lnTo>
                    <a:pt x="468179" y="739861"/>
                  </a:lnTo>
                  <a:lnTo>
                    <a:pt x="422797" y="748405"/>
                  </a:lnTo>
                  <a:lnTo>
                    <a:pt x="375665" y="751332"/>
                  </a:lnTo>
                  <a:lnTo>
                    <a:pt x="328534" y="748405"/>
                  </a:lnTo>
                  <a:lnTo>
                    <a:pt x="283152" y="739861"/>
                  </a:lnTo>
                  <a:lnTo>
                    <a:pt x="239872" y="726050"/>
                  </a:lnTo>
                  <a:lnTo>
                    <a:pt x="199044" y="707325"/>
                  </a:lnTo>
                  <a:lnTo>
                    <a:pt x="161020" y="684037"/>
                  </a:lnTo>
                  <a:lnTo>
                    <a:pt x="126153" y="656537"/>
                  </a:lnTo>
                  <a:lnTo>
                    <a:pt x="94794" y="625178"/>
                  </a:lnTo>
                  <a:lnTo>
                    <a:pt x="67294" y="590311"/>
                  </a:lnTo>
                  <a:lnTo>
                    <a:pt x="44006" y="552287"/>
                  </a:lnTo>
                  <a:lnTo>
                    <a:pt x="25281" y="511459"/>
                  </a:lnTo>
                  <a:lnTo>
                    <a:pt x="11470" y="468179"/>
                  </a:lnTo>
                  <a:lnTo>
                    <a:pt x="2926" y="422797"/>
                  </a:lnTo>
                  <a:lnTo>
                    <a:pt x="0" y="375666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47516" y="3198875"/>
              <a:ext cx="4223385" cy="601980"/>
            </a:xfrm>
            <a:custGeom>
              <a:avLst/>
              <a:gdLst/>
              <a:ahLst/>
              <a:cxnLst/>
              <a:rect l="l" t="t" r="r" b="b"/>
              <a:pathLst>
                <a:path w="4223384" h="601979">
                  <a:moveTo>
                    <a:pt x="4223003" y="0"/>
                  </a:moveTo>
                  <a:lnTo>
                    <a:pt x="0" y="0"/>
                  </a:lnTo>
                  <a:lnTo>
                    <a:pt x="0" y="601980"/>
                  </a:lnTo>
                  <a:lnTo>
                    <a:pt x="4223003" y="601980"/>
                  </a:lnTo>
                  <a:lnTo>
                    <a:pt x="4223003" y="0"/>
                  </a:lnTo>
                  <a:close/>
                </a:path>
              </a:pathLst>
            </a:custGeom>
            <a:solidFill>
              <a:srgbClr val="D9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47516" y="3198875"/>
              <a:ext cx="4223385" cy="601980"/>
            </a:xfrm>
            <a:custGeom>
              <a:avLst/>
              <a:gdLst/>
              <a:ahLst/>
              <a:cxnLst/>
              <a:rect l="l" t="t" r="r" b="b"/>
              <a:pathLst>
                <a:path w="4223384" h="601979">
                  <a:moveTo>
                    <a:pt x="0" y="601980"/>
                  </a:moveTo>
                  <a:lnTo>
                    <a:pt x="4223003" y="601980"/>
                  </a:lnTo>
                  <a:lnTo>
                    <a:pt x="4223003" y="0"/>
                  </a:lnTo>
                  <a:lnTo>
                    <a:pt x="0" y="0"/>
                  </a:lnTo>
                  <a:lnTo>
                    <a:pt x="0" y="60198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212463" y="3225164"/>
            <a:ext cx="197866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80" dirty="0">
                <a:solidFill>
                  <a:srgbClr val="FFFFFF"/>
                </a:solidFill>
                <a:latin typeface="Tahoma"/>
                <a:cs typeface="Tahoma"/>
              </a:rPr>
              <a:t>Escalofrios</a:t>
            </a:r>
            <a:endParaRPr sz="31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363467" y="3116579"/>
            <a:ext cx="4615180" cy="1594485"/>
            <a:chOff x="3363467" y="3116579"/>
            <a:chExt cx="4615180" cy="159448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1087" y="3124199"/>
              <a:ext cx="752856" cy="75133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71087" y="3124199"/>
              <a:ext cx="753110" cy="751840"/>
            </a:xfrm>
            <a:custGeom>
              <a:avLst/>
              <a:gdLst/>
              <a:ahLst/>
              <a:cxnLst/>
              <a:rect l="l" t="t" r="r" b="b"/>
              <a:pathLst>
                <a:path w="753110" h="751839">
                  <a:moveTo>
                    <a:pt x="0" y="375665"/>
                  </a:moveTo>
                  <a:lnTo>
                    <a:pt x="2932" y="328534"/>
                  </a:lnTo>
                  <a:lnTo>
                    <a:pt x="11496" y="283152"/>
                  </a:lnTo>
                  <a:lnTo>
                    <a:pt x="25337" y="239872"/>
                  </a:lnTo>
                  <a:lnTo>
                    <a:pt x="44103" y="199044"/>
                  </a:lnTo>
                  <a:lnTo>
                    <a:pt x="67442" y="161020"/>
                  </a:lnTo>
                  <a:lnTo>
                    <a:pt x="95000" y="126153"/>
                  </a:lnTo>
                  <a:lnTo>
                    <a:pt x="126425" y="94794"/>
                  </a:lnTo>
                  <a:lnTo>
                    <a:pt x="161365" y="67294"/>
                  </a:lnTo>
                  <a:lnTo>
                    <a:pt x="199465" y="44006"/>
                  </a:lnTo>
                  <a:lnTo>
                    <a:pt x="240375" y="25281"/>
                  </a:lnTo>
                  <a:lnTo>
                    <a:pt x="283740" y="11470"/>
                  </a:lnTo>
                  <a:lnTo>
                    <a:pt x="329208" y="2926"/>
                  </a:lnTo>
                  <a:lnTo>
                    <a:pt x="376427" y="0"/>
                  </a:lnTo>
                  <a:lnTo>
                    <a:pt x="423647" y="2926"/>
                  </a:lnTo>
                  <a:lnTo>
                    <a:pt x="469115" y="11470"/>
                  </a:lnTo>
                  <a:lnTo>
                    <a:pt x="512480" y="25281"/>
                  </a:lnTo>
                  <a:lnTo>
                    <a:pt x="553390" y="44006"/>
                  </a:lnTo>
                  <a:lnTo>
                    <a:pt x="591490" y="67294"/>
                  </a:lnTo>
                  <a:lnTo>
                    <a:pt x="626430" y="94794"/>
                  </a:lnTo>
                  <a:lnTo>
                    <a:pt x="657855" y="126153"/>
                  </a:lnTo>
                  <a:lnTo>
                    <a:pt x="685413" y="161020"/>
                  </a:lnTo>
                  <a:lnTo>
                    <a:pt x="708752" y="199044"/>
                  </a:lnTo>
                  <a:lnTo>
                    <a:pt x="727518" y="239872"/>
                  </a:lnTo>
                  <a:lnTo>
                    <a:pt x="741359" y="283152"/>
                  </a:lnTo>
                  <a:lnTo>
                    <a:pt x="749923" y="328534"/>
                  </a:lnTo>
                  <a:lnTo>
                    <a:pt x="752856" y="375665"/>
                  </a:lnTo>
                  <a:lnTo>
                    <a:pt x="749923" y="422797"/>
                  </a:lnTo>
                  <a:lnTo>
                    <a:pt x="741359" y="468179"/>
                  </a:lnTo>
                  <a:lnTo>
                    <a:pt x="727518" y="511459"/>
                  </a:lnTo>
                  <a:lnTo>
                    <a:pt x="708752" y="552287"/>
                  </a:lnTo>
                  <a:lnTo>
                    <a:pt x="685413" y="590311"/>
                  </a:lnTo>
                  <a:lnTo>
                    <a:pt x="657855" y="625178"/>
                  </a:lnTo>
                  <a:lnTo>
                    <a:pt x="626430" y="656537"/>
                  </a:lnTo>
                  <a:lnTo>
                    <a:pt x="591490" y="684037"/>
                  </a:lnTo>
                  <a:lnTo>
                    <a:pt x="553390" y="707325"/>
                  </a:lnTo>
                  <a:lnTo>
                    <a:pt x="512480" y="726050"/>
                  </a:lnTo>
                  <a:lnTo>
                    <a:pt x="469115" y="739861"/>
                  </a:lnTo>
                  <a:lnTo>
                    <a:pt x="423647" y="748405"/>
                  </a:lnTo>
                  <a:lnTo>
                    <a:pt x="376427" y="751332"/>
                  </a:lnTo>
                  <a:lnTo>
                    <a:pt x="329208" y="748405"/>
                  </a:lnTo>
                  <a:lnTo>
                    <a:pt x="283740" y="739861"/>
                  </a:lnTo>
                  <a:lnTo>
                    <a:pt x="240375" y="726050"/>
                  </a:lnTo>
                  <a:lnTo>
                    <a:pt x="199465" y="707325"/>
                  </a:lnTo>
                  <a:lnTo>
                    <a:pt x="161365" y="684037"/>
                  </a:lnTo>
                  <a:lnTo>
                    <a:pt x="126425" y="656537"/>
                  </a:lnTo>
                  <a:lnTo>
                    <a:pt x="95000" y="625178"/>
                  </a:lnTo>
                  <a:lnTo>
                    <a:pt x="67442" y="590311"/>
                  </a:lnTo>
                  <a:lnTo>
                    <a:pt x="44103" y="552287"/>
                  </a:lnTo>
                  <a:lnTo>
                    <a:pt x="25337" y="511459"/>
                  </a:lnTo>
                  <a:lnTo>
                    <a:pt x="11496" y="468179"/>
                  </a:lnTo>
                  <a:lnTo>
                    <a:pt x="2932" y="422797"/>
                  </a:lnTo>
                  <a:lnTo>
                    <a:pt x="0" y="375665"/>
                  </a:lnTo>
                  <a:close/>
                </a:path>
              </a:pathLst>
            </a:custGeom>
            <a:ln w="15240">
              <a:solidFill>
                <a:srgbClr val="D9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47515" y="4101083"/>
              <a:ext cx="4223385" cy="601980"/>
            </a:xfrm>
            <a:custGeom>
              <a:avLst/>
              <a:gdLst/>
              <a:ahLst/>
              <a:cxnLst/>
              <a:rect l="l" t="t" r="r" b="b"/>
              <a:pathLst>
                <a:path w="4223384" h="601979">
                  <a:moveTo>
                    <a:pt x="4223003" y="0"/>
                  </a:moveTo>
                  <a:lnTo>
                    <a:pt x="0" y="0"/>
                  </a:lnTo>
                  <a:lnTo>
                    <a:pt x="0" y="601980"/>
                  </a:lnTo>
                  <a:lnTo>
                    <a:pt x="4223003" y="601980"/>
                  </a:lnTo>
                  <a:lnTo>
                    <a:pt x="4223003" y="0"/>
                  </a:lnTo>
                  <a:close/>
                </a:path>
              </a:pathLst>
            </a:custGeom>
            <a:solidFill>
              <a:srgbClr val="E2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47515" y="4101083"/>
              <a:ext cx="4223385" cy="601980"/>
            </a:xfrm>
            <a:custGeom>
              <a:avLst/>
              <a:gdLst/>
              <a:ahLst/>
              <a:cxnLst/>
              <a:rect l="l" t="t" r="r" b="b"/>
              <a:pathLst>
                <a:path w="4223384" h="601979">
                  <a:moveTo>
                    <a:pt x="0" y="601980"/>
                  </a:moveTo>
                  <a:lnTo>
                    <a:pt x="4223003" y="601980"/>
                  </a:lnTo>
                  <a:lnTo>
                    <a:pt x="4223003" y="0"/>
                  </a:lnTo>
                  <a:lnTo>
                    <a:pt x="0" y="0"/>
                  </a:lnTo>
                  <a:lnTo>
                    <a:pt x="0" y="60198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212463" y="4128008"/>
            <a:ext cx="103124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185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sz="3100" spc="75" dirty="0">
                <a:solidFill>
                  <a:srgbClr val="FFFFFF"/>
                </a:solidFill>
                <a:latin typeface="Tahoma"/>
                <a:cs typeface="Tahoma"/>
              </a:rPr>
              <a:t>lor</a:t>
            </a:r>
            <a:endParaRPr sz="31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63467" y="4018788"/>
            <a:ext cx="4615180" cy="1594485"/>
            <a:chOff x="3363467" y="4018788"/>
            <a:chExt cx="4615180" cy="159448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1087" y="4026408"/>
              <a:ext cx="752856" cy="75285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371087" y="4026408"/>
              <a:ext cx="753110" cy="753110"/>
            </a:xfrm>
            <a:custGeom>
              <a:avLst/>
              <a:gdLst/>
              <a:ahLst/>
              <a:cxnLst/>
              <a:rect l="l" t="t" r="r" b="b"/>
              <a:pathLst>
                <a:path w="753110" h="753110">
                  <a:moveTo>
                    <a:pt x="0" y="376428"/>
                  </a:moveTo>
                  <a:lnTo>
                    <a:pt x="2932" y="329208"/>
                  </a:lnTo>
                  <a:lnTo>
                    <a:pt x="11496" y="283740"/>
                  </a:lnTo>
                  <a:lnTo>
                    <a:pt x="25337" y="240375"/>
                  </a:lnTo>
                  <a:lnTo>
                    <a:pt x="44103" y="199465"/>
                  </a:lnTo>
                  <a:lnTo>
                    <a:pt x="67442" y="161365"/>
                  </a:lnTo>
                  <a:lnTo>
                    <a:pt x="95000" y="126425"/>
                  </a:lnTo>
                  <a:lnTo>
                    <a:pt x="126425" y="95000"/>
                  </a:lnTo>
                  <a:lnTo>
                    <a:pt x="161365" y="67442"/>
                  </a:lnTo>
                  <a:lnTo>
                    <a:pt x="199465" y="44103"/>
                  </a:lnTo>
                  <a:lnTo>
                    <a:pt x="240375" y="25337"/>
                  </a:lnTo>
                  <a:lnTo>
                    <a:pt x="283740" y="11496"/>
                  </a:lnTo>
                  <a:lnTo>
                    <a:pt x="329208" y="2932"/>
                  </a:lnTo>
                  <a:lnTo>
                    <a:pt x="376427" y="0"/>
                  </a:lnTo>
                  <a:lnTo>
                    <a:pt x="423647" y="2932"/>
                  </a:lnTo>
                  <a:lnTo>
                    <a:pt x="469115" y="11496"/>
                  </a:lnTo>
                  <a:lnTo>
                    <a:pt x="512480" y="25337"/>
                  </a:lnTo>
                  <a:lnTo>
                    <a:pt x="553390" y="44103"/>
                  </a:lnTo>
                  <a:lnTo>
                    <a:pt x="591490" y="67442"/>
                  </a:lnTo>
                  <a:lnTo>
                    <a:pt x="626430" y="95000"/>
                  </a:lnTo>
                  <a:lnTo>
                    <a:pt x="657855" y="126425"/>
                  </a:lnTo>
                  <a:lnTo>
                    <a:pt x="685413" y="161365"/>
                  </a:lnTo>
                  <a:lnTo>
                    <a:pt x="708752" y="199465"/>
                  </a:lnTo>
                  <a:lnTo>
                    <a:pt x="727518" y="240375"/>
                  </a:lnTo>
                  <a:lnTo>
                    <a:pt x="741359" y="283740"/>
                  </a:lnTo>
                  <a:lnTo>
                    <a:pt x="749923" y="329208"/>
                  </a:lnTo>
                  <a:lnTo>
                    <a:pt x="752856" y="376428"/>
                  </a:lnTo>
                  <a:lnTo>
                    <a:pt x="749923" y="423647"/>
                  </a:lnTo>
                  <a:lnTo>
                    <a:pt x="741359" y="469115"/>
                  </a:lnTo>
                  <a:lnTo>
                    <a:pt x="727518" y="512480"/>
                  </a:lnTo>
                  <a:lnTo>
                    <a:pt x="708752" y="553390"/>
                  </a:lnTo>
                  <a:lnTo>
                    <a:pt x="685413" y="591490"/>
                  </a:lnTo>
                  <a:lnTo>
                    <a:pt x="657855" y="626430"/>
                  </a:lnTo>
                  <a:lnTo>
                    <a:pt x="626430" y="657855"/>
                  </a:lnTo>
                  <a:lnTo>
                    <a:pt x="591490" y="685413"/>
                  </a:lnTo>
                  <a:lnTo>
                    <a:pt x="553390" y="708752"/>
                  </a:lnTo>
                  <a:lnTo>
                    <a:pt x="512480" y="727518"/>
                  </a:lnTo>
                  <a:lnTo>
                    <a:pt x="469115" y="741359"/>
                  </a:lnTo>
                  <a:lnTo>
                    <a:pt x="423647" y="749923"/>
                  </a:lnTo>
                  <a:lnTo>
                    <a:pt x="376427" y="752856"/>
                  </a:lnTo>
                  <a:lnTo>
                    <a:pt x="329208" y="749923"/>
                  </a:lnTo>
                  <a:lnTo>
                    <a:pt x="283740" y="741359"/>
                  </a:lnTo>
                  <a:lnTo>
                    <a:pt x="240375" y="727518"/>
                  </a:lnTo>
                  <a:lnTo>
                    <a:pt x="199465" y="708752"/>
                  </a:lnTo>
                  <a:lnTo>
                    <a:pt x="161365" y="685413"/>
                  </a:lnTo>
                  <a:lnTo>
                    <a:pt x="126425" y="657855"/>
                  </a:lnTo>
                  <a:lnTo>
                    <a:pt x="95000" y="626430"/>
                  </a:lnTo>
                  <a:lnTo>
                    <a:pt x="67442" y="591490"/>
                  </a:lnTo>
                  <a:lnTo>
                    <a:pt x="44103" y="553390"/>
                  </a:lnTo>
                  <a:lnTo>
                    <a:pt x="25337" y="512480"/>
                  </a:lnTo>
                  <a:lnTo>
                    <a:pt x="11496" y="469115"/>
                  </a:lnTo>
                  <a:lnTo>
                    <a:pt x="2932" y="423647"/>
                  </a:lnTo>
                  <a:lnTo>
                    <a:pt x="0" y="376428"/>
                  </a:lnTo>
                  <a:close/>
                </a:path>
              </a:pathLst>
            </a:custGeom>
            <a:ln w="15240">
              <a:solidFill>
                <a:srgbClr val="E28B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03091" y="5004816"/>
              <a:ext cx="4567555" cy="600710"/>
            </a:xfrm>
            <a:custGeom>
              <a:avLst/>
              <a:gdLst/>
              <a:ahLst/>
              <a:cxnLst/>
              <a:rect l="l" t="t" r="r" b="b"/>
              <a:pathLst>
                <a:path w="4567555" h="600710">
                  <a:moveTo>
                    <a:pt x="4567427" y="0"/>
                  </a:moveTo>
                  <a:lnTo>
                    <a:pt x="0" y="0"/>
                  </a:lnTo>
                  <a:lnTo>
                    <a:pt x="0" y="600456"/>
                  </a:lnTo>
                  <a:lnTo>
                    <a:pt x="4567427" y="600456"/>
                  </a:lnTo>
                  <a:lnTo>
                    <a:pt x="4567427" y="0"/>
                  </a:lnTo>
                  <a:close/>
                </a:path>
              </a:pathLst>
            </a:custGeom>
            <a:solidFill>
              <a:srgbClr val="EB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03091" y="5004816"/>
              <a:ext cx="4567555" cy="600710"/>
            </a:xfrm>
            <a:custGeom>
              <a:avLst/>
              <a:gdLst/>
              <a:ahLst/>
              <a:cxnLst/>
              <a:rect l="l" t="t" r="r" b="b"/>
              <a:pathLst>
                <a:path w="4567555" h="600710">
                  <a:moveTo>
                    <a:pt x="0" y="600456"/>
                  </a:moveTo>
                  <a:lnTo>
                    <a:pt x="4567427" y="600456"/>
                  </a:lnTo>
                  <a:lnTo>
                    <a:pt x="4567427" y="0"/>
                  </a:lnTo>
                  <a:lnTo>
                    <a:pt x="0" y="0"/>
                  </a:lnTo>
                  <a:lnTo>
                    <a:pt x="0" y="600456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867658" y="5030470"/>
            <a:ext cx="60388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Tos</a:t>
            </a:r>
            <a:endParaRPr sz="31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019044" y="4920996"/>
            <a:ext cx="767080" cy="768350"/>
            <a:chOff x="3019044" y="4920996"/>
            <a:chExt cx="767080" cy="768350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6664" y="4928616"/>
              <a:ext cx="751332" cy="7528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026664" y="4928616"/>
              <a:ext cx="751840" cy="753110"/>
            </a:xfrm>
            <a:custGeom>
              <a:avLst/>
              <a:gdLst/>
              <a:ahLst/>
              <a:cxnLst/>
              <a:rect l="l" t="t" r="r" b="b"/>
              <a:pathLst>
                <a:path w="751839" h="753110">
                  <a:moveTo>
                    <a:pt x="0" y="376427"/>
                  </a:moveTo>
                  <a:lnTo>
                    <a:pt x="2926" y="329208"/>
                  </a:lnTo>
                  <a:lnTo>
                    <a:pt x="11470" y="283740"/>
                  </a:lnTo>
                  <a:lnTo>
                    <a:pt x="25281" y="240375"/>
                  </a:lnTo>
                  <a:lnTo>
                    <a:pt x="44006" y="199465"/>
                  </a:lnTo>
                  <a:lnTo>
                    <a:pt x="67294" y="161365"/>
                  </a:lnTo>
                  <a:lnTo>
                    <a:pt x="94794" y="126425"/>
                  </a:lnTo>
                  <a:lnTo>
                    <a:pt x="126153" y="95000"/>
                  </a:lnTo>
                  <a:lnTo>
                    <a:pt x="161020" y="67442"/>
                  </a:lnTo>
                  <a:lnTo>
                    <a:pt x="199044" y="44103"/>
                  </a:lnTo>
                  <a:lnTo>
                    <a:pt x="239872" y="25337"/>
                  </a:lnTo>
                  <a:lnTo>
                    <a:pt x="283152" y="11496"/>
                  </a:lnTo>
                  <a:lnTo>
                    <a:pt x="328534" y="2932"/>
                  </a:lnTo>
                  <a:lnTo>
                    <a:pt x="375665" y="0"/>
                  </a:lnTo>
                  <a:lnTo>
                    <a:pt x="422797" y="2932"/>
                  </a:lnTo>
                  <a:lnTo>
                    <a:pt x="468179" y="11496"/>
                  </a:lnTo>
                  <a:lnTo>
                    <a:pt x="511459" y="25337"/>
                  </a:lnTo>
                  <a:lnTo>
                    <a:pt x="552287" y="44103"/>
                  </a:lnTo>
                  <a:lnTo>
                    <a:pt x="590311" y="67442"/>
                  </a:lnTo>
                  <a:lnTo>
                    <a:pt x="625178" y="95000"/>
                  </a:lnTo>
                  <a:lnTo>
                    <a:pt x="656537" y="126425"/>
                  </a:lnTo>
                  <a:lnTo>
                    <a:pt x="684037" y="161365"/>
                  </a:lnTo>
                  <a:lnTo>
                    <a:pt x="707325" y="199465"/>
                  </a:lnTo>
                  <a:lnTo>
                    <a:pt x="726050" y="240375"/>
                  </a:lnTo>
                  <a:lnTo>
                    <a:pt x="739861" y="283740"/>
                  </a:lnTo>
                  <a:lnTo>
                    <a:pt x="748405" y="329208"/>
                  </a:lnTo>
                  <a:lnTo>
                    <a:pt x="751332" y="376427"/>
                  </a:lnTo>
                  <a:lnTo>
                    <a:pt x="748405" y="423647"/>
                  </a:lnTo>
                  <a:lnTo>
                    <a:pt x="739861" y="469115"/>
                  </a:lnTo>
                  <a:lnTo>
                    <a:pt x="726050" y="512480"/>
                  </a:lnTo>
                  <a:lnTo>
                    <a:pt x="707325" y="553390"/>
                  </a:lnTo>
                  <a:lnTo>
                    <a:pt x="684037" y="591490"/>
                  </a:lnTo>
                  <a:lnTo>
                    <a:pt x="656537" y="626430"/>
                  </a:lnTo>
                  <a:lnTo>
                    <a:pt x="625178" y="657855"/>
                  </a:lnTo>
                  <a:lnTo>
                    <a:pt x="590311" y="685413"/>
                  </a:lnTo>
                  <a:lnTo>
                    <a:pt x="552287" y="708752"/>
                  </a:lnTo>
                  <a:lnTo>
                    <a:pt x="511459" y="727518"/>
                  </a:lnTo>
                  <a:lnTo>
                    <a:pt x="468179" y="741359"/>
                  </a:lnTo>
                  <a:lnTo>
                    <a:pt x="422797" y="749923"/>
                  </a:lnTo>
                  <a:lnTo>
                    <a:pt x="375665" y="752855"/>
                  </a:lnTo>
                  <a:lnTo>
                    <a:pt x="328534" y="749923"/>
                  </a:lnTo>
                  <a:lnTo>
                    <a:pt x="283152" y="741359"/>
                  </a:lnTo>
                  <a:lnTo>
                    <a:pt x="239872" y="727518"/>
                  </a:lnTo>
                  <a:lnTo>
                    <a:pt x="199044" y="708752"/>
                  </a:lnTo>
                  <a:lnTo>
                    <a:pt x="161020" y="685413"/>
                  </a:lnTo>
                  <a:lnTo>
                    <a:pt x="126153" y="657855"/>
                  </a:lnTo>
                  <a:lnTo>
                    <a:pt x="94794" y="626430"/>
                  </a:lnTo>
                  <a:lnTo>
                    <a:pt x="67294" y="591490"/>
                  </a:lnTo>
                  <a:lnTo>
                    <a:pt x="44006" y="553390"/>
                  </a:lnTo>
                  <a:lnTo>
                    <a:pt x="25281" y="512480"/>
                  </a:lnTo>
                  <a:lnTo>
                    <a:pt x="11470" y="469115"/>
                  </a:lnTo>
                  <a:lnTo>
                    <a:pt x="2926" y="423647"/>
                  </a:lnTo>
                  <a:lnTo>
                    <a:pt x="0" y="376427"/>
                  </a:lnTo>
                  <a:close/>
                </a:path>
              </a:pathLst>
            </a:custGeom>
            <a:ln w="15240">
              <a:solidFill>
                <a:srgbClr val="EBA7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389619" y="2125979"/>
            <a:ext cx="2976880" cy="1786255"/>
          </a:xfrm>
          <a:prstGeom prst="rect">
            <a:avLst/>
          </a:prstGeom>
          <a:solidFill>
            <a:srgbClr val="FFFFFF"/>
          </a:solidFill>
          <a:ln w="15240">
            <a:solidFill>
              <a:srgbClr val="CE5858"/>
            </a:solidFill>
          </a:ln>
        </p:spPr>
        <p:txBody>
          <a:bodyPr vert="horz" wrap="square" lIns="0" tIns="186055" rIns="0" bIns="0" rtlCol="0">
            <a:spAutoFit/>
          </a:bodyPr>
          <a:lstStyle/>
          <a:p>
            <a:pPr marL="123189" marR="114300" indent="-1270" algn="ctr">
              <a:lnSpc>
                <a:spcPct val="92000"/>
              </a:lnSpc>
              <a:spcBef>
                <a:spcPts val="1465"/>
              </a:spcBef>
            </a:pPr>
            <a:r>
              <a:rPr sz="2500" spc="75" dirty="0">
                <a:latin typeface="Tahoma"/>
                <a:cs typeface="Tahoma"/>
              </a:rPr>
              <a:t>Tratamiento: </a:t>
            </a:r>
            <a:r>
              <a:rPr sz="2500" spc="305" dirty="0">
                <a:latin typeface="Tahoma"/>
                <a:cs typeface="Tahoma"/>
              </a:rPr>
              <a:t>Con </a:t>
            </a:r>
            <a:r>
              <a:rPr sz="2500" spc="-770" dirty="0">
                <a:latin typeface="Tahoma"/>
                <a:cs typeface="Tahoma"/>
              </a:rPr>
              <a:t> </a:t>
            </a:r>
            <a:r>
              <a:rPr sz="2500" spc="105" dirty="0">
                <a:latin typeface="Tahoma"/>
                <a:cs typeface="Tahoma"/>
              </a:rPr>
              <a:t>antibióticos, </a:t>
            </a:r>
            <a:r>
              <a:rPr sz="2500" spc="110" dirty="0">
                <a:latin typeface="Tahoma"/>
                <a:cs typeface="Tahoma"/>
              </a:rPr>
              <a:t> </a:t>
            </a:r>
            <a:r>
              <a:rPr sz="2500" spc="140" dirty="0">
                <a:latin typeface="Tahoma"/>
                <a:cs typeface="Tahoma"/>
              </a:rPr>
              <a:t>presentan</a:t>
            </a:r>
            <a:r>
              <a:rPr sz="2500" spc="-160" dirty="0">
                <a:latin typeface="Tahoma"/>
                <a:cs typeface="Tahoma"/>
              </a:rPr>
              <a:t> </a:t>
            </a:r>
            <a:r>
              <a:rPr sz="2500" spc="140" dirty="0">
                <a:latin typeface="Tahoma"/>
                <a:cs typeface="Tahoma"/>
              </a:rPr>
              <a:t>mejora </a:t>
            </a:r>
            <a:r>
              <a:rPr sz="2500" spc="-770" dirty="0">
                <a:latin typeface="Tahoma"/>
                <a:cs typeface="Tahoma"/>
              </a:rPr>
              <a:t> </a:t>
            </a:r>
            <a:r>
              <a:rPr sz="2500" spc="310" dirty="0">
                <a:latin typeface="Tahoma"/>
                <a:cs typeface="Tahoma"/>
              </a:rPr>
              <a:t>de</a:t>
            </a:r>
            <a:r>
              <a:rPr sz="2500" spc="-95" dirty="0">
                <a:latin typeface="Tahoma"/>
                <a:cs typeface="Tahoma"/>
              </a:rPr>
              <a:t> </a:t>
            </a:r>
            <a:r>
              <a:rPr sz="2500" spc="15" dirty="0">
                <a:latin typeface="Tahoma"/>
                <a:cs typeface="Tahoma"/>
              </a:rPr>
              <a:t>48</a:t>
            </a:r>
            <a:r>
              <a:rPr sz="2500" spc="-100" dirty="0">
                <a:latin typeface="Tahoma"/>
                <a:cs typeface="Tahoma"/>
              </a:rPr>
              <a:t> </a:t>
            </a:r>
            <a:r>
              <a:rPr sz="2500" spc="390" dirty="0">
                <a:latin typeface="Tahoma"/>
                <a:cs typeface="Tahoma"/>
              </a:rPr>
              <a:t>a</a:t>
            </a:r>
            <a:r>
              <a:rPr sz="2500" spc="-105" dirty="0">
                <a:latin typeface="Tahoma"/>
                <a:cs typeface="Tahoma"/>
              </a:rPr>
              <a:t> </a:t>
            </a:r>
            <a:r>
              <a:rPr sz="2500" spc="15" dirty="0">
                <a:latin typeface="Tahoma"/>
                <a:cs typeface="Tahoma"/>
              </a:rPr>
              <a:t>72</a:t>
            </a:r>
            <a:r>
              <a:rPr sz="2500" spc="-80" dirty="0">
                <a:latin typeface="Tahoma"/>
                <a:cs typeface="Tahoma"/>
              </a:rPr>
              <a:t> </a:t>
            </a:r>
            <a:r>
              <a:rPr sz="2500" spc="-60" dirty="0">
                <a:latin typeface="Tahoma"/>
                <a:cs typeface="Tahoma"/>
              </a:rPr>
              <a:t>hrs.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89619" y="4209288"/>
            <a:ext cx="2976880" cy="1786255"/>
          </a:xfrm>
          <a:prstGeom prst="rect">
            <a:avLst/>
          </a:prstGeom>
          <a:solidFill>
            <a:srgbClr val="FFFFFF"/>
          </a:solidFill>
          <a:ln w="15240">
            <a:solidFill>
              <a:srgbClr val="CE5858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114300" marR="106680" indent="-1270" algn="ctr">
              <a:lnSpc>
                <a:spcPts val="2760"/>
              </a:lnSpc>
              <a:spcBef>
                <a:spcPts val="5"/>
              </a:spcBef>
            </a:pPr>
            <a:r>
              <a:rPr sz="2500" spc="130" dirty="0">
                <a:latin typeface="Tahoma"/>
                <a:cs typeface="Tahoma"/>
              </a:rPr>
              <a:t>Identificación </a:t>
            </a:r>
            <a:r>
              <a:rPr sz="2500" spc="180" dirty="0">
                <a:latin typeface="Tahoma"/>
                <a:cs typeface="Tahoma"/>
              </a:rPr>
              <a:t>del </a:t>
            </a:r>
            <a:r>
              <a:rPr sz="2500" spc="-770" dirty="0">
                <a:latin typeface="Tahoma"/>
                <a:cs typeface="Tahoma"/>
              </a:rPr>
              <a:t> </a:t>
            </a:r>
            <a:r>
              <a:rPr sz="2500" spc="140" dirty="0">
                <a:latin typeface="Tahoma"/>
                <a:cs typeface="Tahoma"/>
              </a:rPr>
              <a:t>microorganismo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90" dirty="0">
                <a:latin typeface="Tahoma"/>
                <a:cs typeface="Tahoma"/>
              </a:rPr>
              <a:t>y </a:t>
            </a:r>
            <a:r>
              <a:rPr sz="2500" spc="-765" dirty="0">
                <a:latin typeface="Tahoma"/>
                <a:cs typeface="Tahoma"/>
              </a:rPr>
              <a:t> </a:t>
            </a:r>
            <a:r>
              <a:rPr sz="2500" spc="155" dirty="0">
                <a:latin typeface="Tahoma"/>
                <a:cs typeface="Tahoma"/>
              </a:rPr>
              <a:t>antibiograma.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7520" marR="5080">
              <a:lnSpc>
                <a:spcPct val="100000"/>
              </a:lnSpc>
              <a:spcBef>
                <a:spcPts val="105"/>
              </a:spcBef>
            </a:pPr>
            <a:r>
              <a:rPr spc="130" dirty="0"/>
              <a:t>NEUMONÍAS</a:t>
            </a:r>
            <a:r>
              <a:rPr spc="-145" dirty="0"/>
              <a:t> </a:t>
            </a:r>
            <a:r>
              <a:rPr spc="10" dirty="0"/>
              <a:t>ATÍPICAS</a:t>
            </a:r>
            <a:r>
              <a:rPr spc="-120" dirty="0"/>
              <a:t> </a:t>
            </a:r>
            <a:r>
              <a:rPr spc="-10" dirty="0"/>
              <a:t>EXTRAHOSPITALARIAS </a:t>
            </a:r>
            <a:r>
              <a:rPr spc="-985" dirty="0"/>
              <a:t> </a:t>
            </a:r>
            <a:r>
              <a:rPr spc="25" dirty="0"/>
              <a:t>(VÍRICAS</a:t>
            </a:r>
            <a:r>
              <a:rPr spc="-120" dirty="0"/>
              <a:t> </a:t>
            </a:r>
            <a:r>
              <a:rPr spc="50" dirty="0"/>
              <a:t>Y</a:t>
            </a:r>
            <a:r>
              <a:rPr spc="-114" dirty="0"/>
              <a:t> </a:t>
            </a:r>
            <a:r>
              <a:rPr spc="180" dirty="0"/>
              <a:t>MICOPLASMAS)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938272" y="1897379"/>
            <a:ext cx="3637915" cy="447040"/>
            <a:chOff x="2938272" y="1897379"/>
            <a:chExt cx="3637915" cy="447040"/>
          </a:xfrm>
        </p:grpSpPr>
        <p:sp>
          <p:nvSpPr>
            <p:cNvPr id="4" name="object 4"/>
            <p:cNvSpPr/>
            <p:nvPr/>
          </p:nvSpPr>
          <p:spPr>
            <a:xfrm>
              <a:off x="2945892" y="1904999"/>
              <a:ext cx="3622675" cy="431800"/>
            </a:xfrm>
            <a:custGeom>
              <a:avLst/>
              <a:gdLst/>
              <a:ahLst/>
              <a:cxnLst/>
              <a:rect l="l" t="t" r="r" b="b"/>
              <a:pathLst>
                <a:path w="3622675" h="431800">
                  <a:moveTo>
                    <a:pt x="3550666" y="0"/>
                  </a:moveTo>
                  <a:lnTo>
                    <a:pt x="71881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2"/>
                  </a:lnTo>
                  <a:lnTo>
                    <a:pt x="0" y="359410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1" y="431291"/>
                  </a:lnTo>
                  <a:lnTo>
                    <a:pt x="3550666" y="431291"/>
                  </a:lnTo>
                  <a:lnTo>
                    <a:pt x="3578667" y="425650"/>
                  </a:lnTo>
                  <a:lnTo>
                    <a:pt x="3601513" y="410257"/>
                  </a:lnTo>
                  <a:lnTo>
                    <a:pt x="3616906" y="387411"/>
                  </a:lnTo>
                  <a:lnTo>
                    <a:pt x="3622548" y="359410"/>
                  </a:lnTo>
                  <a:lnTo>
                    <a:pt x="3622548" y="71882"/>
                  </a:lnTo>
                  <a:lnTo>
                    <a:pt x="3616906" y="43880"/>
                  </a:lnTo>
                  <a:lnTo>
                    <a:pt x="3601513" y="21034"/>
                  </a:lnTo>
                  <a:lnTo>
                    <a:pt x="3578667" y="5641"/>
                  </a:lnTo>
                  <a:lnTo>
                    <a:pt x="3550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45892" y="1904999"/>
              <a:ext cx="3622675" cy="431800"/>
            </a:xfrm>
            <a:custGeom>
              <a:avLst/>
              <a:gdLst/>
              <a:ahLst/>
              <a:cxnLst/>
              <a:rect l="l" t="t" r="r" b="b"/>
              <a:pathLst>
                <a:path w="3622675" h="431800">
                  <a:moveTo>
                    <a:pt x="0" y="71882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1" y="0"/>
                  </a:lnTo>
                  <a:lnTo>
                    <a:pt x="3550666" y="0"/>
                  </a:lnTo>
                  <a:lnTo>
                    <a:pt x="3578667" y="5641"/>
                  </a:lnTo>
                  <a:lnTo>
                    <a:pt x="3601513" y="21034"/>
                  </a:lnTo>
                  <a:lnTo>
                    <a:pt x="3616906" y="43880"/>
                  </a:lnTo>
                  <a:lnTo>
                    <a:pt x="3622548" y="71882"/>
                  </a:lnTo>
                  <a:lnTo>
                    <a:pt x="3622548" y="359410"/>
                  </a:lnTo>
                  <a:lnTo>
                    <a:pt x="3616906" y="387411"/>
                  </a:lnTo>
                  <a:lnTo>
                    <a:pt x="3601513" y="410257"/>
                  </a:lnTo>
                  <a:lnTo>
                    <a:pt x="3578667" y="425650"/>
                  </a:lnTo>
                  <a:lnTo>
                    <a:pt x="3550666" y="431291"/>
                  </a:lnTo>
                  <a:lnTo>
                    <a:pt x="71881" y="431291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10"/>
                  </a:lnTo>
                  <a:lnTo>
                    <a:pt x="0" y="71882"/>
                  </a:lnTo>
                  <a:close/>
                </a:path>
              </a:pathLst>
            </a:custGeom>
            <a:ln w="15239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23742" y="1956561"/>
            <a:ext cx="1197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latin typeface="Tahoma"/>
                <a:cs typeface="Tahoma"/>
              </a:rPr>
              <a:t>Gripe:</a:t>
            </a:r>
            <a:r>
              <a:rPr sz="1800" spc="-125" dirty="0">
                <a:latin typeface="Tahoma"/>
                <a:cs typeface="Tahoma"/>
              </a:rPr>
              <a:t> </a:t>
            </a:r>
            <a:r>
              <a:rPr sz="1800" spc="114" dirty="0">
                <a:latin typeface="Tahoma"/>
                <a:cs typeface="Tahoma"/>
              </a:rPr>
              <a:t>A,</a:t>
            </a:r>
            <a:r>
              <a:rPr sz="1800" spc="-125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B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38272" y="2382011"/>
            <a:ext cx="3637915" cy="3350260"/>
            <a:chOff x="2938272" y="2382011"/>
            <a:chExt cx="3637915" cy="3350260"/>
          </a:xfrm>
        </p:grpSpPr>
        <p:sp>
          <p:nvSpPr>
            <p:cNvPr id="8" name="object 8"/>
            <p:cNvSpPr/>
            <p:nvPr/>
          </p:nvSpPr>
          <p:spPr>
            <a:xfrm>
              <a:off x="2945892" y="2389631"/>
              <a:ext cx="3622675" cy="433070"/>
            </a:xfrm>
            <a:custGeom>
              <a:avLst/>
              <a:gdLst/>
              <a:ahLst/>
              <a:cxnLst/>
              <a:rect l="l" t="t" r="r" b="b"/>
              <a:pathLst>
                <a:path w="3622675" h="433069">
                  <a:moveTo>
                    <a:pt x="3550411" y="0"/>
                  </a:moveTo>
                  <a:lnTo>
                    <a:pt x="72135" y="0"/>
                  </a:lnTo>
                  <a:lnTo>
                    <a:pt x="44041" y="5663"/>
                  </a:lnTo>
                  <a:lnTo>
                    <a:pt x="21113" y="21113"/>
                  </a:lnTo>
                  <a:lnTo>
                    <a:pt x="5663" y="44041"/>
                  </a:lnTo>
                  <a:lnTo>
                    <a:pt x="0" y="72135"/>
                  </a:lnTo>
                  <a:lnTo>
                    <a:pt x="0" y="360679"/>
                  </a:lnTo>
                  <a:lnTo>
                    <a:pt x="5663" y="388774"/>
                  </a:lnTo>
                  <a:lnTo>
                    <a:pt x="21113" y="411702"/>
                  </a:lnTo>
                  <a:lnTo>
                    <a:pt x="44041" y="427152"/>
                  </a:lnTo>
                  <a:lnTo>
                    <a:pt x="72135" y="432815"/>
                  </a:lnTo>
                  <a:lnTo>
                    <a:pt x="3550411" y="432815"/>
                  </a:lnTo>
                  <a:lnTo>
                    <a:pt x="3578506" y="427152"/>
                  </a:lnTo>
                  <a:lnTo>
                    <a:pt x="3601434" y="411702"/>
                  </a:lnTo>
                  <a:lnTo>
                    <a:pt x="3616884" y="388774"/>
                  </a:lnTo>
                  <a:lnTo>
                    <a:pt x="3622548" y="360679"/>
                  </a:lnTo>
                  <a:lnTo>
                    <a:pt x="3622548" y="72135"/>
                  </a:lnTo>
                  <a:lnTo>
                    <a:pt x="3616884" y="44041"/>
                  </a:lnTo>
                  <a:lnTo>
                    <a:pt x="3601434" y="21113"/>
                  </a:lnTo>
                  <a:lnTo>
                    <a:pt x="3578506" y="5663"/>
                  </a:lnTo>
                  <a:lnTo>
                    <a:pt x="3550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45892" y="2389631"/>
              <a:ext cx="3622675" cy="433070"/>
            </a:xfrm>
            <a:custGeom>
              <a:avLst/>
              <a:gdLst/>
              <a:ahLst/>
              <a:cxnLst/>
              <a:rect l="l" t="t" r="r" b="b"/>
              <a:pathLst>
                <a:path w="3622675" h="433069">
                  <a:moveTo>
                    <a:pt x="0" y="72135"/>
                  </a:moveTo>
                  <a:lnTo>
                    <a:pt x="5663" y="44041"/>
                  </a:lnTo>
                  <a:lnTo>
                    <a:pt x="21113" y="21113"/>
                  </a:lnTo>
                  <a:lnTo>
                    <a:pt x="44041" y="5663"/>
                  </a:lnTo>
                  <a:lnTo>
                    <a:pt x="72135" y="0"/>
                  </a:lnTo>
                  <a:lnTo>
                    <a:pt x="3550411" y="0"/>
                  </a:lnTo>
                  <a:lnTo>
                    <a:pt x="3578506" y="5663"/>
                  </a:lnTo>
                  <a:lnTo>
                    <a:pt x="3601434" y="21113"/>
                  </a:lnTo>
                  <a:lnTo>
                    <a:pt x="3616884" y="44041"/>
                  </a:lnTo>
                  <a:lnTo>
                    <a:pt x="3622548" y="72135"/>
                  </a:lnTo>
                  <a:lnTo>
                    <a:pt x="3622548" y="360679"/>
                  </a:lnTo>
                  <a:lnTo>
                    <a:pt x="3616884" y="388774"/>
                  </a:lnTo>
                  <a:lnTo>
                    <a:pt x="3601434" y="411702"/>
                  </a:lnTo>
                  <a:lnTo>
                    <a:pt x="3578506" y="427152"/>
                  </a:lnTo>
                  <a:lnTo>
                    <a:pt x="3550411" y="432815"/>
                  </a:lnTo>
                  <a:lnTo>
                    <a:pt x="72135" y="432815"/>
                  </a:lnTo>
                  <a:lnTo>
                    <a:pt x="44041" y="427152"/>
                  </a:lnTo>
                  <a:lnTo>
                    <a:pt x="21113" y="411702"/>
                  </a:lnTo>
                  <a:lnTo>
                    <a:pt x="5663" y="388774"/>
                  </a:lnTo>
                  <a:lnTo>
                    <a:pt x="0" y="360679"/>
                  </a:lnTo>
                  <a:lnTo>
                    <a:pt x="0" y="72135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45892" y="2874263"/>
              <a:ext cx="3622675" cy="431800"/>
            </a:xfrm>
            <a:custGeom>
              <a:avLst/>
              <a:gdLst/>
              <a:ahLst/>
              <a:cxnLst/>
              <a:rect l="l" t="t" r="r" b="b"/>
              <a:pathLst>
                <a:path w="3622675" h="431800">
                  <a:moveTo>
                    <a:pt x="3550666" y="0"/>
                  </a:moveTo>
                  <a:lnTo>
                    <a:pt x="71881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2"/>
                  </a:lnTo>
                  <a:lnTo>
                    <a:pt x="0" y="359410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1" y="431291"/>
                  </a:lnTo>
                  <a:lnTo>
                    <a:pt x="3550666" y="431291"/>
                  </a:lnTo>
                  <a:lnTo>
                    <a:pt x="3578667" y="425650"/>
                  </a:lnTo>
                  <a:lnTo>
                    <a:pt x="3601513" y="410257"/>
                  </a:lnTo>
                  <a:lnTo>
                    <a:pt x="3616906" y="387411"/>
                  </a:lnTo>
                  <a:lnTo>
                    <a:pt x="3622548" y="359410"/>
                  </a:lnTo>
                  <a:lnTo>
                    <a:pt x="3622548" y="71882"/>
                  </a:lnTo>
                  <a:lnTo>
                    <a:pt x="3616906" y="43880"/>
                  </a:lnTo>
                  <a:lnTo>
                    <a:pt x="3601513" y="21034"/>
                  </a:lnTo>
                  <a:lnTo>
                    <a:pt x="3578667" y="5641"/>
                  </a:lnTo>
                  <a:lnTo>
                    <a:pt x="3550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45892" y="2874263"/>
              <a:ext cx="3622675" cy="431800"/>
            </a:xfrm>
            <a:custGeom>
              <a:avLst/>
              <a:gdLst/>
              <a:ahLst/>
              <a:cxnLst/>
              <a:rect l="l" t="t" r="r" b="b"/>
              <a:pathLst>
                <a:path w="3622675" h="431800">
                  <a:moveTo>
                    <a:pt x="0" y="71882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1" y="0"/>
                  </a:lnTo>
                  <a:lnTo>
                    <a:pt x="3550666" y="0"/>
                  </a:lnTo>
                  <a:lnTo>
                    <a:pt x="3578667" y="5641"/>
                  </a:lnTo>
                  <a:lnTo>
                    <a:pt x="3601513" y="21034"/>
                  </a:lnTo>
                  <a:lnTo>
                    <a:pt x="3616906" y="43880"/>
                  </a:lnTo>
                  <a:lnTo>
                    <a:pt x="3622548" y="71882"/>
                  </a:lnTo>
                  <a:lnTo>
                    <a:pt x="3622548" y="359410"/>
                  </a:lnTo>
                  <a:lnTo>
                    <a:pt x="3616906" y="387411"/>
                  </a:lnTo>
                  <a:lnTo>
                    <a:pt x="3601513" y="410257"/>
                  </a:lnTo>
                  <a:lnTo>
                    <a:pt x="3578667" y="425650"/>
                  </a:lnTo>
                  <a:lnTo>
                    <a:pt x="3550666" y="431291"/>
                  </a:lnTo>
                  <a:lnTo>
                    <a:pt x="71881" y="431291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10"/>
                  </a:lnTo>
                  <a:lnTo>
                    <a:pt x="0" y="71882"/>
                  </a:lnTo>
                  <a:close/>
                </a:path>
              </a:pathLst>
            </a:custGeom>
            <a:ln w="15239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45892" y="3357372"/>
              <a:ext cx="3622675" cy="431800"/>
            </a:xfrm>
            <a:custGeom>
              <a:avLst/>
              <a:gdLst/>
              <a:ahLst/>
              <a:cxnLst/>
              <a:rect l="l" t="t" r="r" b="b"/>
              <a:pathLst>
                <a:path w="3622675" h="431800">
                  <a:moveTo>
                    <a:pt x="3550666" y="0"/>
                  </a:moveTo>
                  <a:lnTo>
                    <a:pt x="71881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1"/>
                  </a:lnTo>
                  <a:lnTo>
                    <a:pt x="0" y="359409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1" y="431291"/>
                  </a:lnTo>
                  <a:lnTo>
                    <a:pt x="3550666" y="431291"/>
                  </a:lnTo>
                  <a:lnTo>
                    <a:pt x="3578667" y="425650"/>
                  </a:lnTo>
                  <a:lnTo>
                    <a:pt x="3601513" y="410257"/>
                  </a:lnTo>
                  <a:lnTo>
                    <a:pt x="3616906" y="387411"/>
                  </a:lnTo>
                  <a:lnTo>
                    <a:pt x="3622548" y="359409"/>
                  </a:lnTo>
                  <a:lnTo>
                    <a:pt x="3622548" y="71881"/>
                  </a:lnTo>
                  <a:lnTo>
                    <a:pt x="3616906" y="43880"/>
                  </a:lnTo>
                  <a:lnTo>
                    <a:pt x="3601513" y="21034"/>
                  </a:lnTo>
                  <a:lnTo>
                    <a:pt x="3578667" y="5641"/>
                  </a:lnTo>
                  <a:lnTo>
                    <a:pt x="3550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45892" y="3357372"/>
              <a:ext cx="3622675" cy="431800"/>
            </a:xfrm>
            <a:custGeom>
              <a:avLst/>
              <a:gdLst/>
              <a:ahLst/>
              <a:cxnLst/>
              <a:rect l="l" t="t" r="r" b="b"/>
              <a:pathLst>
                <a:path w="3622675" h="431800">
                  <a:moveTo>
                    <a:pt x="0" y="71881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1" y="0"/>
                  </a:lnTo>
                  <a:lnTo>
                    <a:pt x="3550666" y="0"/>
                  </a:lnTo>
                  <a:lnTo>
                    <a:pt x="3578667" y="5641"/>
                  </a:lnTo>
                  <a:lnTo>
                    <a:pt x="3601513" y="21034"/>
                  </a:lnTo>
                  <a:lnTo>
                    <a:pt x="3616906" y="43880"/>
                  </a:lnTo>
                  <a:lnTo>
                    <a:pt x="3622548" y="71881"/>
                  </a:lnTo>
                  <a:lnTo>
                    <a:pt x="3622548" y="359409"/>
                  </a:lnTo>
                  <a:lnTo>
                    <a:pt x="3616906" y="387411"/>
                  </a:lnTo>
                  <a:lnTo>
                    <a:pt x="3601513" y="410257"/>
                  </a:lnTo>
                  <a:lnTo>
                    <a:pt x="3578667" y="425650"/>
                  </a:lnTo>
                  <a:lnTo>
                    <a:pt x="3550666" y="431291"/>
                  </a:lnTo>
                  <a:lnTo>
                    <a:pt x="71881" y="431291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09"/>
                  </a:lnTo>
                  <a:lnTo>
                    <a:pt x="0" y="71881"/>
                  </a:lnTo>
                  <a:close/>
                </a:path>
              </a:pathLst>
            </a:custGeom>
            <a:ln w="15239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45892" y="3840479"/>
              <a:ext cx="3622675" cy="433070"/>
            </a:xfrm>
            <a:custGeom>
              <a:avLst/>
              <a:gdLst/>
              <a:ahLst/>
              <a:cxnLst/>
              <a:rect l="l" t="t" r="r" b="b"/>
              <a:pathLst>
                <a:path w="3622675" h="433070">
                  <a:moveTo>
                    <a:pt x="3550411" y="0"/>
                  </a:moveTo>
                  <a:lnTo>
                    <a:pt x="72135" y="0"/>
                  </a:lnTo>
                  <a:lnTo>
                    <a:pt x="44041" y="5663"/>
                  </a:lnTo>
                  <a:lnTo>
                    <a:pt x="21113" y="21113"/>
                  </a:lnTo>
                  <a:lnTo>
                    <a:pt x="5663" y="44041"/>
                  </a:lnTo>
                  <a:lnTo>
                    <a:pt x="0" y="72136"/>
                  </a:lnTo>
                  <a:lnTo>
                    <a:pt x="0" y="360680"/>
                  </a:lnTo>
                  <a:lnTo>
                    <a:pt x="5663" y="388774"/>
                  </a:lnTo>
                  <a:lnTo>
                    <a:pt x="21113" y="411702"/>
                  </a:lnTo>
                  <a:lnTo>
                    <a:pt x="44041" y="427152"/>
                  </a:lnTo>
                  <a:lnTo>
                    <a:pt x="72135" y="432816"/>
                  </a:lnTo>
                  <a:lnTo>
                    <a:pt x="3550411" y="432816"/>
                  </a:lnTo>
                  <a:lnTo>
                    <a:pt x="3578506" y="427152"/>
                  </a:lnTo>
                  <a:lnTo>
                    <a:pt x="3601434" y="411702"/>
                  </a:lnTo>
                  <a:lnTo>
                    <a:pt x="3616884" y="388774"/>
                  </a:lnTo>
                  <a:lnTo>
                    <a:pt x="3622548" y="360680"/>
                  </a:lnTo>
                  <a:lnTo>
                    <a:pt x="3622548" y="72136"/>
                  </a:lnTo>
                  <a:lnTo>
                    <a:pt x="3616884" y="44041"/>
                  </a:lnTo>
                  <a:lnTo>
                    <a:pt x="3601434" y="21113"/>
                  </a:lnTo>
                  <a:lnTo>
                    <a:pt x="3578506" y="5663"/>
                  </a:lnTo>
                  <a:lnTo>
                    <a:pt x="3550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45892" y="3840479"/>
              <a:ext cx="3622675" cy="433070"/>
            </a:xfrm>
            <a:custGeom>
              <a:avLst/>
              <a:gdLst/>
              <a:ahLst/>
              <a:cxnLst/>
              <a:rect l="l" t="t" r="r" b="b"/>
              <a:pathLst>
                <a:path w="3622675" h="433070">
                  <a:moveTo>
                    <a:pt x="0" y="72136"/>
                  </a:moveTo>
                  <a:lnTo>
                    <a:pt x="5663" y="44041"/>
                  </a:lnTo>
                  <a:lnTo>
                    <a:pt x="21113" y="21113"/>
                  </a:lnTo>
                  <a:lnTo>
                    <a:pt x="44041" y="5663"/>
                  </a:lnTo>
                  <a:lnTo>
                    <a:pt x="72135" y="0"/>
                  </a:lnTo>
                  <a:lnTo>
                    <a:pt x="3550411" y="0"/>
                  </a:lnTo>
                  <a:lnTo>
                    <a:pt x="3578506" y="5663"/>
                  </a:lnTo>
                  <a:lnTo>
                    <a:pt x="3601434" y="21113"/>
                  </a:lnTo>
                  <a:lnTo>
                    <a:pt x="3616884" y="44041"/>
                  </a:lnTo>
                  <a:lnTo>
                    <a:pt x="3622548" y="72136"/>
                  </a:lnTo>
                  <a:lnTo>
                    <a:pt x="3622548" y="360680"/>
                  </a:lnTo>
                  <a:lnTo>
                    <a:pt x="3616884" y="388774"/>
                  </a:lnTo>
                  <a:lnTo>
                    <a:pt x="3601434" y="411702"/>
                  </a:lnTo>
                  <a:lnTo>
                    <a:pt x="3578506" y="427152"/>
                  </a:lnTo>
                  <a:lnTo>
                    <a:pt x="3550411" y="432816"/>
                  </a:lnTo>
                  <a:lnTo>
                    <a:pt x="72135" y="432816"/>
                  </a:lnTo>
                  <a:lnTo>
                    <a:pt x="44041" y="427152"/>
                  </a:lnTo>
                  <a:lnTo>
                    <a:pt x="21113" y="411702"/>
                  </a:lnTo>
                  <a:lnTo>
                    <a:pt x="5663" y="388774"/>
                  </a:lnTo>
                  <a:lnTo>
                    <a:pt x="0" y="360680"/>
                  </a:lnTo>
                  <a:lnTo>
                    <a:pt x="0" y="72136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45892" y="4325111"/>
              <a:ext cx="3622675" cy="431800"/>
            </a:xfrm>
            <a:custGeom>
              <a:avLst/>
              <a:gdLst/>
              <a:ahLst/>
              <a:cxnLst/>
              <a:rect l="l" t="t" r="r" b="b"/>
              <a:pathLst>
                <a:path w="3622675" h="431800">
                  <a:moveTo>
                    <a:pt x="3550666" y="0"/>
                  </a:moveTo>
                  <a:lnTo>
                    <a:pt x="71881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1"/>
                  </a:lnTo>
                  <a:lnTo>
                    <a:pt x="0" y="359410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1" y="431292"/>
                  </a:lnTo>
                  <a:lnTo>
                    <a:pt x="3550666" y="431292"/>
                  </a:lnTo>
                  <a:lnTo>
                    <a:pt x="3578667" y="425650"/>
                  </a:lnTo>
                  <a:lnTo>
                    <a:pt x="3601513" y="410257"/>
                  </a:lnTo>
                  <a:lnTo>
                    <a:pt x="3616906" y="387411"/>
                  </a:lnTo>
                  <a:lnTo>
                    <a:pt x="3622548" y="359410"/>
                  </a:lnTo>
                  <a:lnTo>
                    <a:pt x="3622548" y="71881"/>
                  </a:lnTo>
                  <a:lnTo>
                    <a:pt x="3616906" y="43880"/>
                  </a:lnTo>
                  <a:lnTo>
                    <a:pt x="3601513" y="21034"/>
                  </a:lnTo>
                  <a:lnTo>
                    <a:pt x="3578667" y="5641"/>
                  </a:lnTo>
                  <a:lnTo>
                    <a:pt x="3550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45892" y="4325111"/>
              <a:ext cx="3622675" cy="431800"/>
            </a:xfrm>
            <a:custGeom>
              <a:avLst/>
              <a:gdLst/>
              <a:ahLst/>
              <a:cxnLst/>
              <a:rect l="l" t="t" r="r" b="b"/>
              <a:pathLst>
                <a:path w="3622675" h="431800">
                  <a:moveTo>
                    <a:pt x="0" y="71881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1" y="0"/>
                  </a:lnTo>
                  <a:lnTo>
                    <a:pt x="3550666" y="0"/>
                  </a:lnTo>
                  <a:lnTo>
                    <a:pt x="3578667" y="5641"/>
                  </a:lnTo>
                  <a:lnTo>
                    <a:pt x="3601513" y="21034"/>
                  </a:lnTo>
                  <a:lnTo>
                    <a:pt x="3616906" y="43880"/>
                  </a:lnTo>
                  <a:lnTo>
                    <a:pt x="3622548" y="71881"/>
                  </a:lnTo>
                  <a:lnTo>
                    <a:pt x="3622548" y="359410"/>
                  </a:lnTo>
                  <a:lnTo>
                    <a:pt x="3616906" y="387411"/>
                  </a:lnTo>
                  <a:lnTo>
                    <a:pt x="3601513" y="410257"/>
                  </a:lnTo>
                  <a:lnTo>
                    <a:pt x="3578667" y="425650"/>
                  </a:lnTo>
                  <a:lnTo>
                    <a:pt x="3550666" y="431292"/>
                  </a:lnTo>
                  <a:lnTo>
                    <a:pt x="71881" y="431292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10"/>
                  </a:lnTo>
                  <a:lnTo>
                    <a:pt x="0" y="71881"/>
                  </a:lnTo>
                  <a:close/>
                </a:path>
              </a:pathLst>
            </a:custGeom>
            <a:ln w="15239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45892" y="4808219"/>
              <a:ext cx="3622675" cy="431800"/>
            </a:xfrm>
            <a:custGeom>
              <a:avLst/>
              <a:gdLst/>
              <a:ahLst/>
              <a:cxnLst/>
              <a:rect l="l" t="t" r="r" b="b"/>
              <a:pathLst>
                <a:path w="3622675" h="431800">
                  <a:moveTo>
                    <a:pt x="3550666" y="0"/>
                  </a:moveTo>
                  <a:lnTo>
                    <a:pt x="71881" y="0"/>
                  </a:lnTo>
                  <a:lnTo>
                    <a:pt x="43880" y="5641"/>
                  </a:lnTo>
                  <a:lnTo>
                    <a:pt x="21034" y="21034"/>
                  </a:lnTo>
                  <a:lnTo>
                    <a:pt x="5641" y="43880"/>
                  </a:lnTo>
                  <a:lnTo>
                    <a:pt x="0" y="71881"/>
                  </a:lnTo>
                  <a:lnTo>
                    <a:pt x="0" y="359409"/>
                  </a:lnTo>
                  <a:lnTo>
                    <a:pt x="5641" y="387411"/>
                  </a:lnTo>
                  <a:lnTo>
                    <a:pt x="21034" y="410257"/>
                  </a:lnTo>
                  <a:lnTo>
                    <a:pt x="43880" y="425650"/>
                  </a:lnTo>
                  <a:lnTo>
                    <a:pt x="71881" y="431291"/>
                  </a:lnTo>
                  <a:lnTo>
                    <a:pt x="3550666" y="431291"/>
                  </a:lnTo>
                  <a:lnTo>
                    <a:pt x="3578667" y="425650"/>
                  </a:lnTo>
                  <a:lnTo>
                    <a:pt x="3601513" y="410257"/>
                  </a:lnTo>
                  <a:lnTo>
                    <a:pt x="3616906" y="387411"/>
                  </a:lnTo>
                  <a:lnTo>
                    <a:pt x="3622548" y="359409"/>
                  </a:lnTo>
                  <a:lnTo>
                    <a:pt x="3622548" y="71881"/>
                  </a:lnTo>
                  <a:lnTo>
                    <a:pt x="3616906" y="43880"/>
                  </a:lnTo>
                  <a:lnTo>
                    <a:pt x="3601513" y="21034"/>
                  </a:lnTo>
                  <a:lnTo>
                    <a:pt x="3578667" y="5641"/>
                  </a:lnTo>
                  <a:lnTo>
                    <a:pt x="3550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45892" y="4808219"/>
              <a:ext cx="3622675" cy="431800"/>
            </a:xfrm>
            <a:custGeom>
              <a:avLst/>
              <a:gdLst/>
              <a:ahLst/>
              <a:cxnLst/>
              <a:rect l="l" t="t" r="r" b="b"/>
              <a:pathLst>
                <a:path w="3622675" h="431800">
                  <a:moveTo>
                    <a:pt x="0" y="71881"/>
                  </a:moveTo>
                  <a:lnTo>
                    <a:pt x="5641" y="43880"/>
                  </a:lnTo>
                  <a:lnTo>
                    <a:pt x="21034" y="21034"/>
                  </a:lnTo>
                  <a:lnTo>
                    <a:pt x="43880" y="5641"/>
                  </a:lnTo>
                  <a:lnTo>
                    <a:pt x="71881" y="0"/>
                  </a:lnTo>
                  <a:lnTo>
                    <a:pt x="3550666" y="0"/>
                  </a:lnTo>
                  <a:lnTo>
                    <a:pt x="3578667" y="5641"/>
                  </a:lnTo>
                  <a:lnTo>
                    <a:pt x="3601513" y="21034"/>
                  </a:lnTo>
                  <a:lnTo>
                    <a:pt x="3616906" y="43880"/>
                  </a:lnTo>
                  <a:lnTo>
                    <a:pt x="3622548" y="71881"/>
                  </a:lnTo>
                  <a:lnTo>
                    <a:pt x="3622548" y="359409"/>
                  </a:lnTo>
                  <a:lnTo>
                    <a:pt x="3616906" y="387411"/>
                  </a:lnTo>
                  <a:lnTo>
                    <a:pt x="3601513" y="410257"/>
                  </a:lnTo>
                  <a:lnTo>
                    <a:pt x="3578667" y="425650"/>
                  </a:lnTo>
                  <a:lnTo>
                    <a:pt x="3550666" y="431291"/>
                  </a:lnTo>
                  <a:lnTo>
                    <a:pt x="71881" y="431291"/>
                  </a:lnTo>
                  <a:lnTo>
                    <a:pt x="43880" y="425650"/>
                  </a:lnTo>
                  <a:lnTo>
                    <a:pt x="21034" y="410257"/>
                  </a:lnTo>
                  <a:lnTo>
                    <a:pt x="5641" y="387411"/>
                  </a:lnTo>
                  <a:lnTo>
                    <a:pt x="0" y="359409"/>
                  </a:lnTo>
                  <a:lnTo>
                    <a:pt x="0" y="71881"/>
                  </a:lnTo>
                  <a:close/>
                </a:path>
              </a:pathLst>
            </a:custGeom>
            <a:ln w="15239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45892" y="5291327"/>
              <a:ext cx="3622675" cy="433070"/>
            </a:xfrm>
            <a:custGeom>
              <a:avLst/>
              <a:gdLst/>
              <a:ahLst/>
              <a:cxnLst/>
              <a:rect l="l" t="t" r="r" b="b"/>
              <a:pathLst>
                <a:path w="3622675" h="433070">
                  <a:moveTo>
                    <a:pt x="3550411" y="0"/>
                  </a:moveTo>
                  <a:lnTo>
                    <a:pt x="72135" y="0"/>
                  </a:lnTo>
                  <a:lnTo>
                    <a:pt x="44041" y="5663"/>
                  </a:lnTo>
                  <a:lnTo>
                    <a:pt x="21113" y="21113"/>
                  </a:lnTo>
                  <a:lnTo>
                    <a:pt x="5663" y="44041"/>
                  </a:lnTo>
                  <a:lnTo>
                    <a:pt x="0" y="72136"/>
                  </a:lnTo>
                  <a:lnTo>
                    <a:pt x="0" y="360680"/>
                  </a:lnTo>
                  <a:lnTo>
                    <a:pt x="5663" y="388758"/>
                  </a:lnTo>
                  <a:lnTo>
                    <a:pt x="21113" y="411687"/>
                  </a:lnTo>
                  <a:lnTo>
                    <a:pt x="44041" y="427147"/>
                  </a:lnTo>
                  <a:lnTo>
                    <a:pt x="72135" y="432816"/>
                  </a:lnTo>
                  <a:lnTo>
                    <a:pt x="3550411" y="432816"/>
                  </a:lnTo>
                  <a:lnTo>
                    <a:pt x="3578506" y="427147"/>
                  </a:lnTo>
                  <a:lnTo>
                    <a:pt x="3601434" y="411687"/>
                  </a:lnTo>
                  <a:lnTo>
                    <a:pt x="3616884" y="388758"/>
                  </a:lnTo>
                  <a:lnTo>
                    <a:pt x="3622548" y="360680"/>
                  </a:lnTo>
                  <a:lnTo>
                    <a:pt x="3622548" y="72136"/>
                  </a:lnTo>
                  <a:lnTo>
                    <a:pt x="3616884" y="44041"/>
                  </a:lnTo>
                  <a:lnTo>
                    <a:pt x="3601434" y="21113"/>
                  </a:lnTo>
                  <a:lnTo>
                    <a:pt x="3578506" y="5663"/>
                  </a:lnTo>
                  <a:lnTo>
                    <a:pt x="3550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45892" y="5291327"/>
              <a:ext cx="3622675" cy="433070"/>
            </a:xfrm>
            <a:custGeom>
              <a:avLst/>
              <a:gdLst/>
              <a:ahLst/>
              <a:cxnLst/>
              <a:rect l="l" t="t" r="r" b="b"/>
              <a:pathLst>
                <a:path w="3622675" h="433070">
                  <a:moveTo>
                    <a:pt x="0" y="72136"/>
                  </a:moveTo>
                  <a:lnTo>
                    <a:pt x="5663" y="44041"/>
                  </a:lnTo>
                  <a:lnTo>
                    <a:pt x="21113" y="21113"/>
                  </a:lnTo>
                  <a:lnTo>
                    <a:pt x="44041" y="5663"/>
                  </a:lnTo>
                  <a:lnTo>
                    <a:pt x="72135" y="0"/>
                  </a:lnTo>
                  <a:lnTo>
                    <a:pt x="3550411" y="0"/>
                  </a:lnTo>
                  <a:lnTo>
                    <a:pt x="3578506" y="5663"/>
                  </a:lnTo>
                  <a:lnTo>
                    <a:pt x="3601434" y="21113"/>
                  </a:lnTo>
                  <a:lnTo>
                    <a:pt x="3616884" y="44041"/>
                  </a:lnTo>
                  <a:lnTo>
                    <a:pt x="3622548" y="72136"/>
                  </a:lnTo>
                  <a:lnTo>
                    <a:pt x="3622548" y="360680"/>
                  </a:lnTo>
                  <a:lnTo>
                    <a:pt x="3616884" y="388758"/>
                  </a:lnTo>
                  <a:lnTo>
                    <a:pt x="3601434" y="411687"/>
                  </a:lnTo>
                  <a:lnTo>
                    <a:pt x="3578506" y="427147"/>
                  </a:lnTo>
                  <a:lnTo>
                    <a:pt x="3550411" y="432816"/>
                  </a:lnTo>
                  <a:lnTo>
                    <a:pt x="72135" y="432816"/>
                  </a:lnTo>
                  <a:lnTo>
                    <a:pt x="44041" y="427147"/>
                  </a:lnTo>
                  <a:lnTo>
                    <a:pt x="21113" y="411687"/>
                  </a:lnTo>
                  <a:lnTo>
                    <a:pt x="5663" y="388758"/>
                  </a:lnTo>
                  <a:lnTo>
                    <a:pt x="0" y="360680"/>
                  </a:lnTo>
                  <a:lnTo>
                    <a:pt x="0" y="72136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023742" y="2441828"/>
            <a:ext cx="2972435" cy="3202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latin typeface="Tahoma"/>
                <a:cs typeface="Tahoma"/>
              </a:rPr>
              <a:t>Respiratorios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sincitales</a:t>
            </a:r>
            <a:endParaRPr sz="1800">
              <a:latin typeface="Tahoma"/>
              <a:cs typeface="Tahoma"/>
            </a:endParaRPr>
          </a:p>
          <a:p>
            <a:pPr marL="12700" marR="99695" algn="just">
              <a:lnSpc>
                <a:spcPct val="176300"/>
              </a:lnSpc>
            </a:pPr>
            <a:r>
              <a:rPr sz="1800" spc="275" dirty="0">
                <a:latin typeface="Tahoma"/>
                <a:cs typeface="Tahoma"/>
              </a:rPr>
              <a:t>M</a:t>
            </a:r>
            <a:r>
              <a:rPr sz="1800" spc="210" dirty="0">
                <a:latin typeface="Tahoma"/>
                <a:cs typeface="Tahoma"/>
              </a:rPr>
              <a:t>e</a:t>
            </a:r>
            <a:r>
              <a:rPr sz="1800" spc="-10" dirty="0">
                <a:latin typeface="Tahoma"/>
                <a:cs typeface="Tahoma"/>
              </a:rPr>
              <a:t>t</a:t>
            </a:r>
            <a:r>
              <a:rPr sz="1800" spc="270" dirty="0">
                <a:latin typeface="Tahoma"/>
                <a:cs typeface="Tahoma"/>
              </a:rPr>
              <a:t>a</a:t>
            </a:r>
            <a:r>
              <a:rPr sz="1800" spc="80" dirty="0">
                <a:latin typeface="Tahoma"/>
                <a:cs typeface="Tahoma"/>
              </a:rPr>
              <a:t>n</a:t>
            </a:r>
            <a:r>
              <a:rPr sz="1800" spc="210" dirty="0">
                <a:latin typeface="Tahoma"/>
                <a:cs typeface="Tahoma"/>
              </a:rPr>
              <a:t>e</a:t>
            </a:r>
            <a:r>
              <a:rPr sz="1800" spc="150" dirty="0">
                <a:latin typeface="Tahoma"/>
                <a:cs typeface="Tahoma"/>
              </a:rPr>
              <a:t>umo</a:t>
            </a:r>
            <a:r>
              <a:rPr sz="1800" spc="135" dirty="0">
                <a:latin typeface="Tahoma"/>
                <a:cs typeface="Tahoma"/>
              </a:rPr>
              <a:t>v</a:t>
            </a:r>
            <a:r>
              <a:rPr sz="1800" spc="-35" dirty="0">
                <a:latin typeface="Tahoma"/>
                <a:cs typeface="Tahoma"/>
              </a:rPr>
              <a:t>i</a:t>
            </a:r>
            <a:r>
              <a:rPr sz="1800" spc="-45" dirty="0">
                <a:latin typeface="Tahoma"/>
                <a:cs typeface="Tahoma"/>
              </a:rPr>
              <a:t>rus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h</a:t>
            </a:r>
            <a:r>
              <a:rPr sz="1800" spc="165" dirty="0">
                <a:latin typeface="Tahoma"/>
                <a:cs typeface="Tahoma"/>
              </a:rPr>
              <a:t>uma</a:t>
            </a:r>
            <a:r>
              <a:rPr sz="1800" spc="130" dirty="0">
                <a:latin typeface="Tahoma"/>
                <a:cs typeface="Tahoma"/>
              </a:rPr>
              <a:t>n</a:t>
            </a:r>
            <a:r>
              <a:rPr sz="1800" spc="140" dirty="0">
                <a:latin typeface="Tahoma"/>
                <a:cs typeface="Tahoma"/>
              </a:rPr>
              <a:t>o  </a:t>
            </a:r>
            <a:r>
              <a:rPr sz="1800" spc="95" dirty="0">
                <a:latin typeface="Tahoma"/>
                <a:cs typeface="Tahoma"/>
              </a:rPr>
              <a:t>Adenovirus</a:t>
            </a:r>
            <a:endParaRPr sz="1800">
              <a:latin typeface="Tahoma"/>
              <a:cs typeface="Tahoma"/>
            </a:endParaRPr>
          </a:p>
          <a:p>
            <a:pPr marL="12700" marR="2004695" algn="just">
              <a:lnSpc>
                <a:spcPct val="176300"/>
              </a:lnSpc>
            </a:pPr>
            <a:r>
              <a:rPr sz="1800" spc="130" dirty="0">
                <a:latin typeface="Tahoma"/>
                <a:cs typeface="Tahoma"/>
              </a:rPr>
              <a:t>Rubéola </a:t>
            </a:r>
            <a:r>
              <a:rPr sz="1800" spc="-555" dirty="0">
                <a:latin typeface="Tahoma"/>
                <a:cs typeface="Tahoma"/>
              </a:rPr>
              <a:t> </a:t>
            </a:r>
            <a:r>
              <a:rPr sz="1800" spc="135" dirty="0">
                <a:latin typeface="Tahoma"/>
                <a:cs typeface="Tahoma"/>
              </a:rPr>
              <a:t>Varicela </a:t>
            </a:r>
            <a:r>
              <a:rPr sz="1800" spc="-555" dirty="0">
                <a:latin typeface="Tahoma"/>
                <a:cs typeface="Tahoma"/>
              </a:rPr>
              <a:t> </a:t>
            </a:r>
            <a:r>
              <a:rPr sz="1800" spc="-60" dirty="0">
                <a:latin typeface="Tahoma"/>
                <a:cs typeface="Tahoma"/>
              </a:rPr>
              <a:t>R</a:t>
            </a:r>
            <a:r>
              <a:rPr sz="1800" spc="-5" dirty="0">
                <a:latin typeface="Tahoma"/>
                <a:cs typeface="Tahoma"/>
              </a:rPr>
              <a:t>i</a:t>
            </a:r>
            <a:r>
              <a:rPr sz="1800" spc="80" dirty="0">
                <a:latin typeface="Tahoma"/>
                <a:cs typeface="Tahoma"/>
              </a:rPr>
              <a:t>n</a:t>
            </a:r>
            <a:r>
              <a:rPr sz="1800" spc="155" dirty="0">
                <a:latin typeface="Tahoma"/>
                <a:cs typeface="Tahoma"/>
              </a:rPr>
              <a:t>o</a:t>
            </a:r>
            <a:r>
              <a:rPr sz="1800" spc="145" dirty="0">
                <a:latin typeface="Tahoma"/>
                <a:cs typeface="Tahoma"/>
              </a:rPr>
              <a:t>v</a:t>
            </a:r>
            <a:r>
              <a:rPr sz="1800" spc="-45" dirty="0">
                <a:latin typeface="Tahoma"/>
                <a:cs typeface="Tahoma"/>
              </a:rPr>
              <a:t>irus</a:t>
            </a:r>
            <a:endParaRPr sz="18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1650"/>
              </a:spcBef>
            </a:pPr>
            <a:r>
              <a:rPr sz="1800" spc="165" dirty="0">
                <a:latin typeface="Tahoma"/>
                <a:cs typeface="Tahoma"/>
              </a:rPr>
              <a:t>Mycoplasma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150" dirty="0">
                <a:latin typeface="Tahoma"/>
                <a:cs typeface="Tahoma"/>
              </a:rPr>
              <a:t>pneumoniae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78495" y="2564892"/>
            <a:ext cx="3298190" cy="1978660"/>
          </a:xfrm>
          <a:prstGeom prst="rect">
            <a:avLst/>
          </a:prstGeom>
          <a:solidFill>
            <a:srgbClr val="E26262"/>
          </a:solidFill>
          <a:ln w="15240">
            <a:solidFill>
              <a:srgbClr val="FFFFFF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3175" algn="ctr">
              <a:lnSpc>
                <a:spcPts val="2070"/>
              </a:lnSpc>
              <a:spcBef>
                <a:spcPts val="630"/>
              </a:spcBef>
            </a:pPr>
            <a:r>
              <a:rPr sz="1800" spc="130" dirty="0">
                <a:solidFill>
                  <a:srgbClr val="FFFFFF"/>
                </a:solidFill>
                <a:latin typeface="Tahoma"/>
                <a:cs typeface="Tahoma"/>
              </a:rPr>
              <a:t>MECANISMO</a:t>
            </a:r>
            <a:r>
              <a:rPr sz="18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PATÓGENO:</a:t>
            </a:r>
            <a:endParaRPr sz="1800">
              <a:latin typeface="Tahoma"/>
              <a:cs typeface="Tahoma"/>
            </a:endParaRPr>
          </a:p>
          <a:p>
            <a:pPr marL="193040" marR="186055" indent="-2540" algn="ctr">
              <a:lnSpc>
                <a:spcPct val="92000"/>
              </a:lnSpc>
              <a:spcBef>
                <a:spcPts val="85"/>
              </a:spcBef>
            </a:pP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fijación </a:t>
            </a:r>
            <a:r>
              <a:rPr sz="1800" spc="130" dirty="0">
                <a:solidFill>
                  <a:srgbClr val="FFFFFF"/>
                </a:solidFill>
                <a:latin typeface="Tahoma"/>
                <a:cs typeface="Tahoma"/>
              </a:rPr>
              <a:t>del </a:t>
            </a:r>
            <a:r>
              <a:rPr sz="1800" spc="120" dirty="0">
                <a:solidFill>
                  <a:srgbClr val="FFFFFF"/>
                </a:solidFill>
                <a:latin typeface="Tahoma"/>
                <a:cs typeface="Tahoma"/>
              </a:rPr>
              <a:t>microbio </a:t>
            </a:r>
            <a:r>
              <a:rPr sz="1800" spc="110" dirty="0">
                <a:solidFill>
                  <a:srgbClr val="FFFFFF"/>
                </a:solidFill>
                <a:latin typeface="Tahoma"/>
                <a:cs typeface="Tahoma"/>
              </a:rPr>
              <a:t>al </a:t>
            </a:r>
            <a:r>
              <a:rPr sz="18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epitelio </a:t>
            </a:r>
            <a:r>
              <a:rPr sz="1800" spc="22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las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vías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respiratorias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altas,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necrosis </a:t>
            </a:r>
            <a:r>
              <a:rPr sz="1800" spc="-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celular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respuesta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inflamatoria.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Inflamación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intersticial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713219" y="3198876"/>
            <a:ext cx="672465" cy="518159"/>
            <a:chOff x="6713219" y="3198876"/>
            <a:chExt cx="672465" cy="518159"/>
          </a:xfrm>
        </p:grpSpPr>
        <p:sp>
          <p:nvSpPr>
            <p:cNvPr id="25" name="object 25"/>
            <p:cNvSpPr/>
            <p:nvPr/>
          </p:nvSpPr>
          <p:spPr>
            <a:xfrm>
              <a:off x="6720839" y="3206496"/>
              <a:ext cx="657225" cy="502920"/>
            </a:xfrm>
            <a:custGeom>
              <a:avLst/>
              <a:gdLst/>
              <a:ahLst/>
              <a:cxnLst/>
              <a:rect l="l" t="t" r="r" b="b"/>
              <a:pathLst>
                <a:path w="657225" h="502920">
                  <a:moveTo>
                    <a:pt x="405383" y="0"/>
                  </a:moveTo>
                  <a:lnTo>
                    <a:pt x="405383" y="125729"/>
                  </a:lnTo>
                  <a:lnTo>
                    <a:pt x="0" y="125729"/>
                  </a:lnTo>
                  <a:lnTo>
                    <a:pt x="0" y="377189"/>
                  </a:lnTo>
                  <a:lnTo>
                    <a:pt x="405383" y="377189"/>
                  </a:lnTo>
                  <a:lnTo>
                    <a:pt x="405383" y="502919"/>
                  </a:lnTo>
                  <a:lnTo>
                    <a:pt x="656843" y="251459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20839" y="3206496"/>
              <a:ext cx="657225" cy="502920"/>
            </a:xfrm>
            <a:custGeom>
              <a:avLst/>
              <a:gdLst/>
              <a:ahLst/>
              <a:cxnLst/>
              <a:rect l="l" t="t" r="r" b="b"/>
              <a:pathLst>
                <a:path w="657225" h="502920">
                  <a:moveTo>
                    <a:pt x="0" y="125729"/>
                  </a:moveTo>
                  <a:lnTo>
                    <a:pt x="405383" y="125729"/>
                  </a:lnTo>
                  <a:lnTo>
                    <a:pt x="405383" y="0"/>
                  </a:lnTo>
                  <a:lnTo>
                    <a:pt x="656843" y="251459"/>
                  </a:lnTo>
                  <a:lnTo>
                    <a:pt x="405383" y="502919"/>
                  </a:lnTo>
                  <a:lnTo>
                    <a:pt x="405383" y="377189"/>
                  </a:lnTo>
                  <a:lnTo>
                    <a:pt x="0" y="377189"/>
                  </a:lnTo>
                  <a:lnTo>
                    <a:pt x="0" y="125729"/>
                  </a:lnTo>
                  <a:close/>
                </a:path>
              </a:pathLst>
            </a:custGeom>
            <a:ln w="15240">
              <a:solidFill>
                <a:srgbClr val="A7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830568" y="4768596"/>
            <a:ext cx="2386965" cy="361315"/>
          </a:xfrm>
          <a:prstGeom prst="rect">
            <a:avLst/>
          </a:prstGeom>
          <a:solidFill>
            <a:srgbClr val="E26262"/>
          </a:solidFill>
        </p:spPr>
        <p:txBody>
          <a:bodyPr vert="horz" wrap="square" lIns="0" tIns="78740" rIns="0" bIns="0" rtlCol="0">
            <a:spAutoFit/>
          </a:bodyPr>
          <a:lstStyle/>
          <a:p>
            <a:pPr marL="685800">
              <a:lnSpc>
                <a:spcPct val="100000"/>
              </a:lnSpc>
              <a:spcBef>
                <a:spcPts val="620"/>
              </a:spcBef>
            </a:pPr>
            <a:r>
              <a:rPr sz="1200" spc="70" dirty="0">
                <a:solidFill>
                  <a:srgbClr val="FFFFFF"/>
                </a:solidFill>
                <a:latin typeface="Tahoma"/>
                <a:cs typeface="Tahoma"/>
              </a:rPr>
              <a:t>Micoplasmas: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708642" y="6360689"/>
            <a:ext cx="1330325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130" dirty="0">
                <a:latin typeface="Tahoma"/>
                <a:cs typeface="Tahoma"/>
              </a:rPr>
              <a:t>o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catarro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común.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30568" y="5129784"/>
            <a:ext cx="2386965" cy="1548765"/>
          </a:xfrm>
          <a:prstGeom prst="rect">
            <a:avLst/>
          </a:prstGeom>
          <a:solidFill>
            <a:srgbClr val="F4D2D2">
              <a:alpha val="90194"/>
            </a:srgbClr>
          </a:solidFill>
        </p:spPr>
        <p:txBody>
          <a:bodyPr vert="horz" wrap="square" lIns="0" tIns="53340" rIns="0" bIns="0" rtlCol="0">
            <a:spAutoFit/>
          </a:bodyPr>
          <a:lstStyle/>
          <a:p>
            <a:pPr marL="187325" marR="230504" indent="-114300">
              <a:lnSpc>
                <a:spcPct val="91900"/>
              </a:lnSpc>
              <a:spcBef>
                <a:spcPts val="420"/>
              </a:spcBef>
              <a:buChar char="•"/>
              <a:tabLst>
                <a:tab pos="187960" algn="l"/>
              </a:tabLst>
            </a:pPr>
            <a:r>
              <a:rPr sz="1200" spc="75" dirty="0">
                <a:latin typeface="Tahoma"/>
                <a:cs typeface="Tahoma"/>
              </a:rPr>
              <a:t>bacterias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114" dirty="0">
                <a:latin typeface="Tahoma"/>
                <a:cs typeface="Tahoma"/>
              </a:rPr>
              <a:t>que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130" dirty="0">
                <a:latin typeface="Tahoma"/>
                <a:cs typeface="Tahoma"/>
              </a:rPr>
              <a:t>carecen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150" dirty="0">
                <a:latin typeface="Tahoma"/>
                <a:cs typeface="Tahoma"/>
              </a:rPr>
              <a:t>de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10" dirty="0">
                <a:latin typeface="Tahoma"/>
                <a:cs typeface="Tahoma"/>
              </a:rPr>
              <a:t>pared </a:t>
            </a:r>
            <a:r>
              <a:rPr sz="1200" spc="55" dirty="0">
                <a:latin typeface="Tahoma"/>
                <a:cs typeface="Tahoma"/>
              </a:rPr>
              <a:t>celular. </a:t>
            </a:r>
            <a:r>
              <a:rPr sz="1200" spc="35" dirty="0">
                <a:latin typeface="Tahoma"/>
                <a:cs typeface="Tahoma"/>
              </a:rPr>
              <a:t>Se </a:t>
            </a:r>
            <a:r>
              <a:rPr sz="1200" spc="170" dirty="0">
                <a:latin typeface="Tahoma"/>
                <a:cs typeface="Tahoma"/>
              </a:rPr>
              <a:t>da </a:t>
            </a:r>
            <a:r>
              <a:rPr sz="1200" spc="105" dirty="0">
                <a:latin typeface="Tahoma"/>
                <a:cs typeface="Tahoma"/>
              </a:rPr>
              <a:t>en </a:t>
            </a:r>
            <a:r>
              <a:rPr sz="1200" spc="11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adultos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jóvenes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niños.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15" dirty="0">
                <a:latin typeface="Tahoma"/>
                <a:cs typeface="Tahoma"/>
              </a:rPr>
              <a:t>En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comunidades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cerradas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34143" y="4768596"/>
            <a:ext cx="2386965" cy="361315"/>
          </a:xfrm>
          <a:prstGeom prst="rect">
            <a:avLst/>
          </a:prstGeom>
          <a:solidFill>
            <a:srgbClr val="E26262"/>
          </a:solidFill>
        </p:spPr>
        <p:txBody>
          <a:bodyPr vert="horz" wrap="square" lIns="0" tIns="7874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620"/>
              </a:spcBef>
            </a:pPr>
            <a:r>
              <a:rPr sz="1200" spc="85" dirty="0">
                <a:solidFill>
                  <a:srgbClr val="FFFFFF"/>
                </a:solidFill>
                <a:latin typeface="Tahoma"/>
                <a:cs typeface="Tahoma"/>
              </a:rPr>
              <a:t>Atipica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34143" y="5129784"/>
            <a:ext cx="2386965" cy="1548765"/>
          </a:xfrm>
          <a:prstGeom prst="rect">
            <a:avLst/>
          </a:prstGeom>
          <a:solidFill>
            <a:srgbClr val="F4D2D2">
              <a:alpha val="90194"/>
            </a:srgbClr>
          </a:solidFill>
        </p:spPr>
        <p:txBody>
          <a:bodyPr vert="horz" wrap="square" lIns="0" tIns="53340" rIns="0" bIns="0" rtlCol="0">
            <a:spAutoFit/>
          </a:bodyPr>
          <a:lstStyle/>
          <a:p>
            <a:pPr marL="186690" marR="185420" indent="-114300">
              <a:lnSpc>
                <a:spcPct val="92000"/>
              </a:lnSpc>
              <a:spcBef>
                <a:spcPts val="420"/>
              </a:spcBef>
              <a:buChar char="•"/>
              <a:tabLst>
                <a:tab pos="187325" algn="l"/>
              </a:tabLst>
            </a:pPr>
            <a:r>
              <a:rPr sz="1200" spc="65" dirty="0">
                <a:latin typeface="Tahoma"/>
                <a:cs typeface="Tahoma"/>
              </a:rPr>
              <a:t>por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la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110" dirty="0">
                <a:latin typeface="Tahoma"/>
                <a:cs typeface="Tahoma"/>
              </a:rPr>
              <a:t>cantidad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125" dirty="0">
                <a:latin typeface="Tahoma"/>
                <a:cs typeface="Tahoma"/>
              </a:rPr>
              <a:t>moderada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150" dirty="0">
                <a:latin typeface="Tahoma"/>
                <a:cs typeface="Tahoma"/>
              </a:rPr>
              <a:t>de </a:t>
            </a:r>
            <a:r>
              <a:rPr sz="1200" spc="50" dirty="0">
                <a:latin typeface="Tahoma"/>
                <a:cs typeface="Tahoma"/>
              </a:rPr>
              <a:t>esputo, </a:t>
            </a:r>
            <a:r>
              <a:rPr sz="1200" spc="95" dirty="0">
                <a:latin typeface="Tahoma"/>
                <a:cs typeface="Tahoma"/>
              </a:rPr>
              <a:t>ausencia </a:t>
            </a:r>
            <a:r>
              <a:rPr sz="1200" spc="150" dirty="0">
                <a:latin typeface="Tahoma"/>
                <a:cs typeface="Tahoma"/>
              </a:rPr>
              <a:t>de </a:t>
            </a:r>
            <a:r>
              <a:rPr sz="1200" spc="155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signos </a:t>
            </a:r>
            <a:r>
              <a:rPr sz="1200" spc="15" dirty="0">
                <a:latin typeface="Tahoma"/>
                <a:cs typeface="Tahoma"/>
              </a:rPr>
              <a:t>físicos </a:t>
            </a:r>
            <a:r>
              <a:rPr sz="1200" spc="150" dirty="0">
                <a:latin typeface="Tahoma"/>
                <a:cs typeface="Tahoma"/>
              </a:rPr>
              <a:t>de </a:t>
            </a:r>
            <a:r>
              <a:rPr sz="1200" spc="15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consolidación, </a:t>
            </a:r>
            <a:r>
              <a:rPr sz="1200" spc="100" dirty="0">
                <a:latin typeface="Tahoma"/>
                <a:cs typeface="Tahoma"/>
              </a:rPr>
              <a:t>elevación </a:t>
            </a:r>
            <a:r>
              <a:rPr sz="1200" spc="10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ligera </a:t>
            </a:r>
            <a:r>
              <a:rPr sz="1200" spc="150" dirty="0">
                <a:latin typeface="Tahoma"/>
                <a:cs typeface="Tahoma"/>
              </a:rPr>
              <a:t>de </a:t>
            </a:r>
            <a:r>
              <a:rPr sz="1200" spc="10" dirty="0">
                <a:latin typeface="Tahoma"/>
                <a:cs typeface="Tahoma"/>
              </a:rPr>
              <a:t>los </a:t>
            </a:r>
            <a:r>
              <a:rPr sz="1200" spc="75" dirty="0">
                <a:latin typeface="Tahoma"/>
                <a:cs typeface="Tahoma"/>
              </a:rPr>
              <a:t>leucocitos </a:t>
            </a:r>
            <a:r>
              <a:rPr sz="1200" spc="45" dirty="0">
                <a:latin typeface="Tahoma"/>
                <a:cs typeface="Tahoma"/>
              </a:rPr>
              <a:t>y </a:t>
            </a:r>
            <a:r>
              <a:rPr sz="1200" spc="5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falta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150" dirty="0">
                <a:latin typeface="Tahoma"/>
                <a:cs typeface="Tahoma"/>
              </a:rPr>
              <a:t>de</a:t>
            </a:r>
            <a:r>
              <a:rPr sz="1200" spc="-60" dirty="0">
                <a:latin typeface="Tahoma"/>
                <a:cs typeface="Tahoma"/>
              </a:rPr>
              <a:t> </a:t>
            </a:r>
            <a:r>
              <a:rPr sz="1200" spc="114" dirty="0">
                <a:latin typeface="Tahoma"/>
                <a:cs typeface="Tahoma"/>
              </a:rPr>
              <a:t>exudado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alveolar.</a:t>
            </a:r>
            <a:endParaRPr sz="1200">
              <a:latin typeface="Tahoma"/>
              <a:cs typeface="Tahoma"/>
            </a:endParaRPr>
          </a:p>
          <a:p>
            <a:pPr marL="186690" indent="-114935">
              <a:lnSpc>
                <a:spcPct val="100000"/>
              </a:lnSpc>
              <a:spcBef>
                <a:spcPts val="105"/>
              </a:spcBef>
              <a:buChar char="•"/>
              <a:tabLst>
                <a:tab pos="187325" algn="l"/>
              </a:tabLst>
            </a:pPr>
            <a:r>
              <a:rPr sz="1200" spc="110" dirty="0">
                <a:latin typeface="Tahoma"/>
                <a:cs typeface="Tahoma"/>
              </a:rPr>
              <a:t>Conocidas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150" dirty="0">
                <a:latin typeface="Tahoma"/>
                <a:cs typeface="Tahoma"/>
              </a:rPr>
              <a:t>como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resfriado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5727" y="829055"/>
            <a:ext cx="4182110" cy="706120"/>
          </a:xfrm>
          <a:prstGeom prst="rect">
            <a:avLst/>
          </a:prstGeom>
          <a:solidFill>
            <a:srgbClr val="E26262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038860">
              <a:lnSpc>
                <a:spcPct val="100000"/>
              </a:lnSpc>
              <a:spcBef>
                <a:spcPts val="1180"/>
              </a:spcBef>
            </a:pPr>
            <a:r>
              <a:rPr sz="2400" spc="175" dirty="0">
                <a:solidFill>
                  <a:srgbClr val="FFFFFF"/>
                </a:solidFill>
                <a:latin typeface="Tahoma"/>
                <a:cs typeface="Tahoma"/>
              </a:rPr>
              <a:t>MORFOLOGÍA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95727" y="1519427"/>
            <a:ext cx="4182110" cy="3095625"/>
            <a:chOff x="2395727" y="1519427"/>
            <a:chExt cx="4182110" cy="3095625"/>
          </a:xfrm>
        </p:grpSpPr>
        <p:sp>
          <p:nvSpPr>
            <p:cNvPr id="4" name="object 4"/>
            <p:cNvSpPr/>
            <p:nvPr/>
          </p:nvSpPr>
          <p:spPr>
            <a:xfrm>
              <a:off x="2403347" y="1527047"/>
              <a:ext cx="4166870" cy="3080385"/>
            </a:xfrm>
            <a:custGeom>
              <a:avLst/>
              <a:gdLst/>
              <a:ahLst/>
              <a:cxnLst/>
              <a:rect l="l" t="t" r="r" b="b"/>
              <a:pathLst>
                <a:path w="4166870" h="3080385">
                  <a:moveTo>
                    <a:pt x="4166615" y="0"/>
                  </a:moveTo>
                  <a:lnTo>
                    <a:pt x="0" y="0"/>
                  </a:lnTo>
                  <a:lnTo>
                    <a:pt x="0" y="3080004"/>
                  </a:lnTo>
                  <a:lnTo>
                    <a:pt x="4166615" y="3080004"/>
                  </a:lnTo>
                  <a:lnTo>
                    <a:pt x="4166615" y="0"/>
                  </a:lnTo>
                  <a:close/>
                </a:path>
              </a:pathLst>
            </a:custGeom>
            <a:solidFill>
              <a:srgbClr val="F4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03347" y="1527047"/>
              <a:ext cx="4166870" cy="3080385"/>
            </a:xfrm>
            <a:custGeom>
              <a:avLst/>
              <a:gdLst/>
              <a:ahLst/>
              <a:cxnLst/>
              <a:rect l="l" t="t" r="r" b="b"/>
              <a:pathLst>
                <a:path w="4166870" h="3080385">
                  <a:moveTo>
                    <a:pt x="0" y="3080004"/>
                  </a:moveTo>
                  <a:lnTo>
                    <a:pt x="4166615" y="3080004"/>
                  </a:lnTo>
                  <a:lnTo>
                    <a:pt x="4166615" y="0"/>
                  </a:lnTo>
                  <a:lnTo>
                    <a:pt x="0" y="0"/>
                  </a:lnTo>
                  <a:lnTo>
                    <a:pt x="0" y="3080004"/>
                  </a:lnTo>
                  <a:close/>
                </a:path>
              </a:pathLst>
            </a:custGeom>
            <a:ln w="15240">
              <a:solidFill>
                <a:srgbClr val="F4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95727" y="1534667"/>
            <a:ext cx="4182110" cy="308038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65125" indent="-229235">
              <a:lnSpc>
                <a:spcPct val="100000"/>
              </a:lnSpc>
              <a:spcBef>
                <a:spcPts val="680"/>
              </a:spcBef>
              <a:buChar char="•"/>
              <a:tabLst>
                <a:tab pos="365760" algn="l"/>
              </a:tabLst>
            </a:pPr>
            <a:r>
              <a:rPr sz="2400" spc="85" dirty="0">
                <a:latin typeface="Tahoma"/>
                <a:cs typeface="Tahoma"/>
              </a:rPr>
              <a:t>Zonas</a:t>
            </a:r>
            <a:r>
              <a:rPr sz="2400" spc="-110" dirty="0">
                <a:latin typeface="Tahoma"/>
                <a:cs typeface="Tahoma"/>
              </a:rPr>
              <a:t> </a:t>
            </a:r>
            <a:r>
              <a:rPr sz="2400" spc="120" dirty="0">
                <a:latin typeface="Tahoma"/>
                <a:cs typeface="Tahoma"/>
              </a:rPr>
              <a:t>rojo-azulado</a:t>
            </a:r>
            <a:endParaRPr sz="2400">
              <a:latin typeface="Tahoma"/>
              <a:cs typeface="Tahoma"/>
            </a:endParaRPr>
          </a:p>
          <a:p>
            <a:pPr marL="365125" indent="-229235">
              <a:lnSpc>
                <a:spcPct val="100000"/>
              </a:lnSpc>
              <a:spcBef>
                <a:spcPts val="200"/>
              </a:spcBef>
              <a:buChar char="•"/>
              <a:tabLst>
                <a:tab pos="365760" algn="l"/>
              </a:tabLst>
            </a:pPr>
            <a:r>
              <a:rPr sz="2400" spc="170" dirty="0">
                <a:latin typeface="Tahoma"/>
                <a:cs typeface="Tahoma"/>
              </a:rPr>
              <a:t>Congestión</a:t>
            </a:r>
            <a:endParaRPr sz="2400">
              <a:latin typeface="Tahoma"/>
              <a:cs typeface="Tahoma"/>
            </a:endParaRPr>
          </a:p>
          <a:p>
            <a:pPr marL="365125" indent="-229235">
              <a:lnSpc>
                <a:spcPct val="100000"/>
              </a:lnSpc>
              <a:spcBef>
                <a:spcPts val="220"/>
              </a:spcBef>
              <a:buChar char="•"/>
              <a:tabLst>
                <a:tab pos="365760" algn="l"/>
              </a:tabLst>
            </a:pPr>
            <a:r>
              <a:rPr sz="2400" spc="110" dirty="0">
                <a:latin typeface="Tahoma"/>
                <a:cs typeface="Tahoma"/>
              </a:rPr>
              <a:t>Pleura</a:t>
            </a:r>
            <a:r>
              <a:rPr sz="2400" spc="-120" dirty="0">
                <a:latin typeface="Tahoma"/>
                <a:cs typeface="Tahoma"/>
              </a:rPr>
              <a:t> </a:t>
            </a:r>
            <a:r>
              <a:rPr sz="2400" spc="25" dirty="0">
                <a:latin typeface="Tahoma"/>
                <a:cs typeface="Tahoma"/>
              </a:rPr>
              <a:t>lisa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46035" y="829055"/>
            <a:ext cx="4180840" cy="706120"/>
          </a:xfrm>
          <a:prstGeom prst="rect">
            <a:avLst/>
          </a:prstGeom>
          <a:solidFill>
            <a:srgbClr val="E26262"/>
          </a:solidFill>
        </p:spPr>
        <p:txBody>
          <a:bodyPr vert="horz" wrap="square" lIns="0" tIns="1498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180"/>
              </a:spcBef>
            </a:pPr>
            <a:r>
              <a:rPr sz="2400" spc="125" dirty="0">
                <a:solidFill>
                  <a:srgbClr val="FFFFFF"/>
                </a:solidFill>
                <a:latin typeface="Tahoma"/>
                <a:cs typeface="Tahoma"/>
              </a:rPr>
              <a:t>EVOLUCIÓN</a:t>
            </a:r>
            <a:r>
              <a:rPr sz="24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Tahoma"/>
                <a:cs typeface="Tahoma"/>
              </a:rPr>
              <a:t>CLINICA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146035" y="1519427"/>
            <a:ext cx="4180840" cy="3095625"/>
            <a:chOff x="7146035" y="1519427"/>
            <a:chExt cx="4180840" cy="3095625"/>
          </a:xfrm>
        </p:grpSpPr>
        <p:sp>
          <p:nvSpPr>
            <p:cNvPr id="9" name="object 9"/>
            <p:cNvSpPr/>
            <p:nvPr/>
          </p:nvSpPr>
          <p:spPr>
            <a:xfrm>
              <a:off x="7153655" y="1527047"/>
              <a:ext cx="4165600" cy="3080385"/>
            </a:xfrm>
            <a:custGeom>
              <a:avLst/>
              <a:gdLst/>
              <a:ahLst/>
              <a:cxnLst/>
              <a:rect l="l" t="t" r="r" b="b"/>
              <a:pathLst>
                <a:path w="4165600" h="3080385">
                  <a:moveTo>
                    <a:pt x="4165092" y="0"/>
                  </a:moveTo>
                  <a:lnTo>
                    <a:pt x="0" y="0"/>
                  </a:lnTo>
                  <a:lnTo>
                    <a:pt x="0" y="3080004"/>
                  </a:lnTo>
                  <a:lnTo>
                    <a:pt x="4165092" y="3080004"/>
                  </a:lnTo>
                  <a:lnTo>
                    <a:pt x="4165092" y="0"/>
                  </a:lnTo>
                  <a:close/>
                </a:path>
              </a:pathLst>
            </a:custGeom>
            <a:solidFill>
              <a:srgbClr val="F4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53655" y="1527047"/>
              <a:ext cx="4165600" cy="3080385"/>
            </a:xfrm>
            <a:custGeom>
              <a:avLst/>
              <a:gdLst/>
              <a:ahLst/>
              <a:cxnLst/>
              <a:rect l="l" t="t" r="r" b="b"/>
              <a:pathLst>
                <a:path w="4165600" h="3080385">
                  <a:moveTo>
                    <a:pt x="0" y="3080004"/>
                  </a:moveTo>
                  <a:lnTo>
                    <a:pt x="4165092" y="3080004"/>
                  </a:lnTo>
                  <a:lnTo>
                    <a:pt x="4165092" y="0"/>
                  </a:lnTo>
                  <a:lnTo>
                    <a:pt x="0" y="0"/>
                  </a:lnTo>
                  <a:lnTo>
                    <a:pt x="0" y="3080004"/>
                  </a:lnTo>
                  <a:close/>
                </a:path>
              </a:pathLst>
            </a:custGeom>
            <a:ln w="15240">
              <a:solidFill>
                <a:srgbClr val="F4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146035" y="1534667"/>
            <a:ext cx="4180840" cy="308038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64490" indent="-229235">
              <a:lnSpc>
                <a:spcPct val="100000"/>
              </a:lnSpc>
              <a:spcBef>
                <a:spcPts val="680"/>
              </a:spcBef>
              <a:buChar char="•"/>
              <a:tabLst>
                <a:tab pos="365125" algn="l"/>
              </a:tabLst>
            </a:pPr>
            <a:r>
              <a:rPr sz="2400" spc="50" dirty="0">
                <a:latin typeface="Tahoma"/>
                <a:cs typeface="Tahoma"/>
              </a:rPr>
              <a:t>MORT.</a:t>
            </a:r>
            <a:r>
              <a:rPr sz="2400" spc="-120" dirty="0">
                <a:latin typeface="Tahoma"/>
                <a:cs typeface="Tahoma"/>
              </a:rPr>
              <a:t> </a:t>
            </a:r>
            <a:r>
              <a:rPr sz="2400" spc="-240" dirty="0">
                <a:latin typeface="Tahoma"/>
                <a:cs typeface="Tahoma"/>
              </a:rPr>
              <a:t>1%</a:t>
            </a:r>
            <a:endParaRPr sz="2400">
              <a:latin typeface="Tahoma"/>
              <a:cs typeface="Tahoma"/>
            </a:endParaRPr>
          </a:p>
          <a:p>
            <a:pPr marL="593090" lvl="1" indent="-229235">
              <a:lnSpc>
                <a:spcPct val="100000"/>
              </a:lnSpc>
              <a:spcBef>
                <a:spcPts val="200"/>
              </a:spcBef>
              <a:buChar char="•"/>
              <a:tabLst>
                <a:tab pos="593725" algn="l"/>
              </a:tabLst>
            </a:pPr>
            <a:r>
              <a:rPr sz="2400" spc="250" dirty="0">
                <a:latin typeface="Tahoma"/>
                <a:cs typeface="Tahoma"/>
              </a:rPr>
              <a:t>Cefalea</a:t>
            </a:r>
            <a:endParaRPr sz="2400">
              <a:latin typeface="Tahoma"/>
              <a:cs typeface="Tahoma"/>
            </a:endParaRPr>
          </a:p>
          <a:p>
            <a:pPr marL="593090" lvl="1" indent="-229235">
              <a:lnSpc>
                <a:spcPct val="100000"/>
              </a:lnSpc>
              <a:spcBef>
                <a:spcPts val="220"/>
              </a:spcBef>
              <a:buChar char="•"/>
              <a:tabLst>
                <a:tab pos="593725" algn="l"/>
              </a:tabLst>
            </a:pPr>
            <a:r>
              <a:rPr sz="2400" spc="130" dirty="0">
                <a:latin typeface="Tahoma"/>
                <a:cs typeface="Tahoma"/>
              </a:rPr>
              <a:t>Mialgias</a:t>
            </a:r>
            <a:endParaRPr sz="2400">
              <a:latin typeface="Tahoma"/>
              <a:cs typeface="Tahoma"/>
            </a:endParaRPr>
          </a:p>
          <a:p>
            <a:pPr marL="593090" lvl="1" indent="-229235">
              <a:lnSpc>
                <a:spcPct val="100000"/>
              </a:lnSpc>
              <a:spcBef>
                <a:spcPts val="204"/>
              </a:spcBef>
              <a:buChar char="•"/>
              <a:tabLst>
                <a:tab pos="593725" algn="l"/>
              </a:tabLst>
            </a:pPr>
            <a:r>
              <a:rPr sz="2400" spc="90" dirty="0">
                <a:latin typeface="Tahoma"/>
                <a:cs typeface="Tahoma"/>
              </a:rPr>
              <a:t>Dolor</a:t>
            </a:r>
            <a:r>
              <a:rPr sz="2400" spc="-130" dirty="0">
                <a:latin typeface="Tahoma"/>
                <a:cs typeface="Tahoma"/>
              </a:rPr>
              <a:t> </a:t>
            </a:r>
            <a:r>
              <a:rPr sz="2400" spc="-215" dirty="0">
                <a:latin typeface="Tahoma"/>
                <a:cs typeface="Tahoma"/>
              </a:rPr>
              <a:t>EI</a:t>
            </a:r>
            <a:endParaRPr sz="2400">
              <a:latin typeface="Tahoma"/>
              <a:cs typeface="Tahoma"/>
            </a:endParaRPr>
          </a:p>
          <a:p>
            <a:pPr marL="593090" lvl="1" indent="-229235">
              <a:lnSpc>
                <a:spcPct val="100000"/>
              </a:lnSpc>
              <a:spcBef>
                <a:spcPts val="215"/>
              </a:spcBef>
              <a:buChar char="•"/>
              <a:tabLst>
                <a:tab pos="593725" algn="l"/>
              </a:tabLst>
            </a:pPr>
            <a:r>
              <a:rPr sz="2400" spc="204" dirty="0">
                <a:latin typeface="Tahoma"/>
                <a:cs typeface="Tahoma"/>
              </a:rPr>
              <a:t>exudación</a:t>
            </a:r>
            <a:endParaRPr sz="2400">
              <a:latin typeface="Tahoma"/>
              <a:cs typeface="Tahoma"/>
            </a:endParaRPr>
          </a:p>
          <a:p>
            <a:pPr marL="593090" lvl="1" indent="-229235">
              <a:lnSpc>
                <a:spcPct val="100000"/>
              </a:lnSpc>
              <a:spcBef>
                <a:spcPts val="204"/>
              </a:spcBef>
              <a:buChar char="•"/>
              <a:tabLst>
                <a:tab pos="593725" algn="l"/>
              </a:tabLst>
            </a:pPr>
            <a:r>
              <a:rPr sz="2400" spc="229" dirty="0">
                <a:latin typeface="Tahoma"/>
                <a:cs typeface="Tahoma"/>
              </a:rPr>
              <a:t>Edema</a:t>
            </a:r>
            <a:endParaRPr sz="2400">
              <a:latin typeface="Tahoma"/>
              <a:cs typeface="Tahoma"/>
            </a:endParaRPr>
          </a:p>
          <a:p>
            <a:pPr marL="593090" lvl="1" indent="-229235">
              <a:lnSpc>
                <a:spcPct val="100000"/>
              </a:lnSpc>
              <a:spcBef>
                <a:spcPts val="219"/>
              </a:spcBef>
              <a:buChar char="•"/>
              <a:tabLst>
                <a:tab pos="593725" algn="l"/>
              </a:tabLst>
            </a:pPr>
            <a:r>
              <a:rPr sz="2400" spc="100" dirty="0">
                <a:latin typeface="Tahoma"/>
                <a:cs typeface="Tahoma"/>
              </a:rPr>
              <a:t>Fiebre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6347" y="2987039"/>
            <a:ext cx="3810000" cy="340918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62255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70" dirty="0"/>
              <a:t>NEUMONÍA</a:t>
            </a:r>
            <a:r>
              <a:rPr spc="-215" dirty="0"/>
              <a:t> </a:t>
            </a:r>
            <a:r>
              <a:rPr spc="-10" dirty="0"/>
              <a:t>INTRAHOSPITALARIA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72455" y="1795272"/>
            <a:ext cx="4178935" cy="1859280"/>
            <a:chOff x="5172455" y="1795272"/>
            <a:chExt cx="4178935" cy="1859280"/>
          </a:xfrm>
        </p:grpSpPr>
        <p:sp>
          <p:nvSpPr>
            <p:cNvPr id="4" name="object 4"/>
            <p:cNvSpPr/>
            <p:nvPr/>
          </p:nvSpPr>
          <p:spPr>
            <a:xfrm>
              <a:off x="5180075" y="1802892"/>
              <a:ext cx="4163695" cy="1844039"/>
            </a:xfrm>
            <a:custGeom>
              <a:avLst/>
              <a:gdLst/>
              <a:ahLst/>
              <a:cxnLst/>
              <a:rect l="l" t="t" r="r" b="b"/>
              <a:pathLst>
                <a:path w="4163695" h="1844039">
                  <a:moveTo>
                    <a:pt x="3241548" y="0"/>
                  </a:moveTo>
                  <a:lnTo>
                    <a:pt x="3241548" y="230505"/>
                  </a:lnTo>
                  <a:lnTo>
                    <a:pt x="0" y="230505"/>
                  </a:lnTo>
                  <a:lnTo>
                    <a:pt x="0" y="1613535"/>
                  </a:lnTo>
                  <a:lnTo>
                    <a:pt x="3241548" y="1613535"/>
                  </a:lnTo>
                  <a:lnTo>
                    <a:pt x="3241548" y="1844040"/>
                  </a:lnTo>
                  <a:lnTo>
                    <a:pt x="4163568" y="922020"/>
                  </a:lnTo>
                  <a:lnTo>
                    <a:pt x="324154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80075" y="1802892"/>
              <a:ext cx="4163695" cy="1844039"/>
            </a:xfrm>
            <a:custGeom>
              <a:avLst/>
              <a:gdLst/>
              <a:ahLst/>
              <a:cxnLst/>
              <a:rect l="l" t="t" r="r" b="b"/>
              <a:pathLst>
                <a:path w="4163695" h="1844039">
                  <a:moveTo>
                    <a:pt x="0" y="230505"/>
                  </a:moveTo>
                  <a:lnTo>
                    <a:pt x="3241548" y="230505"/>
                  </a:lnTo>
                  <a:lnTo>
                    <a:pt x="3241548" y="0"/>
                  </a:lnTo>
                  <a:lnTo>
                    <a:pt x="4163568" y="922020"/>
                  </a:lnTo>
                  <a:lnTo>
                    <a:pt x="3241548" y="1844040"/>
                  </a:lnTo>
                  <a:lnTo>
                    <a:pt x="3241548" y="1613535"/>
                  </a:lnTo>
                  <a:lnTo>
                    <a:pt x="0" y="1613535"/>
                  </a:lnTo>
                  <a:lnTo>
                    <a:pt x="0" y="230505"/>
                  </a:lnTo>
                  <a:close/>
                </a:path>
              </a:pathLst>
            </a:custGeom>
            <a:ln w="15240">
              <a:solidFill>
                <a:srgbClr val="E26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77154" y="1994763"/>
            <a:ext cx="3263900" cy="113665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219"/>
              </a:spcBef>
              <a:buSzPct val="92857"/>
              <a:buChar char="•"/>
              <a:tabLst>
                <a:tab pos="127000" algn="l"/>
              </a:tabLst>
            </a:pPr>
            <a:r>
              <a:rPr sz="1400" spc="50" dirty="0">
                <a:latin typeface="Tahoma"/>
                <a:cs typeface="Tahoma"/>
              </a:rPr>
              <a:t>inmunosuprimidos</a:t>
            </a:r>
            <a:endParaRPr sz="1400">
              <a:latin typeface="Tahoma"/>
              <a:cs typeface="Tahoma"/>
            </a:endParaRPr>
          </a:p>
          <a:p>
            <a:pPr marL="127000" indent="-114300">
              <a:lnSpc>
                <a:spcPct val="100000"/>
              </a:lnSpc>
              <a:spcBef>
                <a:spcPts val="120"/>
              </a:spcBef>
              <a:buSzPct val="92857"/>
              <a:buChar char="•"/>
              <a:tabLst>
                <a:tab pos="127000" algn="l"/>
              </a:tabLst>
            </a:pPr>
            <a:r>
              <a:rPr sz="1400" spc="165" dirty="0">
                <a:latin typeface="Tahoma"/>
                <a:cs typeface="Tahoma"/>
              </a:rPr>
              <a:t>con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90" dirty="0">
                <a:latin typeface="Tahoma"/>
                <a:cs typeface="Tahoma"/>
              </a:rPr>
              <a:t>catéteres</a:t>
            </a:r>
            <a:endParaRPr sz="1400">
              <a:latin typeface="Tahoma"/>
              <a:cs typeface="Tahoma"/>
            </a:endParaRPr>
          </a:p>
          <a:p>
            <a:pPr marL="127000" marR="741045" indent="-114300">
              <a:lnSpc>
                <a:spcPts val="1550"/>
              </a:lnSpc>
              <a:spcBef>
                <a:spcPts val="280"/>
              </a:spcBef>
              <a:buSzPct val="92857"/>
              <a:buChar char="•"/>
              <a:tabLst>
                <a:tab pos="127000" algn="l"/>
              </a:tabLst>
            </a:pPr>
            <a:r>
              <a:rPr sz="1400" spc="165" dirty="0">
                <a:latin typeface="Tahoma"/>
                <a:cs typeface="Tahoma"/>
              </a:rPr>
              <a:t>con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tratamiento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85" dirty="0">
                <a:latin typeface="Tahoma"/>
                <a:cs typeface="Tahoma"/>
              </a:rPr>
              <a:t>antibiótico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prolongado</a:t>
            </a:r>
            <a:endParaRPr sz="1400">
              <a:latin typeface="Tahoma"/>
              <a:cs typeface="Tahoma"/>
            </a:endParaRPr>
          </a:p>
          <a:p>
            <a:pPr marL="127000" indent="-114300">
              <a:lnSpc>
                <a:spcPct val="100000"/>
              </a:lnSpc>
              <a:spcBef>
                <a:spcPts val="85"/>
              </a:spcBef>
              <a:buSzPct val="92857"/>
              <a:buChar char="•"/>
              <a:tabLst>
                <a:tab pos="127000" algn="l"/>
              </a:tabLst>
            </a:pPr>
            <a:r>
              <a:rPr sz="1400" spc="120" dirty="0">
                <a:latin typeface="Tahoma"/>
                <a:cs typeface="Tahoma"/>
              </a:rPr>
              <a:t>una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enfermedad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subyacente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grave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95727" y="1795272"/>
            <a:ext cx="2792095" cy="1859280"/>
            <a:chOff x="2395727" y="1795272"/>
            <a:chExt cx="2792095" cy="1859280"/>
          </a:xfrm>
        </p:grpSpPr>
        <p:sp>
          <p:nvSpPr>
            <p:cNvPr id="8" name="object 8"/>
            <p:cNvSpPr/>
            <p:nvPr/>
          </p:nvSpPr>
          <p:spPr>
            <a:xfrm>
              <a:off x="2403347" y="1802892"/>
              <a:ext cx="2776855" cy="1844039"/>
            </a:xfrm>
            <a:custGeom>
              <a:avLst/>
              <a:gdLst/>
              <a:ahLst/>
              <a:cxnLst/>
              <a:rect l="l" t="t" r="r" b="b"/>
              <a:pathLst>
                <a:path w="2776854" h="1844039">
                  <a:moveTo>
                    <a:pt x="2469388" y="0"/>
                  </a:moveTo>
                  <a:lnTo>
                    <a:pt x="307339" y="0"/>
                  </a:lnTo>
                  <a:lnTo>
                    <a:pt x="261910" y="3331"/>
                  </a:lnTo>
                  <a:lnTo>
                    <a:pt x="218554" y="13007"/>
                  </a:lnTo>
                  <a:lnTo>
                    <a:pt x="177747" y="28555"/>
                  </a:lnTo>
                  <a:lnTo>
                    <a:pt x="139963" y="49499"/>
                  </a:lnTo>
                  <a:lnTo>
                    <a:pt x="105678" y="75365"/>
                  </a:lnTo>
                  <a:lnTo>
                    <a:pt x="75365" y="105678"/>
                  </a:lnTo>
                  <a:lnTo>
                    <a:pt x="49499" y="139963"/>
                  </a:lnTo>
                  <a:lnTo>
                    <a:pt x="28555" y="177747"/>
                  </a:lnTo>
                  <a:lnTo>
                    <a:pt x="13007" y="218554"/>
                  </a:lnTo>
                  <a:lnTo>
                    <a:pt x="3331" y="261910"/>
                  </a:lnTo>
                  <a:lnTo>
                    <a:pt x="0" y="307340"/>
                  </a:lnTo>
                  <a:lnTo>
                    <a:pt x="0" y="1536700"/>
                  </a:lnTo>
                  <a:lnTo>
                    <a:pt x="3331" y="1582129"/>
                  </a:lnTo>
                  <a:lnTo>
                    <a:pt x="13007" y="1625485"/>
                  </a:lnTo>
                  <a:lnTo>
                    <a:pt x="28555" y="1666292"/>
                  </a:lnTo>
                  <a:lnTo>
                    <a:pt x="49499" y="1704076"/>
                  </a:lnTo>
                  <a:lnTo>
                    <a:pt x="75365" y="1738361"/>
                  </a:lnTo>
                  <a:lnTo>
                    <a:pt x="105678" y="1768674"/>
                  </a:lnTo>
                  <a:lnTo>
                    <a:pt x="139963" y="1794540"/>
                  </a:lnTo>
                  <a:lnTo>
                    <a:pt x="177747" y="1815484"/>
                  </a:lnTo>
                  <a:lnTo>
                    <a:pt x="218554" y="1831032"/>
                  </a:lnTo>
                  <a:lnTo>
                    <a:pt x="261910" y="1840708"/>
                  </a:lnTo>
                  <a:lnTo>
                    <a:pt x="307339" y="1844040"/>
                  </a:lnTo>
                  <a:lnTo>
                    <a:pt x="2469388" y="1844040"/>
                  </a:lnTo>
                  <a:lnTo>
                    <a:pt x="2514817" y="1840708"/>
                  </a:lnTo>
                  <a:lnTo>
                    <a:pt x="2558173" y="1831032"/>
                  </a:lnTo>
                  <a:lnTo>
                    <a:pt x="2598980" y="1815484"/>
                  </a:lnTo>
                  <a:lnTo>
                    <a:pt x="2636764" y="1794540"/>
                  </a:lnTo>
                  <a:lnTo>
                    <a:pt x="2671049" y="1768674"/>
                  </a:lnTo>
                  <a:lnTo>
                    <a:pt x="2701362" y="1738361"/>
                  </a:lnTo>
                  <a:lnTo>
                    <a:pt x="2727228" y="1704076"/>
                  </a:lnTo>
                  <a:lnTo>
                    <a:pt x="2748172" y="1666292"/>
                  </a:lnTo>
                  <a:lnTo>
                    <a:pt x="2763720" y="1625485"/>
                  </a:lnTo>
                  <a:lnTo>
                    <a:pt x="2773396" y="1582129"/>
                  </a:lnTo>
                  <a:lnTo>
                    <a:pt x="2776728" y="1536700"/>
                  </a:lnTo>
                  <a:lnTo>
                    <a:pt x="2776728" y="307340"/>
                  </a:lnTo>
                  <a:lnTo>
                    <a:pt x="2773396" y="261910"/>
                  </a:lnTo>
                  <a:lnTo>
                    <a:pt x="2763720" y="218554"/>
                  </a:lnTo>
                  <a:lnTo>
                    <a:pt x="2748172" y="177747"/>
                  </a:lnTo>
                  <a:lnTo>
                    <a:pt x="2727228" y="139963"/>
                  </a:lnTo>
                  <a:lnTo>
                    <a:pt x="2701362" y="105678"/>
                  </a:lnTo>
                  <a:lnTo>
                    <a:pt x="2671049" y="75365"/>
                  </a:lnTo>
                  <a:lnTo>
                    <a:pt x="2636764" y="49499"/>
                  </a:lnTo>
                  <a:lnTo>
                    <a:pt x="2598980" y="28555"/>
                  </a:lnTo>
                  <a:lnTo>
                    <a:pt x="2558173" y="13007"/>
                  </a:lnTo>
                  <a:lnTo>
                    <a:pt x="2514817" y="3331"/>
                  </a:lnTo>
                  <a:lnTo>
                    <a:pt x="2469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03347" y="1802892"/>
              <a:ext cx="2776855" cy="1844039"/>
            </a:xfrm>
            <a:custGeom>
              <a:avLst/>
              <a:gdLst/>
              <a:ahLst/>
              <a:cxnLst/>
              <a:rect l="l" t="t" r="r" b="b"/>
              <a:pathLst>
                <a:path w="2776854" h="1844039">
                  <a:moveTo>
                    <a:pt x="0" y="307340"/>
                  </a:moveTo>
                  <a:lnTo>
                    <a:pt x="3331" y="261910"/>
                  </a:lnTo>
                  <a:lnTo>
                    <a:pt x="13007" y="218554"/>
                  </a:lnTo>
                  <a:lnTo>
                    <a:pt x="28555" y="177747"/>
                  </a:lnTo>
                  <a:lnTo>
                    <a:pt x="49499" y="139963"/>
                  </a:lnTo>
                  <a:lnTo>
                    <a:pt x="75365" y="105678"/>
                  </a:lnTo>
                  <a:lnTo>
                    <a:pt x="105678" y="75365"/>
                  </a:lnTo>
                  <a:lnTo>
                    <a:pt x="139963" y="49499"/>
                  </a:lnTo>
                  <a:lnTo>
                    <a:pt x="177747" y="28555"/>
                  </a:lnTo>
                  <a:lnTo>
                    <a:pt x="218554" y="13007"/>
                  </a:lnTo>
                  <a:lnTo>
                    <a:pt x="261910" y="3331"/>
                  </a:lnTo>
                  <a:lnTo>
                    <a:pt x="307339" y="0"/>
                  </a:lnTo>
                  <a:lnTo>
                    <a:pt x="2469388" y="0"/>
                  </a:lnTo>
                  <a:lnTo>
                    <a:pt x="2514817" y="3331"/>
                  </a:lnTo>
                  <a:lnTo>
                    <a:pt x="2558173" y="13007"/>
                  </a:lnTo>
                  <a:lnTo>
                    <a:pt x="2598980" y="28555"/>
                  </a:lnTo>
                  <a:lnTo>
                    <a:pt x="2636764" y="49499"/>
                  </a:lnTo>
                  <a:lnTo>
                    <a:pt x="2671049" y="75365"/>
                  </a:lnTo>
                  <a:lnTo>
                    <a:pt x="2701362" y="105678"/>
                  </a:lnTo>
                  <a:lnTo>
                    <a:pt x="2727228" y="139963"/>
                  </a:lnTo>
                  <a:lnTo>
                    <a:pt x="2748172" y="177747"/>
                  </a:lnTo>
                  <a:lnTo>
                    <a:pt x="2763720" y="218554"/>
                  </a:lnTo>
                  <a:lnTo>
                    <a:pt x="2773396" y="261910"/>
                  </a:lnTo>
                  <a:lnTo>
                    <a:pt x="2776728" y="307340"/>
                  </a:lnTo>
                  <a:lnTo>
                    <a:pt x="2776728" y="1536700"/>
                  </a:lnTo>
                  <a:lnTo>
                    <a:pt x="2773396" y="1582129"/>
                  </a:lnTo>
                  <a:lnTo>
                    <a:pt x="2763720" y="1625485"/>
                  </a:lnTo>
                  <a:lnTo>
                    <a:pt x="2748172" y="1666292"/>
                  </a:lnTo>
                  <a:lnTo>
                    <a:pt x="2727228" y="1704076"/>
                  </a:lnTo>
                  <a:lnTo>
                    <a:pt x="2701362" y="1738361"/>
                  </a:lnTo>
                  <a:lnTo>
                    <a:pt x="2671049" y="1768674"/>
                  </a:lnTo>
                  <a:lnTo>
                    <a:pt x="2636764" y="1794540"/>
                  </a:lnTo>
                  <a:lnTo>
                    <a:pt x="2598980" y="1815484"/>
                  </a:lnTo>
                  <a:lnTo>
                    <a:pt x="2558173" y="1831032"/>
                  </a:lnTo>
                  <a:lnTo>
                    <a:pt x="2514817" y="1840708"/>
                  </a:lnTo>
                  <a:lnTo>
                    <a:pt x="2469388" y="1844040"/>
                  </a:lnTo>
                  <a:lnTo>
                    <a:pt x="307339" y="1844040"/>
                  </a:lnTo>
                  <a:lnTo>
                    <a:pt x="261910" y="1840708"/>
                  </a:lnTo>
                  <a:lnTo>
                    <a:pt x="218554" y="1831032"/>
                  </a:lnTo>
                  <a:lnTo>
                    <a:pt x="177747" y="1815484"/>
                  </a:lnTo>
                  <a:lnTo>
                    <a:pt x="139963" y="1794540"/>
                  </a:lnTo>
                  <a:lnTo>
                    <a:pt x="105678" y="1768674"/>
                  </a:lnTo>
                  <a:lnTo>
                    <a:pt x="75365" y="1738361"/>
                  </a:lnTo>
                  <a:lnTo>
                    <a:pt x="49499" y="1704076"/>
                  </a:lnTo>
                  <a:lnTo>
                    <a:pt x="28555" y="1666292"/>
                  </a:lnTo>
                  <a:lnTo>
                    <a:pt x="13007" y="1625485"/>
                  </a:lnTo>
                  <a:lnTo>
                    <a:pt x="3331" y="1582129"/>
                  </a:lnTo>
                  <a:lnTo>
                    <a:pt x="0" y="1536700"/>
                  </a:lnTo>
                  <a:lnTo>
                    <a:pt x="0" y="307340"/>
                  </a:lnTo>
                  <a:close/>
                </a:path>
              </a:pathLst>
            </a:custGeom>
            <a:ln w="15239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75610" y="2372613"/>
            <a:ext cx="1633220" cy="66802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416559" marR="5080" indent="-403860">
              <a:lnSpc>
                <a:spcPts val="2420"/>
              </a:lnSpc>
              <a:spcBef>
                <a:spcPts val="359"/>
              </a:spcBef>
            </a:pPr>
            <a:r>
              <a:rPr sz="2200" spc="114" dirty="0">
                <a:latin typeface="Tahoma"/>
                <a:cs typeface="Tahoma"/>
              </a:rPr>
              <a:t>Factores</a:t>
            </a:r>
            <a:r>
              <a:rPr sz="2200" spc="-160" dirty="0">
                <a:latin typeface="Tahoma"/>
                <a:cs typeface="Tahoma"/>
              </a:rPr>
              <a:t> </a:t>
            </a:r>
            <a:r>
              <a:rPr sz="2200" spc="270" dirty="0">
                <a:latin typeface="Tahoma"/>
                <a:cs typeface="Tahoma"/>
              </a:rPr>
              <a:t>de </a:t>
            </a:r>
            <a:r>
              <a:rPr sz="2200" spc="-670" dirty="0">
                <a:latin typeface="Tahoma"/>
                <a:cs typeface="Tahoma"/>
              </a:rPr>
              <a:t> </a:t>
            </a:r>
            <a:r>
              <a:rPr sz="2200" spc="75" dirty="0">
                <a:latin typeface="Tahoma"/>
                <a:cs typeface="Tahoma"/>
              </a:rPr>
              <a:t>riesgo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172455" y="3823715"/>
            <a:ext cx="4178935" cy="1858010"/>
            <a:chOff x="5172455" y="3823715"/>
            <a:chExt cx="4178935" cy="1858010"/>
          </a:xfrm>
        </p:grpSpPr>
        <p:sp>
          <p:nvSpPr>
            <p:cNvPr id="12" name="object 12"/>
            <p:cNvSpPr/>
            <p:nvPr/>
          </p:nvSpPr>
          <p:spPr>
            <a:xfrm>
              <a:off x="5180075" y="3831335"/>
              <a:ext cx="4163695" cy="1842770"/>
            </a:xfrm>
            <a:custGeom>
              <a:avLst/>
              <a:gdLst/>
              <a:ahLst/>
              <a:cxnLst/>
              <a:rect l="l" t="t" r="r" b="b"/>
              <a:pathLst>
                <a:path w="4163695" h="1842770">
                  <a:moveTo>
                    <a:pt x="3242309" y="0"/>
                  </a:moveTo>
                  <a:lnTo>
                    <a:pt x="3242309" y="230377"/>
                  </a:lnTo>
                  <a:lnTo>
                    <a:pt x="0" y="230377"/>
                  </a:lnTo>
                  <a:lnTo>
                    <a:pt x="0" y="1612264"/>
                  </a:lnTo>
                  <a:lnTo>
                    <a:pt x="3242309" y="1612264"/>
                  </a:lnTo>
                  <a:lnTo>
                    <a:pt x="3242309" y="1842515"/>
                  </a:lnTo>
                  <a:lnTo>
                    <a:pt x="4163568" y="921257"/>
                  </a:lnTo>
                  <a:lnTo>
                    <a:pt x="324230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80075" y="3831335"/>
              <a:ext cx="4163695" cy="1842770"/>
            </a:xfrm>
            <a:custGeom>
              <a:avLst/>
              <a:gdLst/>
              <a:ahLst/>
              <a:cxnLst/>
              <a:rect l="l" t="t" r="r" b="b"/>
              <a:pathLst>
                <a:path w="4163695" h="1842770">
                  <a:moveTo>
                    <a:pt x="0" y="230377"/>
                  </a:moveTo>
                  <a:lnTo>
                    <a:pt x="3242309" y="230377"/>
                  </a:lnTo>
                  <a:lnTo>
                    <a:pt x="3242309" y="0"/>
                  </a:lnTo>
                  <a:lnTo>
                    <a:pt x="4163568" y="921257"/>
                  </a:lnTo>
                  <a:lnTo>
                    <a:pt x="3242309" y="1842515"/>
                  </a:lnTo>
                  <a:lnTo>
                    <a:pt x="3242309" y="1612264"/>
                  </a:lnTo>
                  <a:lnTo>
                    <a:pt x="0" y="1612264"/>
                  </a:lnTo>
                  <a:lnTo>
                    <a:pt x="0" y="230377"/>
                  </a:lnTo>
                  <a:close/>
                </a:path>
              </a:pathLst>
            </a:custGeom>
            <a:ln w="15240">
              <a:solidFill>
                <a:srgbClr val="E26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177154" y="4022572"/>
            <a:ext cx="1506855" cy="7112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219"/>
              </a:spcBef>
              <a:buSzPct val="92857"/>
              <a:buChar char="•"/>
              <a:tabLst>
                <a:tab pos="127000" algn="l"/>
              </a:tabLst>
            </a:pPr>
            <a:r>
              <a:rPr sz="1400" spc="75" dirty="0">
                <a:latin typeface="Tahoma"/>
                <a:cs typeface="Tahoma"/>
              </a:rPr>
              <a:t>Enterobacterias</a:t>
            </a:r>
            <a:endParaRPr sz="1400">
              <a:latin typeface="Tahoma"/>
              <a:cs typeface="Tahoma"/>
            </a:endParaRPr>
          </a:p>
          <a:p>
            <a:pPr marL="127000" indent="-114300">
              <a:lnSpc>
                <a:spcPct val="100000"/>
              </a:lnSpc>
              <a:spcBef>
                <a:spcPts val="120"/>
              </a:spcBef>
              <a:buSzPct val="92857"/>
              <a:buChar char="•"/>
              <a:tabLst>
                <a:tab pos="127000" algn="l"/>
              </a:tabLst>
            </a:pPr>
            <a:r>
              <a:rPr sz="1400" spc="114" dirty="0">
                <a:latin typeface="Tahoma"/>
                <a:cs typeface="Tahoma"/>
              </a:rPr>
              <a:t>Pseudomona</a:t>
            </a:r>
            <a:endParaRPr sz="1400">
              <a:latin typeface="Tahoma"/>
              <a:cs typeface="Tahoma"/>
            </a:endParaRPr>
          </a:p>
          <a:p>
            <a:pPr marL="127000" indent="-114300">
              <a:lnSpc>
                <a:spcPct val="100000"/>
              </a:lnSpc>
              <a:spcBef>
                <a:spcPts val="120"/>
              </a:spcBef>
              <a:buSzPct val="92857"/>
              <a:buChar char="•"/>
              <a:tabLst>
                <a:tab pos="127000" algn="l"/>
              </a:tabLst>
            </a:pPr>
            <a:r>
              <a:rPr sz="1400" spc="-85" dirty="0">
                <a:latin typeface="Tahoma"/>
                <a:cs typeface="Tahoma"/>
              </a:rPr>
              <a:t>S</a:t>
            </a:r>
            <a:r>
              <a:rPr sz="1400" spc="-45" dirty="0">
                <a:latin typeface="Tahoma"/>
                <a:cs typeface="Tahoma"/>
              </a:rPr>
              <a:t>.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spc="210" dirty="0">
                <a:latin typeface="Tahoma"/>
                <a:cs typeface="Tahoma"/>
              </a:rPr>
              <a:t>A</a:t>
            </a:r>
            <a:r>
              <a:rPr sz="1400" spc="-10" dirty="0">
                <a:latin typeface="Tahoma"/>
                <a:cs typeface="Tahoma"/>
              </a:rPr>
              <a:t>ur</a:t>
            </a:r>
            <a:r>
              <a:rPr sz="1400" spc="55" dirty="0">
                <a:latin typeface="Tahoma"/>
                <a:cs typeface="Tahoma"/>
              </a:rPr>
              <a:t>eus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95727" y="3823715"/>
            <a:ext cx="2792095" cy="1858010"/>
            <a:chOff x="2395727" y="3823715"/>
            <a:chExt cx="2792095" cy="1858010"/>
          </a:xfrm>
        </p:grpSpPr>
        <p:sp>
          <p:nvSpPr>
            <p:cNvPr id="16" name="object 16"/>
            <p:cNvSpPr/>
            <p:nvPr/>
          </p:nvSpPr>
          <p:spPr>
            <a:xfrm>
              <a:off x="2403347" y="3831335"/>
              <a:ext cx="2776855" cy="1842770"/>
            </a:xfrm>
            <a:custGeom>
              <a:avLst/>
              <a:gdLst/>
              <a:ahLst/>
              <a:cxnLst/>
              <a:rect l="l" t="t" r="r" b="b"/>
              <a:pathLst>
                <a:path w="2776854" h="1842770">
                  <a:moveTo>
                    <a:pt x="2469641" y="0"/>
                  </a:moveTo>
                  <a:lnTo>
                    <a:pt x="307085" y="0"/>
                  </a:lnTo>
                  <a:lnTo>
                    <a:pt x="261719" y="3330"/>
                  </a:lnTo>
                  <a:lnTo>
                    <a:pt x="218415" y="13006"/>
                  </a:lnTo>
                  <a:lnTo>
                    <a:pt x="177649" y="28550"/>
                  </a:lnTo>
                  <a:lnTo>
                    <a:pt x="139898" y="49487"/>
                  </a:lnTo>
                  <a:lnTo>
                    <a:pt x="105636" y="75341"/>
                  </a:lnTo>
                  <a:lnTo>
                    <a:pt x="75341" y="105636"/>
                  </a:lnTo>
                  <a:lnTo>
                    <a:pt x="49487" y="139898"/>
                  </a:lnTo>
                  <a:lnTo>
                    <a:pt x="28550" y="177649"/>
                  </a:lnTo>
                  <a:lnTo>
                    <a:pt x="13006" y="218415"/>
                  </a:lnTo>
                  <a:lnTo>
                    <a:pt x="3330" y="261719"/>
                  </a:lnTo>
                  <a:lnTo>
                    <a:pt x="0" y="307086"/>
                  </a:lnTo>
                  <a:lnTo>
                    <a:pt x="0" y="1535430"/>
                  </a:lnTo>
                  <a:lnTo>
                    <a:pt x="3330" y="1580796"/>
                  </a:lnTo>
                  <a:lnTo>
                    <a:pt x="13006" y="1624100"/>
                  </a:lnTo>
                  <a:lnTo>
                    <a:pt x="28550" y="1664866"/>
                  </a:lnTo>
                  <a:lnTo>
                    <a:pt x="49487" y="1702617"/>
                  </a:lnTo>
                  <a:lnTo>
                    <a:pt x="75341" y="1736879"/>
                  </a:lnTo>
                  <a:lnTo>
                    <a:pt x="105636" y="1767174"/>
                  </a:lnTo>
                  <a:lnTo>
                    <a:pt x="139898" y="1793028"/>
                  </a:lnTo>
                  <a:lnTo>
                    <a:pt x="177649" y="1813965"/>
                  </a:lnTo>
                  <a:lnTo>
                    <a:pt x="218415" y="1829509"/>
                  </a:lnTo>
                  <a:lnTo>
                    <a:pt x="261719" y="1839185"/>
                  </a:lnTo>
                  <a:lnTo>
                    <a:pt x="307085" y="1842515"/>
                  </a:lnTo>
                  <a:lnTo>
                    <a:pt x="2469641" y="1842515"/>
                  </a:lnTo>
                  <a:lnTo>
                    <a:pt x="2515008" y="1839185"/>
                  </a:lnTo>
                  <a:lnTo>
                    <a:pt x="2558312" y="1829509"/>
                  </a:lnTo>
                  <a:lnTo>
                    <a:pt x="2599078" y="1813965"/>
                  </a:lnTo>
                  <a:lnTo>
                    <a:pt x="2636829" y="1793028"/>
                  </a:lnTo>
                  <a:lnTo>
                    <a:pt x="2671091" y="1767174"/>
                  </a:lnTo>
                  <a:lnTo>
                    <a:pt x="2701386" y="1736879"/>
                  </a:lnTo>
                  <a:lnTo>
                    <a:pt x="2727240" y="1702617"/>
                  </a:lnTo>
                  <a:lnTo>
                    <a:pt x="2748177" y="1664866"/>
                  </a:lnTo>
                  <a:lnTo>
                    <a:pt x="2763721" y="1624100"/>
                  </a:lnTo>
                  <a:lnTo>
                    <a:pt x="2773397" y="1580796"/>
                  </a:lnTo>
                  <a:lnTo>
                    <a:pt x="2776728" y="1535430"/>
                  </a:lnTo>
                  <a:lnTo>
                    <a:pt x="2776728" y="307086"/>
                  </a:lnTo>
                  <a:lnTo>
                    <a:pt x="2773397" y="261719"/>
                  </a:lnTo>
                  <a:lnTo>
                    <a:pt x="2763721" y="218415"/>
                  </a:lnTo>
                  <a:lnTo>
                    <a:pt x="2748177" y="177649"/>
                  </a:lnTo>
                  <a:lnTo>
                    <a:pt x="2727240" y="139898"/>
                  </a:lnTo>
                  <a:lnTo>
                    <a:pt x="2701386" y="105636"/>
                  </a:lnTo>
                  <a:lnTo>
                    <a:pt x="2671091" y="75341"/>
                  </a:lnTo>
                  <a:lnTo>
                    <a:pt x="2636829" y="49487"/>
                  </a:lnTo>
                  <a:lnTo>
                    <a:pt x="2599078" y="28550"/>
                  </a:lnTo>
                  <a:lnTo>
                    <a:pt x="2558312" y="13006"/>
                  </a:lnTo>
                  <a:lnTo>
                    <a:pt x="2515008" y="3330"/>
                  </a:lnTo>
                  <a:lnTo>
                    <a:pt x="24696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03347" y="3831335"/>
              <a:ext cx="2776855" cy="1842770"/>
            </a:xfrm>
            <a:custGeom>
              <a:avLst/>
              <a:gdLst/>
              <a:ahLst/>
              <a:cxnLst/>
              <a:rect l="l" t="t" r="r" b="b"/>
              <a:pathLst>
                <a:path w="2776854" h="1842770">
                  <a:moveTo>
                    <a:pt x="0" y="307086"/>
                  </a:moveTo>
                  <a:lnTo>
                    <a:pt x="3330" y="261719"/>
                  </a:lnTo>
                  <a:lnTo>
                    <a:pt x="13006" y="218415"/>
                  </a:lnTo>
                  <a:lnTo>
                    <a:pt x="28550" y="177649"/>
                  </a:lnTo>
                  <a:lnTo>
                    <a:pt x="49487" y="139898"/>
                  </a:lnTo>
                  <a:lnTo>
                    <a:pt x="75341" y="105636"/>
                  </a:lnTo>
                  <a:lnTo>
                    <a:pt x="105636" y="75341"/>
                  </a:lnTo>
                  <a:lnTo>
                    <a:pt x="139898" y="49487"/>
                  </a:lnTo>
                  <a:lnTo>
                    <a:pt x="177649" y="28550"/>
                  </a:lnTo>
                  <a:lnTo>
                    <a:pt x="218415" y="13006"/>
                  </a:lnTo>
                  <a:lnTo>
                    <a:pt x="261719" y="3330"/>
                  </a:lnTo>
                  <a:lnTo>
                    <a:pt x="307085" y="0"/>
                  </a:lnTo>
                  <a:lnTo>
                    <a:pt x="2469641" y="0"/>
                  </a:lnTo>
                  <a:lnTo>
                    <a:pt x="2515008" y="3330"/>
                  </a:lnTo>
                  <a:lnTo>
                    <a:pt x="2558312" y="13006"/>
                  </a:lnTo>
                  <a:lnTo>
                    <a:pt x="2599078" y="28550"/>
                  </a:lnTo>
                  <a:lnTo>
                    <a:pt x="2636829" y="49487"/>
                  </a:lnTo>
                  <a:lnTo>
                    <a:pt x="2671091" y="75341"/>
                  </a:lnTo>
                  <a:lnTo>
                    <a:pt x="2701386" y="105636"/>
                  </a:lnTo>
                  <a:lnTo>
                    <a:pt x="2727240" y="139898"/>
                  </a:lnTo>
                  <a:lnTo>
                    <a:pt x="2748177" y="177649"/>
                  </a:lnTo>
                  <a:lnTo>
                    <a:pt x="2763721" y="218415"/>
                  </a:lnTo>
                  <a:lnTo>
                    <a:pt x="2773397" y="261719"/>
                  </a:lnTo>
                  <a:lnTo>
                    <a:pt x="2776728" y="307086"/>
                  </a:lnTo>
                  <a:lnTo>
                    <a:pt x="2776728" y="1535430"/>
                  </a:lnTo>
                  <a:lnTo>
                    <a:pt x="2773397" y="1580796"/>
                  </a:lnTo>
                  <a:lnTo>
                    <a:pt x="2763721" y="1624100"/>
                  </a:lnTo>
                  <a:lnTo>
                    <a:pt x="2748177" y="1664866"/>
                  </a:lnTo>
                  <a:lnTo>
                    <a:pt x="2727240" y="1702617"/>
                  </a:lnTo>
                  <a:lnTo>
                    <a:pt x="2701386" y="1736879"/>
                  </a:lnTo>
                  <a:lnTo>
                    <a:pt x="2671091" y="1767174"/>
                  </a:lnTo>
                  <a:lnTo>
                    <a:pt x="2636829" y="1793028"/>
                  </a:lnTo>
                  <a:lnTo>
                    <a:pt x="2599078" y="1813965"/>
                  </a:lnTo>
                  <a:lnTo>
                    <a:pt x="2558312" y="1829509"/>
                  </a:lnTo>
                  <a:lnTo>
                    <a:pt x="2515008" y="1839185"/>
                  </a:lnTo>
                  <a:lnTo>
                    <a:pt x="2469641" y="1842515"/>
                  </a:lnTo>
                  <a:lnTo>
                    <a:pt x="307085" y="1842515"/>
                  </a:lnTo>
                  <a:lnTo>
                    <a:pt x="261719" y="1839185"/>
                  </a:lnTo>
                  <a:lnTo>
                    <a:pt x="218415" y="1829509"/>
                  </a:lnTo>
                  <a:lnTo>
                    <a:pt x="177649" y="1813965"/>
                  </a:lnTo>
                  <a:lnTo>
                    <a:pt x="139898" y="1793028"/>
                  </a:lnTo>
                  <a:lnTo>
                    <a:pt x="105636" y="1767174"/>
                  </a:lnTo>
                  <a:lnTo>
                    <a:pt x="75341" y="1736879"/>
                  </a:lnTo>
                  <a:lnTo>
                    <a:pt x="49487" y="1702617"/>
                  </a:lnTo>
                  <a:lnTo>
                    <a:pt x="28550" y="1664866"/>
                  </a:lnTo>
                  <a:lnTo>
                    <a:pt x="13006" y="1624100"/>
                  </a:lnTo>
                  <a:lnTo>
                    <a:pt x="3330" y="1580796"/>
                  </a:lnTo>
                  <a:lnTo>
                    <a:pt x="0" y="1535430"/>
                  </a:lnTo>
                  <a:lnTo>
                    <a:pt x="0" y="307086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632710" y="4554728"/>
            <a:ext cx="23190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200" dirty="0">
                <a:latin typeface="Tahoma"/>
                <a:cs typeface="Tahoma"/>
              </a:rPr>
              <a:t>M</a:t>
            </a:r>
            <a:r>
              <a:rPr sz="2200" spc="65" dirty="0">
                <a:latin typeface="Tahoma"/>
                <a:cs typeface="Tahoma"/>
              </a:rPr>
              <a:t>i</a:t>
            </a:r>
            <a:r>
              <a:rPr sz="2200" spc="150" dirty="0">
                <a:latin typeface="Tahoma"/>
                <a:cs typeface="Tahoma"/>
              </a:rPr>
              <a:t>croorgan</a:t>
            </a:r>
            <a:r>
              <a:rPr sz="2200" spc="80" dirty="0">
                <a:latin typeface="Tahoma"/>
                <a:cs typeface="Tahoma"/>
              </a:rPr>
              <a:t>i</a:t>
            </a:r>
            <a:r>
              <a:rPr sz="2200" spc="40" dirty="0">
                <a:latin typeface="Tahoma"/>
                <a:cs typeface="Tahoma"/>
              </a:rPr>
              <a:t>smos</a:t>
            </a:r>
            <a:endParaRPr sz="2200">
              <a:latin typeface="Tahoma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4435" y="2002535"/>
            <a:ext cx="2068068" cy="214884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4435" y="4541520"/>
            <a:ext cx="2414016" cy="1854707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5761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70" dirty="0"/>
              <a:t>NEUMONÍA</a:t>
            </a:r>
            <a:r>
              <a:rPr spc="-185" dirty="0"/>
              <a:t> </a:t>
            </a:r>
            <a:r>
              <a:rPr spc="204" dirty="0"/>
              <a:t>POR</a:t>
            </a:r>
            <a:r>
              <a:rPr spc="-150" dirty="0"/>
              <a:t> </a:t>
            </a:r>
            <a:r>
              <a:rPr spc="130" dirty="0"/>
              <a:t>ASPIRACIÓN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2711" y="1575816"/>
            <a:ext cx="2115820" cy="1161415"/>
          </a:xfrm>
          <a:prstGeom prst="rect">
            <a:avLst/>
          </a:prstGeom>
          <a:solidFill>
            <a:srgbClr val="A74646"/>
          </a:solidFill>
          <a:ln w="15240">
            <a:solidFill>
              <a:srgbClr val="FFFFFF"/>
            </a:solidFill>
          </a:ln>
        </p:spPr>
        <p:txBody>
          <a:bodyPr vert="horz" wrap="square" lIns="0" tIns="35941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2830"/>
              </a:spcBef>
            </a:pPr>
            <a:r>
              <a:rPr sz="2600" spc="160" dirty="0">
                <a:solidFill>
                  <a:srgbClr val="FFFFFF"/>
                </a:solidFill>
                <a:latin typeface="Tahoma"/>
                <a:cs typeface="Tahoma"/>
              </a:rPr>
              <a:t>Necrosante.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8516" y="2795016"/>
            <a:ext cx="2205355" cy="1161415"/>
          </a:xfrm>
          <a:prstGeom prst="rect">
            <a:avLst/>
          </a:prstGeom>
          <a:solidFill>
            <a:srgbClr val="D37979"/>
          </a:solidFill>
          <a:ln w="15240">
            <a:solidFill>
              <a:srgbClr val="FFFFFF"/>
            </a:solidFill>
          </a:ln>
        </p:spPr>
        <p:txBody>
          <a:bodyPr vert="horz" wrap="square" lIns="0" tIns="215900" rIns="0" bIns="0" rtlCol="0">
            <a:spAutoFit/>
          </a:bodyPr>
          <a:lstStyle/>
          <a:p>
            <a:pPr marL="207010" marR="71120" indent="-127000">
              <a:lnSpc>
                <a:spcPts val="2870"/>
              </a:lnSpc>
              <a:spcBef>
                <a:spcPts val="1700"/>
              </a:spcBef>
            </a:pPr>
            <a:r>
              <a:rPr sz="2600" spc="130" dirty="0">
                <a:solidFill>
                  <a:srgbClr val="FFFFFF"/>
                </a:solidFill>
                <a:latin typeface="Tahoma"/>
                <a:cs typeface="Tahoma"/>
              </a:rPr>
              <a:t>Curso</a:t>
            </a:r>
            <a:r>
              <a:rPr sz="2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60" dirty="0">
                <a:solidFill>
                  <a:srgbClr val="FFFFFF"/>
                </a:solidFill>
                <a:latin typeface="Tahoma"/>
                <a:cs typeface="Tahoma"/>
              </a:rPr>
              <a:t>clínico </a:t>
            </a:r>
            <a:r>
              <a:rPr sz="2600" spc="-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05" dirty="0">
                <a:solidFill>
                  <a:srgbClr val="FFFFFF"/>
                </a:solidFill>
                <a:latin typeface="Tahoma"/>
                <a:cs typeface="Tahoma"/>
              </a:rPr>
              <a:t>fulminante.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66076" y="4014215"/>
            <a:ext cx="3150235" cy="1161415"/>
          </a:xfrm>
          <a:prstGeom prst="rect">
            <a:avLst/>
          </a:prstGeom>
          <a:solidFill>
            <a:srgbClr val="EFBEBE"/>
          </a:solidFill>
          <a:ln w="15240">
            <a:solidFill>
              <a:srgbClr val="FFFFFF"/>
            </a:solidFill>
          </a:ln>
        </p:spPr>
        <p:txBody>
          <a:bodyPr vert="horz" wrap="square" lIns="0" tIns="215900" rIns="0" bIns="0" rtlCol="0">
            <a:spAutoFit/>
          </a:bodyPr>
          <a:lstStyle/>
          <a:p>
            <a:pPr marL="294005" marR="61594" indent="-222885">
              <a:lnSpc>
                <a:spcPts val="2870"/>
              </a:lnSpc>
              <a:spcBef>
                <a:spcPts val="1700"/>
              </a:spcBef>
            </a:pPr>
            <a:r>
              <a:rPr sz="2600" spc="215" dirty="0">
                <a:solidFill>
                  <a:srgbClr val="FFFFFF"/>
                </a:solidFill>
                <a:latin typeface="Tahoma"/>
                <a:cs typeface="Tahoma"/>
              </a:rPr>
              <a:t>Absceso</a:t>
            </a:r>
            <a:r>
              <a:rPr sz="2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60" dirty="0">
                <a:solidFill>
                  <a:srgbClr val="FFFFFF"/>
                </a:solidFill>
                <a:latin typeface="Tahoma"/>
                <a:cs typeface="Tahoma"/>
              </a:rPr>
              <a:t>pulmonar </a:t>
            </a:r>
            <a:r>
              <a:rPr sz="2600" spc="-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80" dirty="0">
                <a:solidFill>
                  <a:srgbClr val="FFFFFF"/>
                </a:solidFill>
                <a:latin typeface="Tahoma"/>
                <a:cs typeface="Tahoma"/>
              </a:rPr>
              <a:t>(complicación).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01711" y="5233415"/>
            <a:ext cx="2879090" cy="1160145"/>
          </a:xfrm>
          <a:prstGeom prst="rect">
            <a:avLst/>
          </a:prstGeom>
          <a:solidFill>
            <a:srgbClr val="D37979"/>
          </a:solidFill>
          <a:ln w="15240">
            <a:solidFill>
              <a:srgbClr val="FFFFFF"/>
            </a:solidFill>
          </a:ln>
        </p:spPr>
        <p:txBody>
          <a:bodyPr vert="horz" wrap="square" lIns="0" tIns="215900" rIns="0" bIns="0" rtlCol="0">
            <a:spAutoFit/>
          </a:bodyPr>
          <a:lstStyle/>
          <a:p>
            <a:pPr marL="552450" marR="74295" indent="-471170">
              <a:lnSpc>
                <a:spcPts val="2870"/>
              </a:lnSpc>
              <a:spcBef>
                <a:spcPts val="1700"/>
              </a:spcBef>
            </a:pPr>
            <a:r>
              <a:rPr sz="2600" spc="270" dirty="0">
                <a:solidFill>
                  <a:srgbClr val="FFFFFF"/>
                </a:solidFill>
                <a:latin typeface="Tahoma"/>
                <a:cs typeface="Tahoma"/>
              </a:rPr>
              <a:t>Causa</a:t>
            </a:r>
            <a:r>
              <a:rPr sz="26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70" dirty="0">
                <a:solidFill>
                  <a:srgbClr val="FFFFFF"/>
                </a:solidFill>
                <a:latin typeface="Tahoma"/>
                <a:cs typeface="Tahoma"/>
              </a:rPr>
              <a:t>frecuente </a:t>
            </a:r>
            <a:r>
              <a:rPr sz="2600" spc="-7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3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6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20" dirty="0">
                <a:solidFill>
                  <a:srgbClr val="FFFFFF"/>
                </a:solidFill>
                <a:latin typeface="Tahoma"/>
                <a:cs typeface="Tahoma"/>
              </a:rPr>
              <a:t>muerte.</a:t>
            </a:r>
            <a:endParaRPr sz="26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2635" y="1414049"/>
            <a:ext cx="3552444" cy="175587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928108" y="2046478"/>
            <a:ext cx="1102360" cy="46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30"/>
              </a:lnSpc>
              <a:spcBef>
                <a:spcPts val="100"/>
              </a:spcBef>
            </a:pPr>
            <a:r>
              <a:rPr sz="1500" spc="85" dirty="0">
                <a:latin typeface="Tahoma"/>
                <a:cs typeface="Tahoma"/>
              </a:rPr>
              <a:t>Bacteriana:</a:t>
            </a:r>
            <a:endParaRPr sz="1500">
              <a:latin typeface="Tahoma"/>
              <a:cs typeface="Tahoma"/>
            </a:endParaRPr>
          </a:p>
          <a:p>
            <a:pPr algn="ctr">
              <a:lnSpc>
                <a:spcPts val="1730"/>
              </a:lnSpc>
            </a:pPr>
            <a:r>
              <a:rPr sz="1500" spc="55" dirty="0">
                <a:latin typeface="Tahoma"/>
                <a:cs typeface="Tahoma"/>
              </a:rPr>
              <a:t>flora</a:t>
            </a:r>
            <a:r>
              <a:rPr sz="1500" spc="-105" dirty="0">
                <a:latin typeface="Tahoma"/>
                <a:cs typeface="Tahoma"/>
              </a:rPr>
              <a:t> </a:t>
            </a:r>
            <a:r>
              <a:rPr sz="1500" spc="65" dirty="0">
                <a:latin typeface="Tahoma"/>
                <a:cs typeface="Tahoma"/>
              </a:rPr>
              <a:t>oral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22422" y="2046478"/>
            <a:ext cx="1117600" cy="46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30"/>
              </a:lnSpc>
              <a:spcBef>
                <a:spcPts val="100"/>
              </a:spcBef>
            </a:pPr>
            <a:r>
              <a:rPr sz="1500" spc="95" dirty="0">
                <a:latin typeface="Tahoma"/>
                <a:cs typeface="Tahoma"/>
              </a:rPr>
              <a:t>Química:</a:t>
            </a:r>
            <a:r>
              <a:rPr sz="1500" spc="-110" dirty="0">
                <a:latin typeface="Tahoma"/>
                <a:cs typeface="Tahoma"/>
              </a:rPr>
              <a:t> </a:t>
            </a:r>
            <a:r>
              <a:rPr sz="1500" spc="85" dirty="0">
                <a:latin typeface="Tahoma"/>
                <a:cs typeface="Tahoma"/>
              </a:rPr>
              <a:t>A.</a:t>
            </a:r>
            <a:endParaRPr sz="1500">
              <a:latin typeface="Tahoma"/>
              <a:cs typeface="Tahoma"/>
            </a:endParaRPr>
          </a:p>
          <a:p>
            <a:pPr algn="ctr">
              <a:lnSpc>
                <a:spcPts val="1730"/>
              </a:lnSpc>
            </a:pPr>
            <a:r>
              <a:rPr sz="1500" spc="95" dirty="0">
                <a:latin typeface="Tahoma"/>
                <a:cs typeface="Tahoma"/>
              </a:rPr>
              <a:t>Gástrico</a:t>
            </a:r>
            <a:endParaRPr sz="15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6244" y="3310128"/>
            <a:ext cx="2823972" cy="297027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42519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65" dirty="0"/>
              <a:t>ABSCESO</a:t>
            </a:r>
            <a:r>
              <a:rPr spc="-210" dirty="0"/>
              <a:t> </a:t>
            </a:r>
            <a:r>
              <a:rPr spc="204" dirty="0"/>
              <a:t>PULMONAR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82976" y="1531365"/>
            <a:ext cx="8086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spc="-60" dirty="0">
                <a:solidFill>
                  <a:srgbClr val="E26262"/>
                </a:solidFill>
                <a:latin typeface="Microsoft Sans Serif"/>
                <a:cs typeface="Microsoft Sans Serif"/>
              </a:rPr>
              <a:t>🠶	</a:t>
            </a:r>
            <a:r>
              <a:rPr sz="1800" spc="114" dirty="0">
                <a:solidFill>
                  <a:srgbClr val="404040"/>
                </a:solidFill>
                <a:latin typeface="Tahoma"/>
                <a:cs typeface="Tahoma"/>
              </a:rPr>
              <a:t>Proceso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404040"/>
                </a:solidFill>
                <a:latin typeface="Tahoma"/>
                <a:cs typeface="Tahoma"/>
              </a:rPr>
              <a:t>supurativo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local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ahoma"/>
                <a:cs typeface="Tahoma"/>
              </a:rPr>
              <a:t>el</a:t>
            </a:r>
            <a:r>
              <a:rPr sz="1800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Tahoma"/>
                <a:cs typeface="Tahoma"/>
              </a:rPr>
              <a:t>pulmón,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404040"/>
                </a:solidFill>
                <a:latin typeface="Tahoma"/>
                <a:cs typeface="Tahoma"/>
              </a:rPr>
              <a:t>caracterizado</a:t>
            </a:r>
            <a:r>
              <a:rPr sz="1800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ahoma"/>
                <a:cs typeface="Tahoma"/>
              </a:rPr>
              <a:t>por</a:t>
            </a:r>
            <a:r>
              <a:rPr sz="1800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404040"/>
                </a:solidFill>
                <a:latin typeface="Tahoma"/>
                <a:cs typeface="Tahoma"/>
              </a:rPr>
              <a:t>necrosis</a:t>
            </a:r>
            <a:r>
              <a:rPr sz="1800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30" dirty="0">
                <a:solidFill>
                  <a:srgbClr val="404040"/>
                </a:solidFill>
                <a:latin typeface="Tahoma"/>
                <a:cs typeface="Tahoma"/>
              </a:rPr>
              <a:t>del </a:t>
            </a:r>
            <a:r>
              <a:rPr sz="1800" spc="-5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ahoma"/>
                <a:cs typeface="Tahoma"/>
              </a:rPr>
              <a:t>tejido¨.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2051" y="2298192"/>
            <a:ext cx="2712720" cy="547370"/>
          </a:xfrm>
          <a:prstGeom prst="rect">
            <a:avLst/>
          </a:prstGeom>
          <a:solidFill>
            <a:srgbClr val="A74646"/>
          </a:solidFill>
        </p:spPr>
        <p:txBody>
          <a:bodyPr vert="horz" wrap="square" lIns="0" tIns="120014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944"/>
              </a:spcBef>
            </a:pPr>
            <a:r>
              <a:rPr sz="1900" spc="95" dirty="0">
                <a:solidFill>
                  <a:srgbClr val="FFFFFF"/>
                </a:solidFill>
                <a:latin typeface="Tahoma"/>
                <a:cs typeface="Tahoma"/>
              </a:rPr>
              <a:t>Factores</a:t>
            </a:r>
            <a:r>
              <a:rPr sz="19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23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9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riesgo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2051" y="2852927"/>
            <a:ext cx="2712720" cy="2905125"/>
          </a:xfrm>
          <a:prstGeom prst="rect">
            <a:avLst/>
          </a:prstGeom>
          <a:solidFill>
            <a:srgbClr val="EFBEBE">
              <a:alpha val="90194"/>
            </a:srgbClr>
          </a:solidFill>
          <a:ln w="15240">
            <a:solidFill>
              <a:srgbClr val="EFBEBE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273050" indent="-172720">
              <a:lnSpc>
                <a:spcPct val="100000"/>
              </a:lnSpc>
              <a:spcBef>
                <a:spcPts val="580"/>
              </a:spcBef>
              <a:buChar char="•"/>
              <a:tabLst>
                <a:tab pos="273685" algn="l"/>
              </a:tabLst>
            </a:pPr>
            <a:r>
              <a:rPr sz="1900" spc="180" dirty="0">
                <a:latin typeface="Tahoma"/>
                <a:cs typeface="Tahoma"/>
              </a:rPr>
              <a:t>QX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spc="80" dirty="0">
                <a:latin typeface="Tahoma"/>
                <a:cs typeface="Tahoma"/>
              </a:rPr>
              <a:t>orofaringe.</a:t>
            </a:r>
            <a:endParaRPr sz="1900">
              <a:latin typeface="Tahoma"/>
              <a:cs typeface="Tahoma"/>
            </a:endParaRPr>
          </a:p>
          <a:p>
            <a:pPr marL="273050" marR="551815" indent="-172720">
              <a:lnSpc>
                <a:spcPts val="2100"/>
              </a:lnSpc>
              <a:spcBef>
                <a:spcPts val="390"/>
              </a:spcBef>
              <a:buChar char="•"/>
              <a:tabLst>
                <a:tab pos="273685" algn="l"/>
              </a:tabLst>
            </a:pPr>
            <a:r>
              <a:rPr sz="1900" spc="100" dirty="0">
                <a:latin typeface="Tahoma"/>
                <a:cs typeface="Tahoma"/>
              </a:rPr>
              <a:t>Infecciones </a:t>
            </a:r>
            <a:r>
              <a:rPr sz="1900" spc="105" dirty="0">
                <a:latin typeface="Tahoma"/>
                <a:cs typeface="Tahoma"/>
              </a:rPr>
              <a:t> </a:t>
            </a:r>
            <a:r>
              <a:rPr sz="1900" spc="-120" dirty="0">
                <a:latin typeface="Tahoma"/>
                <a:cs typeface="Tahoma"/>
              </a:rPr>
              <a:t>s</a:t>
            </a:r>
            <a:r>
              <a:rPr sz="1900" spc="-50" dirty="0">
                <a:latin typeface="Tahoma"/>
                <a:cs typeface="Tahoma"/>
              </a:rPr>
              <a:t>i</a:t>
            </a:r>
            <a:r>
              <a:rPr sz="1900" spc="130" dirty="0">
                <a:latin typeface="Tahoma"/>
                <a:cs typeface="Tahoma"/>
              </a:rPr>
              <a:t>nobronqu</a:t>
            </a:r>
            <a:r>
              <a:rPr sz="1900" spc="-45" dirty="0">
                <a:latin typeface="Tahoma"/>
                <a:cs typeface="Tahoma"/>
              </a:rPr>
              <a:t>i</a:t>
            </a:r>
            <a:r>
              <a:rPr sz="1900" spc="55" dirty="0">
                <a:latin typeface="Tahoma"/>
                <a:cs typeface="Tahoma"/>
              </a:rPr>
              <a:t>ales.</a:t>
            </a:r>
            <a:endParaRPr sz="1900">
              <a:latin typeface="Tahoma"/>
              <a:cs typeface="Tahoma"/>
            </a:endParaRPr>
          </a:p>
          <a:p>
            <a:pPr marL="273050" indent="-172720">
              <a:lnSpc>
                <a:spcPct val="100000"/>
              </a:lnSpc>
              <a:spcBef>
                <a:spcPts val="114"/>
              </a:spcBef>
              <a:buChar char="•"/>
              <a:tabLst>
                <a:tab pos="273685" algn="l"/>
              </a:tabLst>
            </a:pPr>
            <a:r>
              <a:rPr sz="1900" spc="10" dirty="0">
                <a:latin typeface="Tahoma"/>
                <a:cs typeface="Tahoma"/>
              </a:rPr>
              <a:t>Sepsis</a:t>
            </a:r>
            <a:r>
              <a:rPr sz="1900" spc="-110" dirty="0">
                <a:latin typeface="Tahoma"/>
                <a:cs typeface="Tahoma"/>
              </a:rPr>
              <a:t> </a:t>
            </a:r>
            <a:r>
              <a:rPr sz="1900" spc="105" dirty="0">
                <a:latin typeface="Tahoma"/>
                <a:cs typeface="Tahoma"/>
              </a:rPr>
              <a:t>dental.</a:t>
            </a:r>
            <a:endParaRPr sz="1900">
              <a:latin typeface="Tahoma"/>
              <a:cs typeface="Tahoma"/>
            </a:endParaRPr>
          </a:p>
          <a:p>
            <a:pPr marL="273050" indent="-172720">
              <a:lnSpc>
                <a:spcPct val="100000"/>
              </a:lnSpc>
              <a:spcBef>
                <a:spcPts val="165"/>
              </a:spcBef>
              <a:buChar char="•"/>
              <a:tabLst>
                <a:tab pos="273685" algn="l"/>
              </a:tabLst>
            </a:pPr>
            <a:r>
              <a:rPr sz="1900" spc="80" dirty="0">
                <a:latin typeface="Tahoma"/>
                <a:cs typeface="Tahoma"/>
              </a:rPr>
              <a:t>Bronquiectasias.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5771" y="2298192"/>
            <a:ext cx="2712720" cy="554990"/>
          </a:xfrm>
          <a:prstGeom prst="rect">
            <a:avLst/>
          </a:prstGeom>
          <a:solidFill>
            <a:srgbClr val="EFBEBE"/>
          </a:solidFill>
        </p:spPr>
        <p:txBody>
          <a:bodyPr vert="horz" wrap="square" lIns="0" tIns="120014" rIns="0" bIns="0" rtlCol="0">
            <a:spAutoFit/>
          </a:bodyPr>
          <a:lstStyle/>
          <a:p>
            <a:pPr marL="857250">
              <a:lnSpc>
                <a:spcPct val="100000"/>
              </a:lnSpc>
              <a:spcBef>
                <a:spcPts val="944"/>
              </a:spcBef>
            </a:pPr>
            <a:r>
              <a:rPr sz="1900" spc="75" dirty="0">
                <a:solidFill>
                  <a:srgbClr val="FFFFFF"/>
                </a:solidFill>
                <a:latin typeface="Tahoma"/>
                <a:cs typeface="Tahoma"/>
              </a:rPr>
              <a:t>Etiología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5771" y="2860548"/>
            <a:ext cx="2712720" cy="2897505"/>
          </a:xfrm>
          <a:prstGeom prst="rect">
            <a:avLst/>
          </a:prstGeom>
          <a:solidFill>
            <a:srgbClr val="EFBEBE">
              <a:alpha val="90194"/>
            </a:srgbClr>
          </a:solidFill>
          <a:ln w="15240">
            <a:solidFill>
              <a:srgbClr val="EFBEBE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273685" marR="137160" indent="-172720">
              <a:lnSpc>
                <a:spcPts val="2100"/>
              </a:lnSpc>
              <a:spcBef>
                <a:spcPts val="740"/>
              </a:spcBef>
              <a:buChar char="•"/>
              <a:tabLst>
                <a:tab pos="273685" algn="l"/>
              </a:tabLst>
            </a:pPr>
            <a:r>
              <a:rPr sz="1900" spc="110" dirty="0">
                <a:latin typeface="Tahoma"/>
                <a:cs typeface="Tahoma"/>
              </a:rPr>
              <a:t>Aspiración </a:t>
            </a:r>
            <a:r>
              <a:rPr sz="1900" spc="235" dirty="0">
                <a:latin typeface="Tahoma"/>
                <a:cs typeface="Tahoma"/>
              </a:rPr>
              <a:t>de </a:t>
            </a:r>
            <a:r>
              <a:rPr sz="1900" spc="240" dirty="0">
                <a:latin typeface="Tahoma"/>
                <a:cs typeface="Tahoma"/>
              </a:rPr>
              <a:t> </a:t>
            </a:r>
            <a:r>
              <a:rPr sz="1900" spc="180" dirty="0">
                <a:latin typeface="Tahoma"/>
                <a:cs typeface="Tahoma"/>
              </a:rPr>
              <a:t>mat</a:t>
            </a:r>
            <a:r>
              <a:rPr sz="1900" spc="175" dirty="0">
                <a:latin typeface="Tahoma"/>
                <a:cs typeface="Tahoma"/>
              </a:rPr>
              <a:t>e</a:t>
            </a:r>
            <a:r>
              <a:rPr sz="1900" spc="-105" dirty="0">
                <a:latin typeface="Tahoma"/>
                <a:cs typeface="Tahoma"/>
              </a:rPr>
              <a:t>r</a:t>
            </a:r>
            <a:r>
              <a:rPr sz="1900" spc="-50" dirty="0">
                <a:latin typeface="Tahoma"/>
                <a:cs typeface="Tahoma"/>
              </a:rPr>
              <a:t>i</a:t>
            </a:r>
            <a:r>
              <a:rPr sz="1900" spc="160" dirty="0">
                <a:latin typeface="Tahoma"/>
                <a:cs typeface="Tahoma"/>
              </a:rPr>
              <a:t>a</a:t>
            </a:r>
            <a:r>
              <a:rPr sz="1900" spc="70" dirty="0">
                <a:latin typeface="Tahoma"/>
                <a:cs typeface="Tahoma"/>
              </a:rPr>
              <a:t>l</a:t>
            </a:r>
            <a:r>
              <a:rPr sz="1900" spc="-85" dirty="0">
                <a:latin typeface="Tahoma"/>
                <a:cs typeface="Tahoma"/>
              </a:rPr>
              <a:t> </a:t>
            </a:r>
            <a:r>
              <a:rPr sz="1900" spc="-45" dirty="0">
                <a:latin typeface="Tahoma"/>
                <a:cs typeface="Tahoma"/>
              </a:rPr>
              <a:t>i</a:t>
            </a:r>
            <a:r>
              <a:rPr sz="1900" spc="175" dirty="0">
                <a:latin typeface="Tahoma"/>
                <a:cs typeface="Tahoma"/>
              </a:rPr>
              <a:t>nfecc</a:t>
            </a:r>
            <a:r>
              <a:rPr sz="1900" spc="95" dirty="0">
                <a:latin typeface="Tahoma"/>
                <a:cs typeface="Tahoma"/>
              </a:rPr>
              <a:t>i</a:t>
            </a:r>
            <a:r>
              <a:rPr sz="1900" spc="195" dirty="0">
                <a:latin typeface="Tahoma"/>
                <a:cs typeface="Tahoma"/>
              </a:rPr>
              <a:t>o</a:t>
            </a:r>
            <a:r>
              <a:rPr sz="1900" spc="35" dirty="0">
                <a:latin typeface="Tahoma"/>
                <a:cs typeface="Tahoma"/>
              </a:rPr>
              <a:t>s</a:t>
            </a:r>
            <a:r>
              <a:rPr sz="1900" spc="40" dirty="0">
                <a:latin typeface="Tahoma"/>
                <a:cs typeface="Tahoma"/>
              </a:rPr>
              <a:t>o</a:t>
            </a:r>
            <a:r>
              <a:rPr sz="1900" spc="-55" dirty="0">
                <a:latin typeface="Tahoma"/>
                <a:cs typeface="Tahoma"/>
              </a:rPr>
              <a:t>.</a:t>
            </a:r>
            <a:endParaRPr sz="1900">
              <a:latin typeface="Tahoma"/>
              <a:cs typeface="Tahoma"/>
            </a:endParaRPr>
          </a:p>
          <a:p>
            <a:pPr marL="273685" marR="146685" indent="-172720">
              <a:lnSpc>
                <a:spcPct val="91800"/>
              </a:lnSpc>
              <a:spcBef>
                <a:spcPts val="315"/>
              </a:spcBef>
              <a:buChar char="•"/>
              <a:tabLst>
                <a:tab pos="273685" algn="l"/>
              </a:tabLst>
            </a:pPr>
            <a:r>
              <a:rPr sz="1900" spc="155" dirty="0">
                <a:latin typeface="Tahoma"/>
                <a:cs typeface="Tahoma"/>
              </a:rPr>
              <a:t>Antecedentes </a:t>
            </a:r>
            <a:r>
              <a:rPr sz="1900" spc="235" dirty="0">
                <a:latin typeface="Tahoma"/>
                <a:cs typeface="Tahoma"/>
              </a:rPr>
              <a:t>de </a:t>
            </a:r>
            <a:r>
              <a:rPr sz="1900" spc="240" dirty="0">
                <a:latin typeface="Tahoma"/>
                <a:cs typeface="Tahoma"/>
              </a:rPr>
              <a:t> </a:t>
            </a:r>
            <a:r>
              <a:rPr sz="1900" spc="135" dirty="0">
                <a:latin typeface="Tahoma"/>
                <a:cs typeface="Tahoma"/>
              </a:rPr>
              <a:t>infección</a:t>
            </a:r>
            <a:r>
              <a:rPr sz="1900" spc="-130" dirty="0">
                <a:latin typeface="Tahoma"/>
                <a:cs typeface="Tahoma"/>
              </a:rPr>
              <a:t> </a:t>
            </a:r>
            <a:r>
              <a:rPr sz="1900" spc="110" dirty="0">
                <a:latin typeface="Tahoma"/>
                <a:cs typeface="Tahoma"/>
              </a:rPr>
              <a:t>pulmonar </a:t>
            </a:r>
            <a:r>
              <a:rPr sz="1900" spc="-580" dirty="0">
                <a:latin typeface="Tahoma"/>
                <a:cs typeface="Tahoma"/>
              </a:rPr>
              <a:t> </a:t>
            </a:r>
            <a:r>
              <a:rPr sz="1900" spc="70" dirty="0">
                <a:latin typeface="Tahoma"/>
                <a:cs typeface="Tahoma"/>
              </a:rPr>
              <a:t>primaria.</a:t>
            </a:r>
            <a:endParaRPr sz="1900">
              <a:latin typeface="Tahoma"/>
              <a:cs typeface="Tahoma"/>
            </a:endParaRPr>
          </a:p>
          <a:p>
            <a:pPr marL="273685" indent="-172720">
              <a:lnSpc>
                <a:spcPct val="100000"/>
              </a:lnSpc>
              <a:spcBef>
                <a:spcPts val="170"/>
              </a:spcBef>
              <a:buChar char="•"/>
              <a:tabLst>
                <a:tab pos="273685" algn="l"/>
              </a:tabLst>
            </a:pPr>
            <a:r>
              <a:rPr sz="1900" spc="105" dirty="0">
                <a:latin typeface="Tahoma"/>
                <a:cs typeface="Tahoma"/>
              </a:rPr>
              <a:t>Embolia</a:t>
            </a:r>
            <a:r>
              <a:rPr sz="1900" spc="-90" dirty="0">
                <a:latin typeface="Tahoma"/>
                <a:cs typeface="Tahoma"/>
              </a:rPr>
              <a:t> </a:t>
            </a:r>
            <a:r>
              <a:rPr sz="1900" spc="110" dirty="0">
                <a:latin typeface="Tahoma"/>
                <a:cs typeface="Tahoma"/>
              </a:rPr>
              <a:t>séptica.</a:t>
            </a:r>
            <a:endParaRPr sz="1900">
              <a:latin typeface="Tahoma"/>
              <a:cs typeface="Tahoma"/>
            </a:endParaRPr>
          </a:p>
          <a:p>
            <a:pPr marL="273685" indent="-172720">
              <a:lnSpc>
                <a:spcPct val="100000"/>
              </a:lnSpc>
              <a:spcBef>
                <a:spcPts val="170"/>
              </a:spcBef>
              <a:buChar char="•"/>
              <a:tabLst>
                <a:tab pos="273685" algn="l"/>
              </a:tabLst>
            </a:pPr>
            <a:r>
              <a:rPr sz="1900" spc="110" dirty="0">
                <a:latin typeface="Tahoma"/>
                <a:cs typeface="Tahoma"/>
              </a:rPr>
              <a:t>Neoplasia.</a:t>
            </a:r>
            <a:endParaRPr sz="1900">
              <a:latin typeface="Tahoma"/>
              <a:cs typeface="Tahoma"/>
            </a:endParaRPr>
          </a:p>
          <a:p>
            <a:pPr marL="273685" indent="-172720">
              <a:lnSpc>
                <a:spcPct val="100000"/>
              </a:lnSpc>
              <a:spcBef>
                <a:spcPts val="165"/>
              </a:spcBef>
              <a:buChar char="•"/>
              <a:tabLst>
                <a:tab pos="273685" algn="l"/>
              </a:tabLst>
            </a:pPr>
            <a:r>
              <a:rPr sz="1900" spc="70" dirty="0">
                <a:latin typeface="Tahoma"/>
                <a:cs typeface="Tahoma"/>
              </a:rPr>
              <a:t>Trauma</a:t>
            </a:r>
            <a:r>
              <a:rPr sz="1900" spc="-70" dirty="0">
                <a:latin typeface="Tahoma"/>
                <a:cs typeface="Tahoma"/>
              </a:rPr>
              <a:t> </a:t>
            </a:r>
            <a:r>
              <a:rPr sz="1900" spc="114" dirty="0">
                <a:latin typeface="Tahoma"/>
                <a:cs typeface="Tahoma"/>
              </a:rPr>
              <a:t>al</a:t>
            </a:r>
            <a:r>
              <a:rPr sz="1900" spc="-80" dirty="0">
                <a:latin typeface="Tahoma"/>
                <a:cs typeface="Tahoma"/>
              </a:rPr>
              <a:t> </a:t>
            </a:r>
            <a:r>
              <a:rPr sz="1900" spc="95" dirty="0">
                <a:latin typeface="Tahoma"/>
                <a:cs typeface="Tahoma"/>
              </a:rPr>
              <a:t>pulmón.</a:t>
            </a:r>
            <a:endParaRPr sz="1900">
              <a:latin typeface="Tahoma"/>
              <a:cs typeface="Tahoma"/>
            </a:endParaRPr>
          </a:p>
          <a:p>
            <a:pPr marL="273685" indent="-172720">
              <a:lnSpc>
                <a:spcPct val="100000"/>
              </a:lnSpc>
              <a:spcBef>
                <a:spcPts val="170"/>
              </a:spcBef>
              <a:buChar char="•"/>
              <a:tabLst>
                <a:tab pos="273685" algn="l"/>
              </a:tabLst>
            </a:pPr>
            <a:r>
              <a:rPr sz="1900" spc="95" dirty="0">
                <a:latin typeface="Tahoma"/>
                <a:cs typeface="Tahoma"/>
              </a:rPr>
              <a:t>Diseminación.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916923" y="3250692"/>
            <a:ext cx="3282950" cy="1419225"/>
            <a:chOff x="8916923" y="3250692"/>
            <a:chExt cx="3282950" cy="1419225"/>
          </a:xfrm>
        </p:grpSpPr>
        <p:sp>
          <p:nvSpPr>
            <p:cNvPr id="9" name="object 9"/>
            <p:cNvSpPr/>
            <p:nvPr/>
          </p:nvSpPr>
          <p:spPr>
            <a:xfrm>
              <a:off x="8924543" y="3258312"/>
              <a:ext cx="3267710" cy="1403985"/>
            </a:xfrm>
            <a:custGeom>
              <a:avLst/>
              <a:gdLst/>
              <a:ahLst/>
              <a:cxnLst/>
              <a:rect l="l" t="t" r="r" b="b"/>
              <a:pathLst>
                <a:path w="3267709" h="1403985">
                  <a:moveTo>
                    <a:pt x="3033522" y="0"/>
                  </a:moveTo>
                  <a:lnTo>
                    <a:pt x="233933" y="0"/>
                  </a:lnTo>
                  <a:lnTo>
                    <a:pt x="186799" y="4754"/>
                  </a:lnTo>
                  <a:lnTo>
                    <a:pt x="142892" y="18389"/>
                  </a:lnTo>
                  <a:lnTo>
                    <a:pt x="103156" y="39962"/>
                  </a:lnTo>
                  <a:lnTo>
                    <a:pt x="68532" y="68532"/>
                  </a:lnTo>
                  <a:lnTo>
                    <a:pt x="39962" y="103156"/>
                  </a:lnTo>
                  <a:lnTo>
                    <a:pt x="18389" y="142892"/>
                  </a:lnTo>
                  <a:lnTo>
                    <a:pt x="4754" y="186799"/>
                  </a:lnTo>
                  <a:lnTo>
                    <a:pt x="0" y="233934"/>
                  </a:lnTo>
                  <a:lnTo>
                    <a:pt x="0" y="1169670"/>
                  </a:lnTo>
                  <a:lnTo>
                    <a:pt x="4754" y="1216804"/>
                  </a:lnTo>
                  <a:lnTo>
                    <a:pt x="18389" y="1260711"/>
                  </a:lnTo>
                  <a:lnTo>
                    <a:pt x="39962" y="1300447"/>
                  </a:lnTo>
                  <a:lnTo>
                    <a:pt x="68532" y="1335071"/>
                  </a:lnTo>
                  <a:lnTo>
                    <a:pt x="103156" y="1363641"/>
                  </a:lnTo>
                  <a:lnTo>
                    <a:pt x="142892" y="1385214"/>
                  </a:lnTo>
                  <a:lnTo>
                    <a:pt x="186799" y="1398849"/>
                  </a:lnTo>
                  <a:lnTo>
                    <a:pt x="233933" y="1403604"/>
                  </a:lnTo>
                  <a:lnTo>
                    <a:pt x="3033522" y="1403604"/>
                  </a:lnTo>
                  <a:lnTo>
                    <a:pt x="3080656" y="1398849"/>
                  </a:lnTo>
                  <a:lnTo>
                    <a:pt x="3124563" y="1385214"/>
                  </a:lnTo>
                  <a:lnTo>
                    <a:pt x="3164299" y="1363641"/>
                  </a:lnTo>
                  <a:lnTo>
                    <a:pt x="3198923" y="1335071"/>
                  </a:lnTo>
                  <a:lnTo>
                    <a:pt x="3227493" y="1300447"/>
                  </a:lnTo>
                  <a:lnTo>
                    <a:pt x="3249066" y="1260711"/>
                  </a:lnTo>
                  <a:lnTo>
                    <a:pt x="3262701" y="1216804"/>
                  </a:lnTo>
                  <a:lnTo>
                    <a:pt x="3267455" y="1169670"/>
                  </a:lnTo>
                  <a:lnTo>
                    <a:pt x="3267455" y="233934"/>
                  </a:lnTo>
                  <a:lnTo>
                    <a:pt x="3262701" y="186799"/>
                  </a:lnTo>
                  <a:lnTo>
                    <a:pt x="3249066" y="142892"/>
                  </a:lnTo>
                  <a:lnTo>
                    <a:pt x="3227493" y="103156"/>
                  </a:lnTo>
                  <a:lnTo>
                    <a:pt x="3198923" y="68532"/>
                  </a:lnTo>
                  <a:lnTo>
                    <a:pt x="3164299" y="39962"/>
                  </a:lnTo>
                  <a:lnTo>
                    <a:pt x="3124563" y="18389"/>
                  </a:lnTo>
                  <a:lnTo>
                    <a:pt x="3080656" y="4754"/>
                  </a:lnTo>
                  <a:lnTo>
                    <a:pt x="3033522" y="0"/>
                  </a:lnTo>
                  <a:close/>
                </a:path>
              </a:pathLst>
            </a:custGeom>
            <a:solidFill>
              <a:srgbClr val="A09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24543" y="3258312"/>
              <a:ext cx="3267710" cy="1403985"/>
            </a:xfrm>
            <a:custGeom>
              <a:avLst/>
              <a:gdLst/>
              <a:ahLst/>
              <a:cxnLst/>
              <a:rect l="l" t="t" r="r" b="b"/>
              <a:pathLst>
                <a:path w="3267709" h="1403985">
                  <a:moveTo>
                    <a:pt x="0" y="233934"/>
                  </a:moveTo>
                  <a:lnTo>
                    <a:pt x="4754" y="186799"/>
                  </a:lnTo>
                  <a:lnTo>
                    <a:pt x="18389" y="142892"/>
                  </a:lnTo>
                  <a:lnTo>
                    <a:pt x="39962" y="103156"/>
                  </a:lnTo>
                  <a:lnTo>
                    <a:pt x="68532" y="68532"/>
                  </a:lnTo>
                  <a:lnTo>
                    <a:pt x="103156" y="39962"/>
                  </a:lnTo>
                  <a:lnTo>
                    <a:pt x="142892" y="18389"/>
                  </a:lnTo>
                  <a:lnTo>
                    <a:pt x="186799" y="4754"/>
                  </a:lnTo>
                  <a:lnTo>
                    <a:pt x="233933" y="0"/>
                  </a:lnTo>
                  <a:lnTo>
                    <a:pt x="3033522" y="0"/>
                  </a:lnTo>
                  <a:lnTo>
                    <a:pt x="3080656" y="4754"/>
                  </a:lnTo>
                  <a:lnTo>
                    <a:pt x="3124563" y="18389"/>
                  </a:lnTo>
                  <a:lnTo>
                    <a:pt x="3164299" y="39962"/>
                  </a:lnTo>
                  <a:lnTo>
                    <a:pt x="3198923" y="68532"/>
                  </a:lnTo>
                  <a:lnTo>
                    <a:pt x="3227493" y="103156"/>
                  </a:lnTo>
                  <a:lnTo>
                    <a:pt x="3249066" y="142892"/>
                  </a:lnTo>
                  <a:lnTo>
                    <a:pt x="3262701" y="186799"/>
                  </a:lnTo>
                  <a:lnTo>
                    <a:pt x="3267455" y="233934"/>
                  </a:lnTo>
                  <a:lnTo>
                    <a:pt x="3267455" y="1169670"/>
                  </a:lnTo>
                  <a:lnTo>
                    <a:pt x="3262701" y="1216804"/>
                  </a:lnTo>
                  <a:lnTo>
                    <a:pt x="3249066" y="1260711"/>
                  </a:lnTo>
                  <a:lnTo>
                    <a:pt x="3227493" y="1300447"/>
                  </a:lnTo>
                  <a:lnTo>
                    <a:pt x="3198923" y="1335071"/>
                  </a:lnTo>
                  <a:lnTo>
                    <a:pt x="3164299" y="1363641"/>
                  </a:lnTo>
                  <a:lnTo>
                    <a:pt x="3124563" y="1385214"/>
                  </a:lnTo>
                  <a:lnTo>
                    <a:pt x="3080656" y="1398849"/>
                  </a:lnTo>
                  <a:lnTo>
                    <a:pt x="3033522" y="1403604"/>
                  </a:lnTo>
                  <a:lnTo>
                    <a:pt x="233933" y="1403604"/>
                  </a:lnTo>
                  <a:lnTo>
                    <a:pt x="186799" y="1398849"/>
                  </a:lnTo>
                  <a:lnTo>
                    <a:pt x="142892" y="1385214"/>
                  </a:lnTo>
                  <a:lnTo>
                    <a:pt x="103156" y="1363641"/>
                  </a:lnTo>
                  <a:lnTo>
                    <a:pt x="68532" y="1335071"/>
                  </a:lnTo>
                  <a:lnTo>
                    <a:pt x="39962" y="1300447"/>
                  </a:lnTo>
                  <a:lnTo>
                    <a:pt x="18389" y="1260711"/>
                  </a:lnTo>
                  <a:lnTo>
                    <a:pt x="4754" y="1216804"/>
                  </a:lnTo>
                  <a:lnTo>
                    <a:pt x="0" y="1169670"/>
                  </a:lnTo>
                  <a:lnTo>
                    <a:pt x="0" y="233934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017254" y="3385261"/>
            <a:ext cx="2985135" cy="29997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72390" marR="13970">
              <a:lnSpc>
                <a:spcPct val="92000"/>
              </a:lnSpc>
              <a:spcBef>
                <a:spcPts val="335"/>
              </a:spcBef>
            </a:pPr>
            <a:r>
              <a:rPr sz="2500" spc="200" dirty="0">
                <a:solidFill>
                  <a:srgbClr val="FFFFFF"/>
                </a:solidFill>
                <a:latin typeface="Tahoma"/>
                <a:cs typeface="Tahoma"/>
              </a:rPr>
              <a:t>Absceso</a:t>
            </a:r>
            <a:r>
              <a:rPr sz="25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155" dirty="0">
                <a:solidFill>
                  <a:srgbClr val="FFFFFF"/>
                </a:solidFill>
                <a:latin typeface="Tahoma"/>
                <a:cs typeface="Tahoma"/>
              </a:rPr>
              <a:t>pulmonar </a:t>
            </a:r>
            <a:r>
              <a:rPr sz="2500" spc="-7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180" dirty="0">
                <a:solidFill>
                  <a:srgbClr val="FFFFFF"/>
                </a:solidFill>
                <a:latin typeface="Tahoma"/>
                <a:cs typeface="Tahoma"/>
              </a:rPr>
              <a:t>criptógeno </a:t>
            </a:r>
            <a:r>
              <a:rPr sz="2500" spc="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spc="95" dirty="0">
                <a:solidFill>
                  <a:srgbClr val="FFFFFF"/>
                </a:solidFill>
                <a:latin typeface="Tahoma"/>
                <a:cs typeface="Tahoma"/>
              </a:rPr>
              <a:t>primario</a:t>
            </a:r>
            <a:endParaRPr sz="2500">
              <a:latin typeface="Tahoma"/>
              <a:cs typeface="Tahoma"/>
            </a:endParaRPr>
          </a:p>
          <a:p>
            <a:pPr marL="241300" marR="5080" indent="-228600">
              <a:lnSpc>
                <a:spcPct val="92000"/>
              </a:lnSpc>
              <a:spcBef>
                <a:spcPts val="1645"/>
              </a:spcBef>
              <a:buChar char="•"/>
              <a:tabLst>
                <a:tab pos="241300" algn="l"/>
              </a:tabLst>
            </a:pPr>
            <a:r>
              <a:rPr sz="2000" spc="229" dirty="0">
                <a:latin typeface="Tahoma"/>
                <a:cs typeface="Tahoma"/>
              </a:rPr>
              <a:t>cuando</a:t>
            </a:r>
            <a:r>
              <a:rPr sz="2000" spc="-114" dirty="0">
                <a:latin typeface="Tahoma"/>
                <a:cs typeface="Tahoma"/>
              </a:rPr>
              <a:t> </a:t>
            </a:r>
            <a:r>
              <a:rPr sz="2000" spc="165" dirty="0">
                <a:latin typeface="Tahoma"/>
                <a:cs typeface="Tahoma"/>
              </a:rPr>
              <a:t>no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165" dirty="0">
                <a:latin typeface="Tahoma"/>
                <a:cs typeface="Tahoma"/>
              </a:rPr>
              <a:t>hay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229" dirty="0">
                <a:latin typeface="Tahoma"/>
                <a:cs typeface="Tahoma"/>
              </a:rPr>
              <a:t>modo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254" dirty="0">
                <a:latin typeface="Tahoma"/>
                <a:cs typeface="Tahoma"/>
              </a:rPr>
              <a:t>de </a:t>
            </a:r>
            <a:r>
              <a:rPr sz="2000" spc="85" dirty="0">
                <a:latin typeface="Tahoma"/>
                <a:cs typeface="Tahoma"/>
              </a:rPr>
              <a:t>identificar </a:t>
            </a:r>
            <a:r>
              <a:rPr sz="2000" spc="105" dirty="0">
                <a:latin typeface="Tahoma"/>
                <a:cs typeface="Tahoma"/>
              </a:rPr>
              <a:t>un </a:t>
            </a:r>
            <a:r>
              <a:rPr sz="2000" spc="110" dirty="0">
                <a:latin typeface="Tahoma"/>
                <a:cs typeface="Tahoma"/>
              </a:rPr>
              <a:t> </a:t>
            </a:r>
            <a:r>
              <a:rPr sz="2000" spc="155" dirty="0">
                <a:latin typeface="Tahoma"/>
                <a:cs typeface="Tahoma"/>
              </a:rPr>
              <a:t>fundamento </a:t>
            </a:r>
            <a:r>
              <a:rPr sz="2000" spc="160" dirty="0">
                <a:latin typeface="Tahoma"/>
                <a:cs typeface="Tahoma"/>
              </a:rPr>
              <a:t> </a:t>
            </a:r>
            <a:r>
              <a:rPr sz="2000" spc="140" dirty="0">
                <a:latin typeface="Tahoma"/>
                <a:cs typeface="Tahoma"/>
              </a:rPr>
              <a:t>razonable </a:t>
            </a:r>
            <a:r>
              <a:rPr sz="2000" spc="190" dirty="0">
                <a:latin typeface="Tahoma"/>
                <a:cs typeface="Tahoma"/>
              </a:rPr>
              <a:t>para </a:t>
            </a:r>
            <a:r>
              <a:rPr sz="2000" spc="130" dirty="0">
                <a:latin typeface="Tahoma"/>
                <a:cs typeface="Tahoma"/>
              </a:rPr>
              <a:t>la </a:t>
            </a:r>
            <a:r>
              <a:rPr sz="2000" spc="135" dirty="0">
                <a:latin typeface="Tahoma"/>
                <a:cs typeface="Tahoma"/>
              </a:rPr>
              <a:t> formación </a:t>
            </a:r>
            <a:r>
              <a:rPr sz="2000" spc="150" dirty="0">
                <a:latin typeface="Tahoma"/>
                <a:cs typeface="Tahoma"/>
              </a:rPr>
              <a:t>del </a:t>
            </a:r>
            <a:r>
              <a:rPr sz="2000" spc="155" dirty="0">
                <a:latin typeface="Tahoma"/>
                <a:cs typeface="Tahoma"/>
              </a:rPr>
              <a:t> </a:t>
            </a:r>
            <a:r>
              <a:rPr sz="2000" spc="165" dirty="0">
                <a:latin typeface="Tahoma"/>
                <a:cs typeface="Tahoma"/>
              </a:rPr>
              <a:t>absceso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7776"/>
            <a:ext cx="42525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65" dirty="0"/>
              <a:t>ABSCESO</a:t>
            </a:r>
            <a:r>
              <a:rPr spc="-210" dirty="0"/>
              <a:t> </a:t>
            </a:r>
            <a:r>
              <a:rPr spc="204" dirty="0"/>
              <a:t>PULMONAR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86227" y="1985772"/>
            <a:ext cx="2636520" cy="323215"/>
            <a:chOff x="2586227" y="1985772"/>
            <a:chExt cx="2636520" cy="323215"/>
          </a:xfrm>
        </p:grpSpPr>
        <p:sp>
          <p:nvSpPr>
            <p:cNvPr id="4" name="object 4"/>
            <p:cNvSpPr/>
            <p:nvPr/>
          </p:nvSpPr>
          <p:spPr>
            <a:xfrm>
              <a:off x="2593847" y="1993392"/>
              <a:ext cx="2621280" cy="307975"/>
            </a:xfrm>
            <a:custGeom>
              <a:avLst/>
              <a:gdLst/>
              <a:ahLst/>
              <a:cxnLst/>
              <a:rect l="l" t="t" r="r" b="b"/>
              <a:pathLst>
                <a:path w="2621279" h="307975">
                  <a:moveTo>
                    <a:pt x="2621279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2621279" y="307848"/>
                  </a:lnTo>
                  <a:lnTo>
                    <a:pt x="2621279" y="0"/>
                  </a:lnTo>
                  <a:close/>
                </a:path>
              </a:pathLst>
            </a:custGeom>
            <a:solidFill>
              <a:srgbClr val="CE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93847" y="1993392"/>
              <a:ext cx="2621280" cy="307975"/>
            </a:xfrm>
            <a:custGeom>
              <a:avLst/>
              <a:gdLst/>
              <a:ahLst/>
              <a:cxnLst/>
              <a:rect l="l" t="t" r="r" b="b"/>
              <a:pathLst>
                <a:path w="2621279" h="307975">
                  <a:moveTo>
                    <a:pt x="0" y="307848"/>
                  </a:moveTo>
                  <a:lnTo>
                    <a:pt x="2621279" y="307848"/>
                  </a:lnTo>
                  <a:lnTo>
                    <a:pt x="2621279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93847" y="2109216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5">
                  <a:moveTo>
                    <a:pt x="192024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192024" y="192024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93847" y="2109216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5">
                  <a:moveTo>
                    <a:pt x="0" y="192024"/>
                  </a:moveTo>
                  <a:lnTo>
                    <a:pt x="192024" y="192024"/>
                  </a:lnTo>
                  <a:lnTo>
                    <a:pt x="192024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586227" y="2551176"/>
            <a:ext cx="207645" cy="207645"/>
            <a:chOff x="2586227" y="2551176"/>
            <a:chExt cx="207645" cy="207645"/>
          </a:xfrm>
        </p:grpSpPr>
        <p:sp>
          <p:nvSpPr>
            <p:cNvPr id="9" name="object 9"/>
            <p:cNvSpPr/>
            <p:nvPr/>
          </p:nvSpPr>
          <p:spPr>
            <a:xfrm>
              <a:off x="2593847" y="2558796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5">
                  <a:moveTo>
                    <a:pt x="192024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192024" y="192024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93847" y="2558796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5">
                  <a:moveTo>
                    <a:pt x="0" y="192024"/>
                  </a:moveTo>
                  <a:lnTo>
                    <a:pt x="192024" y="192024"/>
                  </a:lnTo>
                  <a:lnTo>
                    <a:pt x="192024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15240">
              <a:solidFill>
                <a:srgbClr val="CE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849626" y="2540000"/>
            <a:ext cx="808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Tahoma"/>
                <a:cs typeface="Tahoma"/>
              </a:rPr>
              <a:t>F</a:t>
            </a:r>
            <a:r>
              <a:rPr sz="1200" spc="40" dirty="0">
                <a:latin typeface="Tahoma"/>
                <a:cs typeface="Tahoma"/>
              </a:rPr>
              <a:t>iebr</a:t>
            </a:r>
            <a:r>
              <a:rPr sz="1200" spc="145" dirty="0">
                <a:latin typeface="Tahoma"/>
                <a:cs typeface="Tahoma"/>
              </a:rPr>
              <a:t>e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180" dirty="0">
                <a:latin typeface="Tahoma"/>
                <a:cs typeface="Tahoma"/>
              </a:rPr>
              <a:t>a</a:t>
            </a:r>
            <a:r>
              <a:rPr sz="1200" spc="-15" dirty="0">
                <a:latin typeface="Tahoma"/>
                <a:cs typeface="Tahoma"/>
              </a:rPr>
              <a:t>l</a:t>
            </a:r>
            <a:r>
              <a:rPr sz="1200" spc="-20" dirty="0">
                <a:latin typeface="Tahoma"/>
                <a:cs typeface="Tahoma"/>
              </a:rPr>
              <a:t>t</a:t>
            </a:r>
            <a:r>
              <a:rPr sz="1200" spc="185" dirty="0"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86227" y="2999232"/>
            <a:ext cx="207645" cy="208915"/>
            <a:chOff x="2586227" y="2999232"/>
            <a:chExt cx="207645" cy="208915"/>
          </a:xfrm>
        </p:grpSpPr>
        <p:sp>
          <p:nvSpPr>
            <p:cNvPr id="13" name="object 13"/>
            <p:cNvSpPr/>
            <p:nvPr/>
          </p:nvSpPr>
          <p:spPr>
            <a:xfrm>
              <a:off x="2593847" y="3006852"/>
              <a:ext cx="192405" cy="193675"/>
            </a:xfrm>
            <a:custGeom>
              <a:avLst/>
              <a:gdLst/>
              <a:ahLst/>
              <a:cxnLst/>
              <a:rect l="l" t="t" r="r" b="b"/>
              <a:pathLst>
                <a:path w="192405" h="193675">
                  <a:moveTo>
                    <a:pt x="192024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192024" y="193548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93847" y="3006852"/>
              <a:ext cx="192405" cy="193675"/>
            </a:xfrm>
            <a:custGeom>
              <a:avLst/>
              <a:gdLst/>
              <a:ahLst/>
              <a:cxnLst/>
              <a:rect l="l" t="t" r="r" b="b"/>
              <a:pathLst>
                <a:path w="192405" h="193675">
                  <a:moveTo>
                    <a:pt x="0" y="193548"/>
                  </a:moveTo>
                  <a:lnTo>
                    <a:pt x="192024" y="193548"/>
                  </a:lnTo>
                  <a:lnTo>
                    <a:pt x="192024" y="0"/>
                  </a:lnTo>
                  <a:lnTo>
                    <a:pt x="0" y="0"/>
                  </a:lnTo>
                  <a:lnTo>
                    <a:pt x="0" y="193548"/>
                  </a:lnTo>
                  <a:close/>
                </a:path>
              </a:pathLst>
            </a:custGeom>
            <a:ln w="15240">
              <a:solidFill>
                <a:srgbClr val="D261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849626" y="2988945"/>
            <a:ext cx="1331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latin typeface="Tahoma"/>
                <a:cs typeface="Tahoma"/>
              </a:rPr>
              <a:t>Esputo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sanguíneo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586227" y="3448811"/>
            <a:ext cx="207645" cy="207645"/>
            <a:chOff x="2586227" y="3448811"/>
            <a:chExt cx="207645" cy="207645"/>
          </a:xfrm>
        </p:grpSpPr>
        <p:sp>
          <p:nvSpPr>
            <p:cNvPr id="17" name="object 17"/>
            <p:cNvSpPr/>
            <p:nvPr/>
          </p:nvSpPr>
          <p:spPr>
            <a:xfrm>
              <a:off x="2593847" y="3456431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>
                  <a:moveTo>
                    <a:pt x="192024" y="0"/>
                  </a:moveTo>
                  <a:lnTo>
                    <a:pt x="0" y="0"/>
                  </a:lnTo>
                  <a:lnTo>
                    <a:pt x="0" y="192023"/>
                  </a:lnTo>
                  <a:lnTo>
                    <a:pt x="192024" y="192023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93847" y="3456431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>
                  <a:moveTo>
                    <a:pt x="0" y="192023"/>
                  </a:moveTo>
                  <a:lnTo>
                    <a:pt x="192024" y="192023"/>
                  </a:lnTo>
                  <a:lnTo>
                    <a:pt x="192024" y="0"/>
                  </a:lnTo>
                  <a:lnTo>
                    <a:pt x="0" y="0"/>
                  </a:lnTo>
                  <a:lnTo>
                    <a:pt x="0" y="192023"/>
                  </a:lnTo>
                  <a:close/>
                </a:path>
              </a:pathLst>
            </a:custGeom>
            <a:ln w="15240">
              <a:solidFill>
                <a:srgbClr val="D56B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849626" y="3437890"/>
            <a:ext cx="232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ahoma"/>
                <a:cs typeface="Tahoma"/>
              </a:rPr>
              <a:t>t</a:t>
            </a:r>
            <a:r>
              <a:rPr sz="1200" spc="120" dirty="0">
                <a:latin typeface="Tahoma"/>
                <a:cs typeface="Tahoma"/>
              </a:rPr>
              <a:t>o</a:t>
            </a:r>
            <a:r>
              <a:rPr sz="1200" spc="-70" dirty="0"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338571" y="1985772"/>
            <a:ext cx="2636520" cy="323215"/>
            <a:chOff x="5338571" y="1985772"/>
            <a:chExt cx="2636520" cy="323215"/>
          </a:xfrm>
        </p:grpSpPr>
        <p:sp>
          <p:nvSpPr>
            <p:cNvPr id="21" name="object 21"/>
            <p:cNvSpPr/>
            <p:nvPr/>
          </p:nvSpPr>
          <p:spPr>
            <a:xfrm>
              <a:off x="5346191" y="1993392"/>
              <a:ext cx="2621280" cy="307975"/>
            </a:xfrm>
            <a:custGeom>
              <a:avLst/>
              <a:gdLst/>
              <a:ahLst/>
              <a:cxnLst/>
              <a:rect l="l" t="t" r="r" b="b"/>
              <a:pathLst>
                <a:path w="2621279" h="307975">
                  <a:moveTo>
                    <a:pt x="2621280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2621280" y="307848"/>
                  </a:lnTo>
                  <a:lnTo>
                    <a:pt x="2621280" y="0"/>
                  </a:lnTo>
                  <a:close/>
                </a:path>
              </a:pathLst>
            </a:custGeom>
            <a:solidFill>
              <a:srgbClr val="D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46191" y="1993392"/>
              <a:ext cx="2621280" cy="307975"/>
            </a:xfrm>
            <a:custGeom>
              <a:avLst/>
              <a:gdLst/>
              <a:ahLst/>
              <a:cxnLst/>
              <a:rect l="l" t="t" r="r" b="b"/>
              <a:pathLst>
                <a:path w="2621279" h="307975">
                  <a:moveTo>
                    <a:pt x="0" y="307848"/>
                  </a:moveTo>
                  <a:lnTo>
                    <a:pt x="2621280" y="307848"/>
                  </a:lnTo>
                  <a:lnTo>
                    <a:pt x="2621280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15240">
              <a:solidFill>
                <a:srgbClr val="D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46191" y="2109216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4" h="192405">
                  <a:moveTo>
                    <a:pt x="192024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192024" y="192024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46191" y="2109216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4" h="192405">
                  <a:moveTo>
                    <a:pt x="0" y="192024"/>
                  </a:moveTo>
                  <a:lnTo>
                    <a:pt x="192024" y="192024"/>
                  </a:lnTo>
                  <a:lnTo>
                    <a:pt x="192024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15240">
              <a:solidFill>
                <a:srgbClr val="D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626614" y="1500885"/>
            <a:ext cx="4556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65425" algn="l"/>
              </a:tabLst>
            </a:pPr>
            <a:r>
              <a:rPr sz="2400" spc="130" dirty="0">
                <a:latin typeface="Tahoma"/>
                <a:cs typeface="Tahoma"/>
              </a:rPr>
              <a:t>Evolución</a:t>
            </a:r>
            <a:r>
              <a:rPr sz="2400" spc="-114" dirty="0">
                <a:latin typeface="Tahoma"/>
                <a:cs typeface="Tahoma"/>
              </a:rPr>
              <a:t> </a:t>
            </a:r>
            <a:r>
              <a:rPr sz="2400" spc="170" dirty="0">
                <a:latin typeface="Tahoma"/>
                <a:cs typeface="Tahoma"/>
              </a:rPr>
              <a:t>clínica	</a:t>
            </a:r>
            <a:r>
              <a:rPr sz="2400" spc="100" dirty="0">
                <a:latin typeface="Tahoma"/>
                <a:cs typeface="Tahoma"/>
              </a:rPr>
              <a:t>Tratamiento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338571" y="2551176"/>
            <a:ext cx="207645" cy="207645"/>
            <a:chOff x="5338571" y="2551176"/>
            <a:chExt cx="207645" cy="207645"/>
          </a:xfrm>
        </p:grpSpPr>
        <p:sp>
          <p:nvSpPr>
            <p:cNvPr id="27" name="object 27"/>
            <p:cNvSpPr/>
            <p:nvPr/>
          </p:nvSpPr>
          <p:spPr>
            <a:xfrm>
              <a:off x="5346191" y="2558796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4" h="192405">
                  <a:moveTo>
                    <a:pt x="192024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192024" y="192024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6191" y="2558796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4" h="192405">
                  <a:moveTo>
                    <a:pt x="0" y="192024"/>
                  </a:moveTo>
                  <a:lnTo>
                    <a:pt x="192024" y="192024"/>
                  </a:lnTo>
                  <a:lnTo>
                    <a:pt x="192024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15240">
              <a:solidFill>
                <a:srgbClr val="DA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602985" y="2540000"/>
            <a:ext cx="821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Antibiótico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090916" y="1985772"/>
            <a:ext cx="2638425" cy="323215"/>
            <a:chOff x="8090916" y="1985772"/>
            <a:chExt cx="2638425" cy="323215"/>
          </a:xfrm>
        </p:grpSpPr>
        <p:sp>
          <p:nvSpPr>
            <p:cNvPr id="31" name="object 31"/>
            <p:cNvSpPr/>
            <p:nvPr/>
          </p:nvSpPr>
          <p:spPr>
            <a:xfrm>
              <a:off x="8098536" y="1993392"/>
              <a:ext cx="2623185" cy="307975"/>
            </a:xfrm>
            <a:custGeom>
              <a:avLst/>
              <a:gdLst/>
              <a:ahLst/>
              <a:cxnLst/>
              <a:rect l="l" t="t" r="r" b="b"/>
              <a:pathLst>
                <a:path w="2623184" h="307975">
                  <a:moveTo>
                    <a:pt x="2622804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2622804" y="307848"/>
                  </a:lnTo>
                  <a:lnTo>
                    <a:pt x="2622804" y="0"/>
                  </a:lnTo>
                  <a:close/>
                </a:path>
              </a:pathLst>
            </a:custGeom>
            <a:solidFill>
              <a:srgbClr val="EB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098536" y="1993392"/>
              <a:ext cx="2623185" cy="307975"/>
            </a:xfrm>
            <a:custGeom>
              <a:avLst/>
              <a:gdLst/>
              <a:ahLst/>
              <a:cxnLst/>
              <a:rect l="l" t="t" r="r" b="b"/>
              <a:pathLst>
                <a:path w="2623184" h="307975">
                  <a:moveTo>
                    <a:pt x="0" y="307848"/>
                  </a:moveTo>
                  <a:lnTo>
                    <a:pt x="2622804" y="307848"/>
                  </a:lnTo>
                  <a:lnTo>
                    <a:pt x="2622804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15240">
              <a:solidFill>
                <a:srgbClr val="EBA7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98536" y="2109216"/>
              <a:ext cx="193675" cy="192405"/>
            </a:xfrm>
            <a:custGeom>
              <a:avLst/>
              <a:gdLst/>
              <a:ahLst/>
              <a:cxnLst/>
              <a:rect l="l" t="t" r="r" b="b"/>
              <a:pathLst>
                <a:path w="193675" h="192405">
                  <a:moveTo>
                    <a:pt x="193548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193548" y="192024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098536" y="2109216"/>
              <a:ext cx="193675" cy="192405"/>
            </a:xfrm>
            <a:custGeom>
              <a:avLst/>
              <a:gdLst/>
              <a:ahLst/>
              <a:cxnLst/>
              <a:rect l="l" t="t" r="r" b="b"/>
              <a:pathLst>
                <a:path w="193675" h="192405">
                  <a:moveTo>
                    <a:pt x="0" y="192024"/>
                  </a:moveTo>
                  <a:lnTo>
                    <a:pt x="193548" y="192024"/>
                  </a:lnTo>
                  <a:lnTo>
                    <a:pt x="193548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15240">
              <a:solidFill>
                <a:srgbClr val="EBA7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133080" y="1500885"/>
            <a:ext cx="2458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90" dirty="0">
                <a:latin typeface="Tahoma"/>
                <a:cs typeface="Tahoma"/>
              </a:rPr>
              <a:t>Co</a:t>
            </a:r>
            <a:r>
              <a:rPr sz="2400" spc="430" dirty="0">
                <a:latin typeface="Tahoma"/>
                <a:cs typeface="Tahoma"/>
              </a:rPr>
              <a:t>m</a:t>
            </a:r>
            <a:r>
              <a:rPr sz="2400" spc="60" dirty="0">
                <a:latin typeface="Tahoma"/>
                <a:cs typeface="Tahoma"/>
              </a:rPr>
              <a:t>pl</a:t>
            </a:r>
            <a:r>
              <a:rPr sz="2400" spc="50" dirty="0">
                <a:latin typeface="Tahoma"/>
                <a:cs typeface="Tahoma"/>
              </a:rPr>
              <a:t>i</a:t>
            </a:r>
            <a:r>
              <a:rPr sz="2400" spc="300" dirty="0">
                <a:latin typeface="Tahoma"/>
                <a:cs typeface="Tahoma"/>
              </a:rPr>
              <a:t>caci</a:t>
            </a:r>
            <a:r>
              <a:rPr sz="2400" spc="135" dirty="0">
                <a:latin typeface="Tahoma"/>
                <a:cs typeface="Tahoma"/>
              </a:rPr>
              <a:t>ones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090916" y="2551176"/>
            <a:ext cx="208915" cy="207645"/>
            <a:chOff x="8090916" y="2551176"/>
            <a:chExt cx="208915" cy="207645"/>
          </a:xfrm>
        </p:grpSpPr>
        <p:sp>
          <p:nvSpPr>
            <p:cNvPr id="37" name="object 37"/>
            <p:cNvSpPr/>
            <p:nvPr/>
          </p:nvSpPr>
          <p:spPr>
            <a:xfrm>
              <a:off x="8098536" y="2558796"/>
              <a:ext cx="193675" cy="192405"/>
            </a:xfrm>
            <a:custGeom>
              <a:avLst/>
              <a:gdLst/>
              <a:ahLst/>
              <a:cxnLst/>
              <a:rect l="l" t="t" r="r" b="b"/>
              <a:pathLst>
                <a:path w="193675" h="192405">
                  <a:moveTo>
                    <a:pt x="193548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193548" y="192024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98536" y="2558796"/>
              <a:ext cx="193675" cy="192405"/>
            </a:xfrm>
            <a:custGeom>
              <a:avLst/>
              <a:gdLst/>
              <a:ahLst/>
              <a:cxnLst/>
              <a:rect l="l" t="t" r="r" b="b"/>
              <a:pathLst>
                <a:path w="193675" h="192405">
                  <a:moveTo>
                    <a:pt x="0" y="192024"/>
                  </a:moveTo>
                  <a:lnTo>
                    <a:pt x="193548" y="192024"/>
                  </a:lnTo>
                  <a:lnTo>
                    <a:pt x="193548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15240">
              <a:solidFill>
                <a:srgbClr val="D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356218" y="2540000"/>
            <a:ext cx="2178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latin typeface="Tahoma"/>
                <a:cs typeface="Tahoma"/>
              </a:rPr>
              <a:t>Infección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en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130" dirty="0">
                <a:latin typeface="Tahoma"/>
                <a:cs typeface="Tahoma"/>
              </a:rPr>
              <a:t>cavidad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pleural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090916" y="2999232"/>
            <a:ext cx="208915" cy="208915"/>
            <a:chOff x="8090916" y="2999232"/>
            <a:chExt cx="208915" cy="208915"/>
          </a:xfrm>
        </p:grpSpPr>
        <p:sp>
          <p:nvSpPr>
            <p:cNvPr id="41" name="object 41"/>
            <p:cNvSpPr/>
            <p:nvPr/>
          </p:nvSpPr>
          <p:spPr>
            <a:xfrm>
              <a:off x="8098536" y="3006852"/>
              <a:ext cx="193675" cy="193675"/>
            </a:xfrm>
            <a:custGeom>
              <a:avLst/>
              <a:gdLst/>
              <a:ahLst/>
              <a:cxnLst/>
              <a:rect l="l" t="t" r="r" b="b"/>
              <a:pathLst>
                <a:path w="193675" h="193675">
                  <a:moveTo>
                    <a:pt x="193548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193548" y="193548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098536" y="3006852"/>
              <a:ext cx="193675" cy="193675"/>
            </a:xfrm>
            <a:custGeom>
              <a:avLst/>
              <a:gdLst/>
              <a:ahLst/>
              <a:cxnLst/>
              <a:rect l="l" t="t" r="r" b="b"/>
              <a:pathLst>
                <a:path w="193675" h="193675">
                  <a:moveTo>
                    <a:pt x="0" y="193548"/>
                  </a:moveTo>
                  <a:lnTo>
                    <a:pt x="193548" y="193548"/>
                  </a:lnTo>
                  <a:lnTo>
                    <a:pt x="193548" y="0"/>
                  </a:lnTo>
                  <a:lnTo>
                    <a:pt x="0" y="0"/>
                  </a:lnTo>
                  <a:lnTo>
                    <a:pt x="0" y="193548"/>
                  </a:lnTo>
                  <a:close/>
                </a:path>
              </a:pathLst>
            </a:custGeom>
            <a:ln w="15240">
              <a:solidFill>
                <a:srgbClr val="E1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356218" y="2988945"/>
            <a:ext cx="894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0" dirty="0">
                <a:latin typeface="Tahoma"/>
                <a:cs typeface="Tahoma"/>
              </a:rPr>
              <a:t>he</a:t>
            </a:r>
            <a:r>
              <a:rPr sz="1200" spc="150" dirty="0">
                <a:latin typeface="Tahoma"/>
                <a:cs typeface="Tahoma"/>
              </a:rPr>
              <a:t>m</a:t>
            </a:r>
            <a:r>
              <a:rPr sz="1200" spc="120" dirty="0">
                <a:latin typeface="Tahoma"/>
                <a:cs typeface="Tahoma"/>
              </a:rPr>
              <a:t>o</a:t>
            </a:r>
            <a:r>
              <a:rPr sz="1200" spc="10" dirty="0">
                <a:latin typeface="Tahoma"/>
                <a:cs typeface="Tahoma"/>
              </a:rPr>
              <a:t>rr</a:t>
            </a:r>
            <a:r>
              <a:rPr sz="1200" spc="5" dirty="0">
                <a:latin typeface="Tahoma"/>
                <a:cs typeface="Tahoma"/>
              </a:rPr>
              <a:t>a</a:t>
            </a:r>
            <a:r>
              <a:rPr sz="1200" spc="100" dirty="0">
                <a:latin typeface="Tahoma"/>
                <a:cs typeface="Tahoma"/>
              </a:rPr>
              <a:t>gia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8090916" y="3448811"/>
            <a:ext cx="208915" cy="207645"/>
            <a:chOff x="8090916" y="3448811"/>
            <a:chExt cx="208915" cy="207645"/>
          </a:xfrm>
        </p:grpSpPr>
        <p:sp>
          <p:nvSpPr>
            <p:cNvPr id="45" name="object 45"/>
            <p:cNvSpPr/>
            <p:nvPr/>
          </p:nvSpPr>
          <p:spPr>
            <a:xfrm>
              <a:off x="8098536" y="3456431"/>
              <a:ext cx="193675" cy="192405"/>
            </a:xfrm>
            <a:custGeom>
              <a:avLst/>
              <a:gdLst/>
              <a:ahLst/>
              <a:cxnLst/>
              <a:rect l="l" t="t" r="r" b="b"/>
              <a:pathLst>
                <a:path w="193675" h="192404">
                  <a:moveTo>
                    <a:pt x="193548" y="0"/>
                  </a:moveTo>
                  <a:lnTo>
                    <a:pt x="0" y="0"/>
                  </a:lnTo>
                  <a:lnTo>
                    <a:pt x="0" y="192023"/>
                  </a:lnTo>
                  <a:lnTo>
                    <a:pt x="193548" y="192023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098536" y="3456431"/>
              <a:ext cx="193675" cy="192405"/>
            </a:xfrm>
            <a:custGeom>
              <a:avLst/>
              <a:gdLst/>
              <a:ahLst/>
              <a:cxnLst/>
              <a:rect l="l" t="t" r="r" b="b"/>
              <a:pathLst>
                <a:path w="193675" h="192404">
                  <a:moveTo>
                    <a:pt x="0" y="192023"/>
                  </a:moveTo>
                  <a:lnTo>
                    <a:pt x="193548" y="192023"/>
                  </a:lnTo>
                  <a:lnTo>
                    <a:pt x="193548" y="0"/>
                  </a:lnTo>
                  <a:lnTo>
                    <a:pt x="0" y="0"/>
                  </a:lnTo>
                  <a:lnTo>
                    <a:pt x="0" y="192023"/>
                  </a:lnTo>
                  <a:close/>
                </a:path>
              </a:pathLst>
            </a:custGeom>
            <a:ln w="15240">
              <a:solidFill>
                <a:srgbClr val="E49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8356218" y="3437890"/>
            <a:ext cx="1538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latin typeface="Tahoma"/>
                <a:cs typeface="Tahoma"/>
              </a:rPr>
              <a:t>abscesos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cerebrales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8090916" y="3896867"/>
            <a:ext cx="208915" cy="208915"/>
            <a:chOff x="8090916" y="3896867"/>
            <a:chExt cx="208915" cy="208915"/>
          </a:xfrm>
        </p:grpSpPr>
        <p:sp>
          <p:nvSpPr>
            <p:cNvPr id="49" name="object 49"/>
            <p:cNvSpPr/>
            <p:nvPr/>
          </p:nvSpPr>
          <p:spPr>
            <a:xfrm>
              <a:off x="8098536" y="3904487"/>
              <a:ext cx="193675" cy="193675"/>
            </a:xfrm>
            <a:custGeom>
              <a:avLst/>
              <a:gdLst/>
              <a:ahLst/>
              <a:cxnLst/>
              <a:rect l="l" t="t" r="r" b="b"/>
              <a:pathLst>
                <a:path w="193675" h="193675">
                  <a:moveTo>
                    <a:pt x="193548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193548" y="193548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098536" y="3904487"/>
              <a:ext cx="193675" cy="193675"/>
            </a:xfrm>
            <a:custGeom>
              <a:avLst/>
              <a:gdLst/>
              <a:ahLst/>
              <a:cxnLst/>
              <a:rect l="l" t="t" r="r" b="b"/>
              <a:pathLst>
                <a:path w="193675" h="193675">
                  <a:moveTo>
                    <a:pt x="0" y="193548"/>
                  </a:moveTo>
                  <a:lnTo>
                    <a:pt x="193548" y="193548"/>
                  </a:lnTo>
                  <a:lnTo>
                    <a:pt x="193548" y="0"/>
                  </a:lnTo>
                  <a:lnTo>
                    <a:pt x="0" y="0"/>
                  </a:lnTo>
                  <a:lnTo>
                    <a:pt x="0" y="193548"/>
                  </a:lnTo>
                  <a:close/>
                </a:path>
              </a:pathLst>
            </a:custGeom>
            <a:ln w="15240">
              <a:solidFill>
                <a:srgbClr val="E99D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8090916" y="4346447"/>
            <a:ext cx="208915" cy="207645"/>
            <a:chOff x="8090916" y="4346447"/>
            <a:chExt cx="208915" cy="207645"/>
          </a:xfrm>
        </p:grpSpPr>
        <p:sp>
          <p:nvSpPr>
            <p:cNvPr id="52" name="object 52"/>
            <p:cNvSpPr/>
            <p:nvPr/>
          </p:nvSpPr>
          <p:spPr>
            <a:xfrm>
              <a:off x="8098536" y="4354067"/>
              <a:ext cx="193675" cy="192405"/>
            </a:xfrm>
            <a:custGeom>
              <a:avLst/>
              <a:gdLst/>
              <a:ahLst/>
              <a:cxnLst/>
              <a:rect l="l" t="t" r="r" b="b"/>
              <a:pathLst>
                <a:path w="193675" h="192404">
                  <a:moveTo>
                    <a:pt x="193548" y="0"/>
                  </a:moveTo>
                  <a:lnTo>
                    <a:pt x="0" y="0"/>
                  </a:lnTo>
                  <a:lnTo>
                    <a:pt x="0" y="192023"/>
                  </a:lnTo>
                  <a:lnTo>
                    <a:pt x="193548" y="192023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098536" y="4354067"/>
              <a:ext cx="193675" cy="192405"/>
            </a:xfrm>
            <a:custGeom>
              <a:avLst/>
              <a:gdLst/>
              <a:ahLst/>
              <a:cxnLst/>
              <a:rect l="l" t="t" r="r" b="b"/>
              <a:pathLst>
                <a:path w="193675" h="192404">
                  <a:moveTo>
                    <a:pt x="0" y="192023"/>
                  </a:moveTo>
                  <a:lnTo>
                    <a:pt x="193548" y="192023"/>
                  </a:lnTo>
                  <a:lnTo>
                    <a:pt x="193548" y="0"/>
                  </a:lnTo>
                  <a:lnTo>
                    <a:pt x="0" y="0"/>
                  </a:lnTo>
                  <a:lnTo>
                    <a:pt x="0" y="192023"/>
                  </a:lnTo>
                  <a:close/>
                </a:path>
              </a:pathLst>
            </a:custGeom>
            <a:ln w="15240">
              <a:solidFill>
                <a:srgbClr val="EBA7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8356218" y="3887216"/>
            <a:ext cx="1691639" cy="657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latin typeface="Tahoma"/>
                <a:cs typeface="Tahoma"/>
              </a:rPr>
              <a:t>meningitis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180" dirty="0">
                <a:latin typeface="Tahoma"/>
                <a:cs typeface="Tahoma"/>
              </a:rPr>
              <a:t>a</a:t>
            </a:r>
            <a:r>
              <a:rPr sz="1200" spc="125" dirty="0">
                <a:latin typeface="Tahoma"/>
                <a:cs typeface="Tahoma"/>
              </a:rPr>
              <a:t>m</a:t>
            </a:r>
            <a:r>
              <a:rPr sz="1200" spc="-40" dirty="0">
                <a:latin typeface="Tahoma"/>
                <a:cs typeface="Tahoma"/>
              </a:rPr>
              <a:t>i</a:t>
            </a:r>
            <a:r>
              <a:rPr sz="1200" spc="-15" dirty="0">
                <a:latin typeface="Tahoma"/>
                <a:cs typeface="Tahoma"/>
              </a:rPr>
              <a:t>l</a:t>
            </a:r>
            <a:r>
              <a:rPr sz="1200" spc="120" dirty="0">
                <a:latin typeface="Tahoma"/>
                <a:cs typeface="Tahoma"/>
              </a:rPr>
              <a:t>o</a:t>
            </a:r>
            <a:r>
              <a:rPr sz="1200" spc="30" dirty="0">
                <a:latin typeface="Tahoma"/>
                <a:cs typeface="Tahoma"/>
              </a:rPr>
              <a:t>i</a:t>
            </a:r>
            <a:r>
              <a:rPr sz="1200" spc="85" dirty="0">
                <a:latin typeface="Tahoma"/>
                <a:cs typeface="Tahoma"/>
              </a:rPr>
              <a:t>d</a:t>
            </a:r>
            <a:r>
              <a:rPr sz="1200" spc="120" dirty="0">
                <a:latin typeface="Tahoma"/>
                <a:cs typeface="Tahoma"/>
              </a:rPr>
              <a:t>o</a:t>
            </a:r>
            <a:r>
              <a:rPr sz="1200" spc="-60" dirty="0">
                <a:latin typeface="Tahoma"/>
                <a:cs typeface="Tahoma"/>
              </a:rPr>
              <a:t>si</a:t>
            </a:r>
            <a:r>
              <a:rPr sz="1200" spc="-70" dirty="0">
                <a:latin typeface="Tahoma"/>
                <a:cs typeface="Tahoma"/>
              </a:rPr>
              <a:t>s </a:t>
            </a:r>
            <a:r>
              <a:rPr sz="1200" spc="95" dirty="0">
                <a:latin typeface="Tahoma"/>
                <a:cs typeface="Tahoma"/>
              </a:rPr>
              <a:t>sec</a:t>
            </a:r>
            <a:r>
              <a:rPr sz="1200" spc="90" dirty="0">
                <a:latin typeface="Tahoma"/>
                <a:cs typeface="Tahoma"/>
              </a:rPr>
              <a:t>un</a:t>
            </a:r>
            <a:r>
              <a:rPr sz="1200" spc="95" dirty="0">
                <a:latin typeface="Tahoma"/>
                <a:cs typeface="Tahoma"/>
              </a:rPr>
              <a:t>d</a:t>
            </a:r>
            <a:r>
              <a:rPr sz="1200" spc="180" dirty="0">
                <a:latin typeface="Tahoma"/>
                <a:cs typeface="Tahoma"/>
              </a:rPr>
              <a:t>a</a:t>
            </a:r>
            <a:r>
              <a:rPr sz="1200" spc="25" dirty="0">
                <a:latin typeface="Tahoma"/>
                <a:cs typeface="Tahoma"/>
              </a:rPr>
              <a:t>ria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5" name="object 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2283" y="4061459"/>
            <a:ext cx="2314956" cy="1981200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9491" y="3828288"/>
            <a:ext cx="2857500" cy="1905000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2482976" y="6426830"/>
            <a:ext cx="43434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 dirty="0">
                <a:latin typeface="Tahoma"/>
                <a:cs typeface="Tahoma"/>
              </a:rPr>
              <a:t>Robbins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Cotran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2010). </a:t>
            </a:r>
            <a:r>
              <a:rPr sz="1200" spc="80" dirty="0">
                <a:latin typeface="Tahoma"/>
                <a:cs typeface="Tahoma"/>
              </a:rPr>
              <a:t>Patología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estructural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y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funcional.</a:t>
            </a:r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404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5282</Words>
  <Application>Microsoft Office PowerPoint</Application>
  <PresentationFormat>Panorámica</PresentationFormat>
  <Paragraphs>1035</Paragraphs>
  <Slides>127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127</vt:i4>
      </vt:variant>
    </vt:vector>
  </HeadingPairs>
  <TitlesOfParts>
    <vt:vector size="135" baseType="lpstr">
      <vt:lpstr>Arial MT</vt:lpstr>
      <vt:lpstr>Calibri</vt:lpstr>
      <vt:lpstr>Calibri Light</vt:lpstr>
      <vt:lpstr>Microsoft Sans Serif</vt:lpstr>
      <vt:lpstr>Tahoma</vt:lpstr>
      <vt:lpstr>Times New Roman</vt:lpstr>
      <vt:lpstr>Wingdings</vt:lpstr>
      <vt:lpstr>Office Theme</vt:lpstr>
      <vt:lpstr>Presentación de PowerPoint</vt:lpstr>
      <vt:lpstr>LOS PULMONES</vt:lpstr>
      <vt:lpstr>ANOMALIAS CONGENITAS (más frecuentes)</vt:lpstr>
      <vt:lpstr>ATELECTASIA</vt:lpstr>
      <vt:lpstr>ATELECTASIA</vt:lpstr>
      <vt:lpstr>EDEMA PULMONAR</vt:lpstr>
      <vt:lpstr>EDEMA PULMONAR</vt:lpstr>
      <vt:lpstr>LESION PULMONAR AGUDA Y SINDROME DE  INSUFICIENCIA RESPIRATORIA AGUDA (LPA</vt:lpstr>
      <vt:lpstr>Presentación de PowerPoint</vt:lpstr>
      <vt:lpstr>PATOGENIA</vt:lpstr>
      <vt:lpstr>LOS NEUTROFILOS ACTIVADOS EN LA SDRA</vt:lpstr>
      <vt:lpstr>EVOLUCIÓN DEL CUADRO CLINICO</vt:lpstr>
      <vt:lpstr>NEUMONIA INTERSTICIAL AGUDA (LPA extendida)</vt:lpstr>
      <vt:lpstr>NEUMOPATIAS</vt:lpstr>
      <vt:lpstr>NEUMOPATIAS OBSTRUCTIVAS</vt:lpstr>
      <vt:lpstr>ENFISEMA</vt:lpstr>
      <vt:lpstr>Presentación de PowerPoint</vt:lpstr>
      <vt:lpstr>centrolobulillar</vt:lpstr>
      <vt:lpstr>panlobulillar</vt:lpstr>
      <vt:lpstr>Paraseptal</vt:lpstr>
      <vt:lpstr>PATOGENIA</vt:lpstr>
      <vt:lpstr>PROTEINASA-ANTIPROTEINASA</vt:lpstr>
      <vt:lpstr>Presentación de PowerPoint</vt:lpstr>
      <vt:lpstr>Presentación de PowerPoint</vt:lpstr>
      <vt:lpstr>EVOLUCION DEL CUADRO CLINICO</vt:lpstr>
      <vt:lpstr>TRATAMIENTO</vt:lpstr>
      <vt:lpstr>Presentación de PowerPoint</vt:lpstr>
      <vt:lpstr>BRONQUITIS CRÓNICA</vt:lpstr>
      <vt:lpstr>PATOGENIA</vt:lpstr>
      <vt:lpstr>CUADRO CLINICO</vt:lpstr>
      <vt:lpstr>MORFOLOGIA</vt:lpstr>
      <vt:lpstr>ASMA: DEFINICIÓN</vt:lpstr>
      <vt:lpstr>ASMA: EPIDEMIOLOGÍA</vt:lpstr>
      <vt:lpstr>ASMA: CLASIFICACIÓN</vt:lpstr>
      <vt:lpstr>Presentación de PowerPoint</vt:lpstr>
      <vt:lpstr>ASMA: PATOGENIA</vt:lpstr>
      <vt:lpstr>ASMA: GENÉTICA DEL ASMA</vt:lpstr>
      <vt:lpstr>ASMA: MANIFESTACIONES CLÍNICAS</vt:lpstr>
      <vt:lpstr>ASMA: CLASIFICACIÓN DIAGNÓSTICA</vt:lpstr>
      <vt:lpstr>ASMA: TRATAMIENTO</vt:lpstr>
      <vt:lpstr>BRONQUIECTASIAS</vt:lpstr>
      <vt:lpstr>BRONQUIECTASIAS: MANIFESTACIONES  CLÍNICAS</vt:lpstr>
      <vt:lpstr>ENFERMEDADES INTERSTICIALES DIFUSAS  CRÓNICAS</vt:lpstr>
      <vt:lpstr>ENFERMEDADES FIBROSANTES: FIBROSIS  PULMONAR IDIOPÁTICA</vt:lpstr>
      <vt:lpstr>FIBROSIS PULMONAR IDIOPÁTICA:  PATOGENIA</vt:lpstr>
      <vt:lpstr>FIBROSIS PULMONAR IDIOPÁTICA:  MORFOLOGÍA</vt:lpstr>
      <vt:lpstr>FIBROSIS PULMONAR IDIOPÁTICA:  MANIFESTACIONES CLÍNICAS</vt:lpstr>
      <vt:lpstr>NEUMONÍA INTERSTICIAL INESPECÍFICA</vt:lpstr>
      <vt:lpstr>NEUMONÍA ORGANIZATIVA CRIPTÓGENA</vt:lpstr>
      <vt:lpstr>AFECTACIÓN PULMONAR EN LAS  ENFERMEDADES DEL TEJIDO CONECTIVO</vt:lpstr>
      <vt:lpstr>NEUMOCONIOSIS</vt:lpstr>
      <vt:lpstr>NEUMOCONIOSIS: PATOGENIA</vt:lpstr>
      <vt:lpstr>NEUMOCONIOSIS DE LOS TRABAJADORES  DE CARBÓN</vt:lpstr>
      <vt:lpstr>SILICOSIS</vt:lpstr>
      <vt:lpstr>SILICOSIS</vt:lpstr>
      <vt:lpstr>ENFERMEDADES RELACIONADAS CON EL  AMIANTO</vt:lpstr>
      <vt:lpstr>ENFERMEDADES RELACIONADAS CON EL  AMIANTO</vt:lpstr>
      <vt:lpstr>ENFERMEDADES GRANULOMATOSAS</vt:lpstr>
      <vt:lpstr>ENFERMEDADES GRANULOMATOSAS</vt:lpstr>
      <vt:lpstr>ENFERMEDADES GRANULOMATOSAS</vt:lpstr>
      <vt:lpstr>ENFERMEDADES GRANULOMATOSAS</vt:lpstr>
      <vt:lpstr>ENFERMEDADES GRANULOMATOSAS</vt:lpstr>
      <vt:lpstr>ENFERMEDADES GRANULOMATOSAS</vt:lpstr>
      <vt:lpstr>ENFERMEDADES GRANULOMATOSAS</vt:lpstr>
      <vt:lpstr>EOSINOFILIA PULMONAR</vt:lpstr>
      <vt:lpstr>ENFERMEDADES INTERSTICIALES  RELACIONADAS CON EL TABACO</vt:lpstr>
      <vt:lpstr>PROTEINOSIS ALVEOLAR PULMONAR</vt:lpstr>
      <vt:lpstr>PROTEINOSIS ALVEOLAR PULMONAR</vt:lpstr>
      <vt:lpstr>PROTEINOSIS ALVEOLAR PULMONAR</vt:lpstr>
      <vt:lpstr>EMBOLIA, HEMORRAGIA E INFARTO DE  PULMÓN</vt:lpstr>
      <vt:lpstr>EMBOLIA, HEMORRAGIA E INFARTO DE  PULMÓN</vt:lpstr>
      <vt:lpstr>EMBOLIA, HEMORRAGIA E INFARTO DE  PULMÓN</vt:lpstr>
      <vt:lpstr>SÍNDROMES HEMORRÁGICOS PULMONARES  DIFUSOS</vt:lpstr>
      <vt:lpstr>SX. DE GOODPASTEURE:</vt:lpstr>
      <vt:lpstr>SX. DE GOODPASTEURE:</vt:lpstr>
      <vt:lpstr>SX. DE GOODPASTEURE:</vt:lpstr>
      <vt:lpstr>HEMOSIDEROSIS PULMONAR IDIOPÁTICA</vt:lpstr>
      <vt:lpstr>HEMOSIDEROSIS PULMONAR IDIOPÁTICA</vt:lpstr>
      <vt:lpstr>INFECCIONES PULMONARES</vt:lpstr>
      <vt:lpstr>INTERFERENCIA CON PROCEDIMIENTOS  DEFENSIVOS</vt:lpstr>
      <vt:lpstr>CLASIFICACIÓN</vt:lpstr>
      <vt:lpstr>NEUMONÍAS AGUDAS EXTRAHOSPITALARIAS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MORFOLOGÍA</vt:lpstr>
      <vt:lpstr>MORFOLOGÍA</vt:lpstr>
      <vt:lpstr>COMPLICACIONES DE NEUMONÍAS AGUDAS  EXTRAHOSPITALARIAS</vt:lpstr>
      <vt:lpstr>EVOLUCIÓN CLÍNICA DE NEUMONÍAS  AGUDAS EXTRAHOSPITALARIAS</vt:lpstr>
      <vt:lpstr>NEUMONÍAS ATÍPICAS EXTRAHOSPITALARIAS  (VÍRICAS Y MICOPLASMAS)</vt:lpstr>
      <vt:lpstr>Presentación de PowerPoint</vt:lpstr>
      <vt:lpstr>NEUMONÍA INTRAHOSPITALARIA</vt:lpstr>
      <vt:lpstr>NEUMONÍA POR ASPIRACIÓN</vt:lpstr>
      <vt:lpstr>ABSCESO PULMONAR</vt:lpstr>
      <vt:lpstr>ABSCESO PULMONAR</vt:lpstr>
      <vt:lpstr>MORFOLOGÍA</vt:lpstr>
      <vt:lpstr>Presentación de PowerPoint</vt:lpstr>
      <vt:lpstr>HISTOPLASMOSIS</vt:lpstr>
      <vt:lpstr>MORFOLOGIA</vt:lpstr>
      <vt:lpstr>BLASTOMICOSIS</vt:lpstr>
      <vt:lpstr>TRASPLANTE DE PULMÓN</vt:lpstr>
      <vt:lpstr>🠶 Casi todas las neuropatías terminales, sin neoplasia.</vt:lpstr>
      <vt:lpstr>MORFOLOGÍA</vt:lpstr>
      <vt:lpstr>TUMORES</vt:lpstr>
      <vt:lpstr>CARCINOMAS</vt:lpstr>
      <vt:lpstr>ETIOLOGÍA Y PATOGENIA</vt:lpstr>
      <vt:lpstr>ETIOLOGÍA Y PATOGENIA</vt:lpstr>
      <vt:lpstr>LESIONES PRECURSORAS</vt:lpstr>
      <vt:lpstr>MORFOLOGÍA</vt:lpstr>
      <vt:lpstr>ADENOCARCINOMA</vt:lpstr>
      <vt:lpstr>CARCINOMA DE PULMÓN</vt:lpstr>
      <vt:lpstr>CARCINOMA MICROCITICO</vt:lpstr>
      <vt:lpstr>CARCINOMA NO MICROCITICO</vt:lpstr>
      <vt:lpstr>TUMORES BENIGNOS</vt:lpstr>
      <vt:lpstr>CARCINOIDE BRONQUIAL</vt:lpstr>
      <vt:lpstr>TRASTORNOS PLEURALES</vt:lpstr>
      <vt:lpstr>EMPIEMA</vt:lpstr>
      <vt:lpstr>QUILOTÓRAX</vt:lpstr>
      <vt:lpstr>HIDROTÓRAX</vt:lpstr>
      <vt:lpstr>NEUMOTÓRAX</vt:lpstr>
      <vt:lpstr>TUMORES PLEURALES</vt:lpstr>
      <vt:lpstr>MESOTELIOMA MALIGNO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core i5</dc:creator>
  <cp:lastModifiedBy>core i5</cp:lastModifiedBy>
  <cp:revision>2</cp:revision>
  <dcterms:created xsi:type="dcterms:W3CDTF">2022-05-30T01:53:03Z</dcterms:created>
  <dcterms:modified xsi:type="dcterms:W3CDTF">2022-05-30T14:53:40Z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2014-09-04T00:00:00Z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2022-05-30T00:00:00Z</vt:filetime>
  </property>
</Properties>
</file>